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2" r:id="rId9"/>
    <p:sldId id="266" r:id="rId10"/>
    <p:sldId id="261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575757"/>
    <a:srgbClr val="080808"/>
    <a:srgbClr val="151515"/>
    <a:srgbClr val="1D1D1D"/>
    <a:srgbClr val="161616"/>
    <a:srgbClr val="121214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161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16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2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67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33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b2ce7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7b2ce7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95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b2ce7c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7b2ce7c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47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b2ce7c3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7b2ce7c3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42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b2ce7c3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7b2ce7c3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22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b2ce7c3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7b2ce7c3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85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53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2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1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100" cy="105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400" cy="54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400" cy="3525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900" cy="6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900" cy="3534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900" cy="150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00" cy="299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00" cy="53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900" cy="1489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900" cy="251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00" cy="1140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00" cy="321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00" cy="321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00" cy="321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400" cy="16029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00" cy="1310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400" cy="16083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00" cy="1310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400" cy="1607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00" cy="1310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4061257" y="-1415151"/>
            <a:ext cx="4058700" cy="10353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534505" y="2058149"/>
            <a:ext cx="5181600" cy="2284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281368" y="-758101"/>
            <a:ext cx="5181600" cy="7917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7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700" cy="150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1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1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200" cy="544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200" cy="3411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 rtl="0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marL="1371600" lvl="2" indent="-290830" algn="l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marL="2286000" lvl="4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400" cy="544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400" cy="3411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 rtl="0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marL="1371600" lvl="2" indent="-290830" algn="l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marL="2286000" lvl="4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00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00" cy="335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00" cy="1829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00" cy="49128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00" cy="337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98303" y="2265299"/>
            <a:ext cx="11854149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stria"/>
              <a:buNone/>
            </a:pPr>
            <a:r>
              <a:rPr lang="ru-RU" sz="4800" dirty="0"/>
              <a:t>ПРАВДА ОБ АУТОАГРЕССИИ И SELF-</a:t>
            </a:r>
            <a:r>
              <a:rPr lang="ru-RU" sz="4800" dirty="0" err="1"/>
              <a:t>HARM’е</a:t>
            </a:r>
            <a:endParaRPr sz="4800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405361" y="6236878"/>
            <a:ext cx="9440034" cy="48891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Исследование подготовила Логинова Софья ИВТ 3 подгруппа</a:t>
            </a:r>
            <a:r>
              <a:rPr lang="ru-RU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 descr="https://upload.wikimedia.org/wikipedia/commons/thumb/4/41/Self-harm_world_map-Deaths_per_million_persons-WHO2012.svg/940px-Self-harm_world_map-Deaths_per_million_persons-WHO2012.svg.png"/>
          <p:cNvPicPr preferRelativeResize="0"/>
          <p:nvPr/>
        </p:nvPicPr>
        <p:blipFill rotWithShape="1">
          <a:blip r:embed="rId3">
            <a:alphaModFix/>
          </a:blip>
          <a:srcRect l="585" t="834" r="770" b="1253"/>
          <a:stretch/>
        </p:blipFill>
        <p:spPr>
          <a:xfrm>
            <a:off x="1" y="1171746"/>
            <a:ext cx="12192276" cy="534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470" y="5427113"/>
            <a:ext cx="3250450" cy="108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172470" y="477398"/>
            <a:ext cx="11961180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4393B"/>
              </a:buClr>
              <a:buSzPts val="3600"/>
              <a:buFont typeface="Lustria"/>
              <a:buNone/>
            </a:pPr>
            <a:r>
              <a:rPr lang="ru-RU" sz="3600" smtClean="0">
                <a:solidFill>
                  <a:srgbClr val="44393B"/>
                </a:solidFill>
              </a:rPr>
              <a:t>Смерть от </a:t>
            </a:r>
            <a:r>
              <a:rPr lang="ru-RU" sz="3600" smtClean="0">
                <a:solidFill>
                  <a:srgbClr val="0C0C0C"/>
                </a:solidFill>
              </a:rPr>
              <a:t>самоповреждения</a:t>
            </a:r>
            <a:r>
              <a:rPr lang="ru-RU" sz="3600" smtClean="0">
                <a:solidFill>
                  <a:srgbClr val="44393B"/>
                </a:solidFill>
              </a:rPr>
              <a:t> в миллионах человек.</a:t>
            </a:r>
            <a:r>
              <a:rPr lang="ru-RU" sz="3600" smtClean="0"/>
              <a:t/>
            </a:r>
            <a:br>
              <a:rPr lang="ru-RU" sz="3600" smtClean="0"/>
            </a:b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 descr="https://pp.userapi.com/c846017/v846017998/11a13a/hU0erZ8lwK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664" y="725472"/>
            <a:ext cx="7001303" cy="6132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1009330" y="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Lustria"/>
              <a:buNone/>
            </a:pPr>
            <a:r>
              <a:rPr lang="ru-RU" dirty="0" smtClean="0">
                <a:solidFill>
                  <a:srgbClr val="0C0C0C"/>
                </a:solidFill>
              </a:rPr>
              <a:t>Пожалуйста, любите себя и друг друга.</a:t>
            </a:r>
            <a:endParaRPr dirty="0">
              <a:solidFill>
                <a:srgbClr val="0C0C0C"/>
              </a:solidFill>
            </a:endParaRPr>
          </a:p>
        </p:txBody>
      </p:sp>
      <p:pic>
        <p:nvPicPr>
          <p:cNvPr id="191" name="Google Shape;191;p26" descr="https://upload.wikimedia.org/wikipedia/commons/thumb/9/90/Orange_ribbon.svg/697px-Orange_ribbon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39" y="0"/>
            <a:ext cx="1883981" cy="305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93179" y="290110"/>
            <a:ext cx="10353762" cy="5581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ustria"/>
              <a:buNone/>
            </a:pPr>
            <a:r>
              <a:rPr lang="ru-RU" sz="3600" dirty="0"/>
              <a:t>Запишите эти номера. </a:t>
            </a:r>
            <a:endParaRPr sz="3600"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544750" y="848300"/>
            <a:ext cx="11050500" cy="591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045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◈"/>
            </a:pPr>
            <a:r>
              <a:rPr lang="ru-RU" sz="2800" smtClean="0"/>
              <a:t>ГОРОДСКОЙ МОНИТОРИНГОВЫЙ ЦЕНТР:  </a:t>
            </a:r>
            <a:r>
              <a:rPr lang="ru-RU" sz="2800" b="1" smtClean="0"/>
              <a:t>004</a:t>
            </a:r>
            <a:endParaRPr sz="2800" b="1" smtClean="0"/>
          </a:p>
          <a:p>
            <a:pPr marL="342900" lvl="0" indent="-370452" algn="l" rtl="0">
              <a:lnSpc>
                <a:spcPct val="150000"/>
              </a:lnSpc>
              <a:spcBef>
                <a:spcPts val="1263"/>
              </a:spcBef>
              <a:spcAft>
                <a:spcPts val="0"/>
              </a:spcAft>
              <a:buSzPts val="2800"/>
              <a:buChar char="◈"/>
            </a:pPr>
            <a:r>
              <a:rPr lang="ru-RU" sz="2800" smtClean="0"/>
              <a:t>ЭКСТРЕННАЯ ПСИХООЛОГИЧЕСКАЯ ПОМОЩЬ: </a:t>
            </a:r>
            <a:endParaRPr sz="2800" smtClean="0"/>
          </a:p>
          <a:p>
            <a:pPr marL="342900" lvl="0" indent="0" algn="l" rtl="0">
              <a:lnSpc>
                <a:spcPct val="150000"/>
              </a:lnSpc>
              <a:spcBef>
                <a:spcPts val="1263"/>
              </a:spcBef>
              <a:spcAft>
                <a:spcPts val="0"/>
              </a:spcAft>
              <a:buNone/>
            </a:pPr>
            <a:r>
              <a:rPr lang="ru-RU" sz="2800" b="1" smtClean="0"/>
              <a:t>(812) 708-40-41</a:t>
            </a:r>
            <a:endParaRPr sz="2800" b="1" smtClean="0"/>
          </a:p>
          <a:p>
            <a:pPr marL="342900" lvl="0" indent="-370452" algn="l" rtl="0">
              <a:lnSpc>
                <a:spcPct val="150000"/>
              </a:lnSpc>
              <a:spcBef>
                <a:spcPts val="1314"/>
              </a:spcBef>
              <a:spcAft>
                <a:spcPts val="0"/>
              </a:spcAft>
              <a:buSzPts val="2800"/>
              <a:buChar char="◈"/>
            </a:pPr>
            <a:r>
              <a:rPr lang="ru-RU" sz="2800" smtClean="0"/>
              <a:t>ТЕЛЕФОН ДОВЕРИЯ ГОРОДСКОЙ ПСИХИАТРИЧЕСКОЙ КЛИНИКИ №7: </a:t>
            </a:r>
            <a:r>
              <a:rPr lang="ru-RU" sz="2800" b="1" smtClean="0"/>
              <a:t>(812) 323-43-43</a:t>
            </a:r>
            <a:r>
              <a:rPr lang="ru-RU" sz="2800" smtClean="0"/>
              <a:t> </a:t>
            </a:r>
            <a:endParaRPr sz="2800" smtClean="0"/>
          </a:p>
          <a:p>
            <a:pPr marL="342900" lvl="0" indent="-370452" algn="l" rtl="0">
              <a:lnSpc>
                <a:spcPct val="150000"/>
              </a:lnSpc>
              <a:spcBef>
                <a:spcPts val="1314"/>
              </a:spcBef>
              <a:spcAft>
                <a:spcPts val="0"/>
              </a:spcAft>
              <a:buSzPts val="2800"/>
              <a:buChar char="◈"/>
            </a:pPr>
            <a:r>
              <a:rPr lang="ru-RU" sz="2800" smtClean="0"/>
              <a:t>ЛГБТ (ЕЖЕДНЕВНО С 15:00 ДО 21:00): </a:t>
            </a:r>
            <a:r>
              <a:rPr lang="ru-RU" sz="2800" b="1" smtClean="0"/>
              <a:t>8-800-555-73-74, psy@center-action.org</a:t>
            </a:r>
            <a:endParaRPr sz="2800" b="1" smtClean="0"/>
          </a:p>
          <a:p>
            <a:pPr marL="342900" lvl="0" indent="-370452" algn="l" rtl="0">
              <a:lnSpc>
                <a:spcPct val="150000"/>
              </a:lnSpc>
              <a:spcBef>
                <a:spcPts val="1382"/>
              </a:spcBef>
              <a:spcAft>
                <a:spcPts val="0"/>
              </a:spcAft>
              <a:buSzPts val="2800"/>
              <a:buChar char="◈"/>
            </a:pPr>
            <a:r>
              <a:rPr lang="ru-RU" sz="2800" smtClean="0"/>
              <a:t>ТЕЛЕФОН ДОВЕРИЯ УПРАВЛЕНИЯ МЧС: </a:t>
            </a:r>
            <a:r>
              <a:rPr lang="ru-RU" sz="2800" b="1" smtClean="0"/>
              <a:t>579-99-99</a:t>
            </a:r>
            <a:r>
              <a:rPr lang="ru-RU" sz="2800" smtClean="0"/>
              <a:t/>
            </a:r>
            <a:br>
              <a:rPr lang="ru-RU" sz="2800" smtClean="0"/>
            </a:b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87" y="2024751"/>
            <a:ext cx="7483825" cy="46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893050" y="1049064"/>
            <a:ext cx="10353900" cy="10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 smtClean="0"/>
              <a:t>«Я резал себя, просто чтобы почувствовать боль. Это давало мне ощущение, что я реально существую, что я не сон»</a:t>
            </a:r>
            <a:endParaRPr sz="3000" dirty="0" smtClean="0"/>
          </a:p>
          <a:p>
            <a:pPr marL="0" lvl="0" indent="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46" y="0"/>
            <a:ext cx="6813331" cy="6813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83046" y="1082115"/>
            <a:ext cx="11018343" cy="10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790"/>
            </a:pPr>
            <a:r>
              <a:rPr lang="ru-RU" sz="2800" dirty="0" smtClean="0"/>
              <a:t>«</a:t>
            </a:r>
            <a:r>
              <a:rPr lang="ru-RU" sz="3000" dirty="0"/>
              <a:t>Это способ контролировать свое тело, поскольку я больше не могу контролировать ни что иное в своей жизни».</a:t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endParaRPr sz="3000" dirty="0"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 amt="76000"/>
          </a:blip>
          <a:srcRect t="7398" r="9856"/>
          <a:stretch/>
        </p:blipFill>
        <p:spPr>
          <a:xfrm>
            <a:off x="3603221" y="1134736"/>
            <a:ext cx="4494177" cy="57232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919050" y="443137"/>
            <a:ext cx="10353900" cy="10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800" smtClean="0"/>
              <a:t>«Я ощущаю в середине себя огромную черную пустоту, лучше чувствовать боль, чем вообще ничего не ощущать».</a:t>
            </a:r>
            <a:br>
              <a:rPr lang="ru-RU" sz="2800" smtClean="0"/>
            </a:br>
            <a:endParaRPr sz="28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b="1936"/>
          <a:stretch/>
        </p:blipFill>
        <p:spPr bwMode="auto">
          <a:xfrm>
            <a:off x="2868761" y="1538365"/>
            <a:ext cx="6454477" cy="530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919049" y="456865"/>
            <a:ext cx="10353900" cy="10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ru-RU" sz="2800" dirty="0"/>
              <a:t>«Это выражает эмоциональную боль или чувства, которые я не в состоянии выдержать. Это позволяет мне избавиться от болезненных внутренних ощущений».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899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4045" r="1889" b="12408"/>
          <a:stretch/>
        </p:blipFill>
        <p:spPr bwMode="auto">
          <a:xfrm>
            <a:off x="1694761" y="1694838"/>
            <a:ext cx="8802477" cy="51631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919050" y="773643"/>
            <a:ext cx="10353900" cy="10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ru-RU" sz="2800" dirty="0"/>
              <a:t>«После нанесения себе порезов я ощущаю спокойствие и облегчение. Эмоциональную боль медленно превосходить боль физическая».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071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ÐÐ°ÑÑÐ¸Ð½ÐºÐ¸ Ð¿Ð¾ Ð·Ð°Ð¿ÑÐ¾ÑÑ bites on hands self har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1" r="1" b="6728"/>
          <a:stretch/>
        </p:blipFill>
        <p:spPr bwMode="auto">
          <a:xfrm>
            <a:off x="5115697" y="-1"/>
            <a:ext cx="7076303" cy="68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bites on hands selfh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0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6" t="1178"/>
          <a:stretch/>
        </p:blipFill>
        <p:spPr bwMode="auto">
          <a:xfrm>
            <a:off x="-13648" y="-13648"/>
            <a:ext cx="9047472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44" y="0"/>
            <a:ext cx="5149755" cy="68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4219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ифель">
  <a:themeElements>
    <a:clrScheme name="Грифель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143</Words>
  <Application>Microsoft Office PowerPoint</Application>
  <PresentationFormat>Широкоэкранный</PresentationFormat>
  <Paragraphs>16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Lustria</vt:lpstr>
      <vt:lpstr>Times New Roman</vt:lpstr>
      <vt:lpstr>Noto Sans Symbols</vt:lpstr>
      <vt:lpstr>Arial</vt:lpstr>
      <vt:lpstr>Грифель</vt:lpstr>
      <vt:lpstr>ПРАВДА ОБ АУТОАГРЕССИИ И SELF-HARM’е</vt:lpstr>
      <vt:lpstr>Запишите эти номера. </vt:lpstr>
      <vt:lpstr>«Я резал себя, просто чтобы почувствовать боль. Это давало мне ощущение, что я реально существую, что я не сон»  </vt:lpstr>
      <vt:lpstr>«Это способ контролировать свое тело, поскольку я больше не могу контролировать ни что иное в своей жизни».   </vt:lpstr>
      <vt:lpstr>«Я ощущаю в середине себя огромную черную пустоту, лучше чувствовать боль, чем вообще ничего не ощущать». </vt:lpstr>
      <vt:lpstr>«Это выражает эмоциональную боль или чувства, которые я не в состоянии выдержать. Это позволяет мне избавиться от болезненных внутренних ощущений». </vt:lpstr>
      <vt:lpstr>«После нанесения себе порезов я ощущаю спокойствие и облегчение. Эмоциональную боль медленно превосходить боль физическая». </vt:lpstr>
      <vt:lpstr>Презентация PowerPoint</vt:lpstr>
      <vt:lpstr>Презентация PowerPoint</vt:lpstr>
      <vt:lpstr>Смерть от самоповреждения в миллионах человек. </vt:lpstr>
      <vt:lpstr>Пожалуйста, любите себя и друг друга.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ПРАВДА ОБ АУТОАГРЕССИИ И SELF-HARM’е</dc:title>
  <dc:creator>София</dc:creator>
  <cp:lastModifiedBy>Пользователь Windows</cp:lastModifiedBy>
  <cp:revision>32</cp:revision>
  <dcterms:modified xsi:type="dcterms:W3CDTF">2018-11-06T21:57:24Z</dcterms:modified>
</cp:coreProperties>
</file>