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8" r:id="rId4"/>
    <p:sldMasterId id="214748366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Montserrat"/>
      <p:regular r:id="rId21"/>
      <p:bold r:id="rId22"/>
      <p:italic r:id="rId23"/>
      <p:boldItalic r:id="rId24"/>
    </p:embeddedFont>
    <p:embeddedFont>
      <p:font typeface="PT Serif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Montserrat-bold.fntdata"/><Relationship Id="rId21" Type="http://schemas.openxmlformats.org/officeDocument/2006/relationships/font" Target="fonts/Montserrat-regular.fntdata"/><Relationship Id="rId24" Type="http://schemas.openxmlformats.org/officeDocument/2006/relationships/font" Target="fonts/Montserrat-boldItalic.fntdata"/><Relationship Id="rId23" Type="http://schemas.openxmlformats.org/officeDocument/2006/relationships/font" Target="fonts/Montserrat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PTSerif-bold.fntdata"/><Relationship Id="rId25" Type="http://schemas.openxmlformats.org/officeDocument/2006/relationships/font" Target="fonts/PTSerif-regular.fntdata"/><Relationship Id="rId28" Type="http://schemas.openxmlformats.org/officeDocument/2006/relationships/font" Target="fonts/PTSerif-boldItalic.fntdata"/><Relationship Id="rId27" Type="http://schemas.openxmlformats.org/officeDocument/2006/relationships/font" Target="fonts/PTSerif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4627bafa31_1_4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4627bafa31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4627a231fd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4627a231fd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4627a231fd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4627a231fd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4627a231fd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4627a231fd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4627a231fd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4627a231fd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4627a231fd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4627a231fd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4627a231f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4627a231f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4627a231fd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4627a231fd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4627a231fd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4627a231fd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4627a231fd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4627a231fd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4627a231fd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4627a231fd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4627a231fd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4627a231fd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4627a231fd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4627a231fd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4627a231fd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4627a231fd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rgbClr val="000000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634275" y="1991813"/>
            <a:ext cx="7888800" cy="115987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3EFEA"/>
              </a:buClr>
              <a:buSzPts val="3600"/>
              <a:buNone/>
              <a:defRPr sz="3600">
                <a:solidFill>
                  <a:srgbClr val="F3EFE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3EFEA"/>
              </a:buClr>
              <a:buSzPts val="3600"/>
              <a:buNone/>
              <a:defRPr sz="3600">
                <a:solidFill>
                  <a:srgbClr val="F3EFEA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3EFEA"/>
              </a:buClr>
              <a:buSzPts val="3600"/>
              <a:buNone/>
              <a:defRPr sz="3600">
                <a:solidFill>
                  <a:srgbClr val="F3EFEA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3EFEA"/>
              </a:buClr>
              <a:buSzPts val="3600"/>
              <a:buNone/>
              <a:defRPr sz="3600">
                <a:solidFill>
                  <a:srgbClr val="F3EFEA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3EFEA"/>
              </a:buClr>
              <a:buSzPts val="3600"/>
              <a:buNone/>
              <a:defRPr sz="3600">
                <a:solidFill>
                  <a:srgbClr val="F3EFEA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3EFEA"/>
              </a:buClr>
              <a:buSzPts val="3600"/>
              <a:buNone/>
              <a:defRPr sz="3600">
                <a:solidFill>
                  <a:srgbClr val="F3EFEA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3EFEA"/>
              </a:buClr>
              <a:buSzPts val="3600"/>
              <a:buNone/>
              <a:defRPr sz="3600">
                <a:solidFill>
                  <a:srgbClr val="F3EFEA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3EFEA"/>
              </a:buClr>
              <a:buSzPts val="3600"/>
              <a:buNone/>
              <a:defRPr sz="3600">
                <a:solidFill>
                  <a:srgbClr val="F3EFEA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3EFEA"/>
              </a:buClr>
              <a:buSzPts val="3600"/>
              <a:buNone/>
              <a:defRPr sz="3600">
                <a:solidFill>
                  <a:srgbClr val="F3EFEA"/>
                </a:solidFill>
              </a:defRPr>
            </a:lvl9pPr>
          </a:lstStyle>
          <a:p/>
        </p:txBody>
      </p:sp>
      <p:cxnSp>
        <p:nvCxnSpPr>
          <p:cNvPr id="56" name="Google Shape;56;p14"/>
          <p:cNvCxnSpPr/>
          <p:nvPr/>
        </p:nvCxnSpPr>
        <p:spPr>
          <a:xfrm rot="10800000">
            <a:off x="2588100" y="3641119"/>
            <a:ext cx="3967800" cy="0"/>
          </a:xfrm>
          <a:prstGeom prst="straightConnector1">
            <a:avLst/>
          </a:prstGeom>
          <a:noFill/>
          <a:ln cap="flat" cmpd="sng" w="9525">
            <a:solidFill>
              <a:srgbClr val="F3EFEA"/>
            </a:solidFill>
            <a:prstDash val="solid"/>
            <a:round/>
            <a:headEnd len="med" w="med" type="oval"/>
            <a:tailEnd len="med" w="med" type="oval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/>
          <p:nvPr>
            <p:ph type="ctrTitle"/>
          </p:nvPr>
        </p:nvSpPr>
        <p:spPr>
          <a:xfrm>
            <a:off x="2600500" y="2040544"/>
            <a:ext cx="5857800" cy="1159875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9" name="Google Shape;59;p15"/>
          <p:cNvSpPr txBox="1"/>
          <p:nvPr>
            <p:ph idx="1" type="subTitle"/>
          </p:nvPr>
        </p:nvSpPr>
        <p:spPr>
          <a:xfrm>
            <a:off x="2600400" y="3182963"/>
            <a:ext cx="58578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2400"/>
              <a:buNone/>
              <a:defRPr i="1" sz="2400">
                <a:solidFill>
                  <a:srgbClr val="8F7B8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2400"/>
              <a:buNone/>
              <a:defRPr i="1">
                <a:solidFill>
                  <a:srgbClr val="8F7B87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2400"/>
              <a:buNone/>
              <a:defRPr i="1">
                <a:solidFill>
                  <a:srgbClr val="8F7B87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2400"/>
              <a:buNone/>
              <a:defRPr i="1" sz="2400">
                <a:solidFill>
                  <a:srgbClr val="8F7B87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2400"/>
              <a:buNone/>
              <a:defRPr i="1" sz="2400">
                <a:solidFill>
                  <a:srgbClr val="8F7B87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2400"/>
              <a:buNone/>
              <a:defRPr i="1" sz="2400">
                <a:solidFill>
                  <a:srgbClr val="8F7B87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2400"/>
              <a:buNone/>
              <a:defRPr i="1" sz="2400">
                <a:solidFill>
                  <a:srgbClr val="8F7B87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2400"/>
              <a:buNone/>
              <a:defRPr i="1" sz="2400">
                <a:solidFill>
                  <a:srgbClr val="8F7B87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2400"/>
              <a:buNone/>
              <a:defRPr i="1" sz="2400">
                <a:solidFill>
                  <a:srgbClr val="8F7B87"/>
                </a:solidFill>
              </a:defRPr>
            </a:lvl9pPr>
          </a:lstStyle>
          <a:p/>
        </p:txBody>
      </p:sp>
      <p:cxnSp>
        <p:nvCxnSpPr>
          <p:cNvPr id="60" name="Google Shape;60;p15"/>
          <p:cNvCxnSpPr/>
          <p:nvPr/>
        </p:nvCxnSpPr>
        <p:spPr>
          <a:xfrm rot="10800000">
            <a:off x="-15990" y="2933511"/>
            <a:ext cx="24768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oval"/>
            <a:tailEnd len="med" w="med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/>
          <p:nvPr/>
        </p:nvSpPr>
        <p:spPr>
          <a:xfrm>
            <a:off x="4136250" y="1502981"/>
            <a:ext cx="871500" cy="653625"/>
          </a:xfrm>
          <a:prstGeom prst="ellipse">
            <a:avLst/>
          </a:prstGeom>
          <a:solidFill>
            <a:srgbClr val="8F7B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1555350" y="2276100"/>
            <a:ext cx="60333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F7B87"/>
              </a:buClr>
              <a:buSzPts val="3000"/>
              <a:buChar char="○"/>
              <a:defRPr i="1">
                <a:solidFill>
                  <a:srgbClr val="8F7B87"/>
                </a:solidFill>
              </a:defRPr>
            </a:lvl1pPr>
            <a:lvl2pPr indent="-3810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2400"/>
              <a:buChar char="□"/>
              <a:defRPr i="1">
                <a:solidFill>
                  <a:srgbClr val="8F7B87"/>
                </a:solidFill>
              </a:defRPr>
            </a:lvl2pPr>
            <a:lvl3pPr indent="-3810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2400"/>
              <a:buChar char="○"/>
              <a:defRPr i="1">
                <a:solidFill>
                  <a:srgbClr val="8F7B87"/>
                </a:solidFill>
              </a:defRPr>
            </a:lvl3pPr>
            <a:lvl4pPr indent="-3429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1800"/>
              <a:buChar char="□"/>
              <a:defRPr i="1">
                <a:solidFill>
                  <a:srgbClr val="8F7B87"/>
                </a:solidFill>
              </a:defRPr>
            </a:lvl4pPr>
            <a:lvl5pPr indent="-3429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1800"/>
              <a:buChar char="○"/>
              <a:defRPr i="1">
                <a:solidFill>
                  <a:srgbClr val="8F7B87"/>
                </a:solidFill>
              </a:defRPr>
            </a:lvl5pPr>
            <a:lvl6pPr indent="-3429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1800"/>
              <a:buChar char="■"/>
              <a:defRPr i="1">
                <a:solidFill>
                  <a:srgbClr val="8F7B87"/>
                </a:solidFill>
              </a:defRPr>
            </a:lvl6pPr>
            <a:lvl7pPr indent="-3429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1800"/>
              <a:buChar char="●"/>
              <a:defRPr i="1">
                <a:solidFill>
                  <a:srgbClr val="8F7B87"/>
                </a:solidFill>
              </a:defRPr>
            </a:lvl7pPr>
            <a:lvl8pPr indent="-3429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1800"/>
              <a:buChar char="○"/>
              <a:defRPr i="1">
                <a:solidFill>
                  <a:srgbClr val="8F7B87"/>
                </a:solidFill>
              </a:defRPr>
            </a:lvl8pPr>
            <a:lvl9pPr indent="-3429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1800"/>
              <a:buChar char="■"/>
              <a:defRPr i="1">
                <a:solidFill>
                  <a:srgbClr val="8F7B87"/>
                </a:solidFill>
              </a:defRPr>
            </a:lvl9pPr>
          </a:lstStyle>
          <a:p/>
        </p:txBody>
      </p:sp>
      <p:sp>
        <p:nvSpPr>
          <p:cNvPr id="64" name="Google Shape;64;p16"/>
          <p:cNvSpPr txBox="1"/>
          <p:nvPr/>
        </p:nvSpPr>
        <p:spPr>
          <a:xfrm>
            <a:off x="3593400" y="1433794"/>
            <a:ext cx="1957200" cy="65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9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sz="9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4297650" y="4749851"/>
            <a:ext cx="548700" cy="3937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8F7B87"/>
                </a:solidFill>
              </a:defRPr>
            </a:lvl1pPr>
            <a:lvl2pPr lvl="1">
              <a:buNone/>
              <a:defRPr>
                <a:solidFill>
                  <a:srgbClr val="8F7B87"/>
                </a:solidFill>
              </a:defRPr>
            </a:lvl2pPr>
            <a:lvl3pPr lvl="2">
              <a:buNone/>
              <a:defRPr>
                <a:solidFill>
                  <a:srgbClr val="8F7B87"/>
                </a:solidFill>
              </a:defRPr>
            </a:lvl3pPr>
            <a:lvl4pPr lvl="3">
              <a:buNone/>
              <a:defRPr>
                <a:solidFill>
                  <a:srgbClr val="8F7B87"/>
                </a:solidFill>
              </a:defRPr>
            </a:lvl4pPr>
            <a:lvl5pPr lvl="4">
              <a:buNone/>
              <a:defRPr>
                <a:solidFill>
                  <a:srgbClr val="8F7B87"/>
                </a:solidFill>
              </a:defRPr>
            </a:lvl5pPr>
            <a:lvl6pPr lvl="5">
              <a:buNone/>
              <a:defRPr>
                <a:solidFill>
                  <a:srgbClr val="8F7B87"/>
                </a:solidFill>
              </a:defRPr>
            </a:lvl6pPr>
            <a:lvl7pPr lvl="6">
              <a:buNone/>
              <a:defRPr>
                <a:solidFill>
                  <a:srgbClr val="8F7B87"/>
                </a:solidFill>
              </a:defRPr>
            </a:lvl7pPr>
            <a:lvl8pPr lvl="7">
              <a:buNone/>
              <a:defRPr>
                <a:solidFill>
                  <a:srgbClr val="8F7B87"/>
                </a:solidFill>
              </a:defRPr>
            </a:lvl8pPr>
            <a:lvl9pPr lvl="8">
              <a:buNone/>
              <a:defRPr>
                <a:solidFill>
                  <a:srgbClr val="8F7B87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type="title"/>
          </p:nvPr>
        </p:nvSpPr>
        <p:spPr>
          <a:xfrm>
            <a:off x="2622900" y="113175"/>
            <a:ext cx="3898200" cy="85725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617100" y="1498463"/>
            <a:ext cx="7909800" cy="32154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○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□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□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69" name="Google Shape;69;p17"/>
          <p:cNvCxnSpPr/>
          <p:nvPr/>
        </p:nvCxnSpPr>
        <p:spPr>
          <a:xfrm rot="10800000">
            <a:off x="-23700" y="541800"/>
            <a:ext cx="23418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70" name="Google Shape;70;p17"/>
          <p:cNvCxnSpPr/>
          <p:nvPr/>
        </p:nvCxnSpPr>
        <p:spPr>
          <a:xfrm>
            <a:off x="6825900" y="541800"/>
            <a:ext cx="23313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71" name="Google Shape;71;p17"/>
          <p:cNvSpPr txBox="1"/>
          <p:nvPr>
            <p:ph idx="12" type="sldNum"/>
          </p:nvPr>
        </p:nvSpPr>
        <p:spPr>
          <a:xfrm>
            <a:off x="4297650" y="4749851"/>
            <a:ext cx="548700" cy="3937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/>
          <p:nvPr>
            <p:ph idx="1" type="body"/>
          </p:nvPr>
        </p:nvSpPr>
        <p:spPr>
          <a:xfrm>
            <a:off x="626350" y="1498463"/>
            <a:ext cx="3644400" cy="32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○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□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□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4" name="Google Shape;74;p18"/>
          <p:cNvSpPr txBox="1"/>
          <p:nvPr>
            <p:ph idx="2" type="body"/>
          </p:nvPr>
        </p:nvSpPr>
        <p:spPr>
          <a:xfrm>
            <a:off x="4870698" y="1498463"/>
            <a:ext cx="3644400" cy="32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○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□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□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type="title"/>
          </p:nvPr>
        </p:nvSpPr>
        <p:spPr>
          <a:xfrm>
            <a:off x="2622900" y="113175"/>
            <a:ext cx="3898200" cy="85725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cxnSp>
        <p:nvCxnSpPr>
          <p:cNvPr id="76" name="Google Shape;76;p18"/>
          <p:cNvCxnSpPr/>
          <p:nvPr/>
        </p:nvCxnSpPr>
        <p:spPr>
          <a:xfrm rot="10800000">
            <a:off x="-23700" y="541800"/>
            <a:ext cx="23418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77" name="Google Shape;77;p18"/>
          <p:cNvCxnSpPr/>
          <p:nvPr/>
        </p:nvCxnSpPr>
        <p:spPr>
          <a:xfrm>
            <a:off x="6825900" y="541800"/>
            <a:ext cx="23313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78" name="Google Shape;78;p18"/>
          <p:cNvSpPr txBox="1"/>
          <p:nvPr>
            <p:ph idx="12" type="sldNum"/>
          </p:nvPr>
        </p:nvSpPr>
        <p:spPr>
          <a:xfrm>
            <a:off x="4297650" y="4749851"/>
            <a:ext cx="548700" cy="3937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9"/>
          <p:cNvSpPr txBox="1"/>
          <p:nvPr>
            <p:ph idx="1" type="body"/>
          </p:nvPr>
        </p:nvSpPr>
        <p:spPr>
          <a:xfrm>
            <a:off x="626350" y="1510350"/>
            <a:ext cx="2547900" cy="31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81" name="Google Shape;81;p19"/>
          <p:cNvSpPr txBox="1"/>
          <p:nvPr>
            <p:ph idx="2" type="body"/>
          </p:nvPr>
        </p:nvSpPr>
        <p:spPr>
          <a:xfrm>
            <a:off x="3304738" y="1510350"/>
            <a:ext cx="2547900" cy="31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82" name="Google Shape;82;p19"/>
          <p:cNvSpPr txBox="1"/>
          <p:nvPr>
            <p:ph idx="3" type="body"/>
          </p:nvPr>
        </p:nvSpPr>
        <p:spPr>
          <a:xfrm>
            <a:off x="5983125" y="1510350"/>
            <a:ext cx="2547900" cy="31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83" name="Google Shape;83;p19"/>
          <p:cNvSpPr txBox="1"/>
          <p:nvPr>
            <p:ph type="title"/>
          </p:nvPr>
        </p:nvSpPr>
        <p:spPr>
          <a:xfrm>
            <a:off x="2622900" y="113175"/>
            <a:ext cx="3898200" cy="85725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cxnSp>
        <p:nvCxnSpPr>
          <p:cNvPr id="84" name="Google Shape;84;p19"/>
          <p:cNvCxnSpPr/>
          <p:nvPr/>
        </p:nvCxnSpPr>
        <p:spPr>
          <a:xfrm rot="10800000">
            <a:off x="-23700" y="541800"/>
            <a:ext cx="23418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85" name="Google Shape;85;p19"/>
          <p:cNvCxnSpPr/>
          <p:nvPr/>
        </p:nvCxnSpPr>
        <p:spPr>
          <a:xfrm>
            <a:off x="6825900" y="541800"/>
            <a:ext cx="23313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86" name="Google Shape;86;p19"/>
          <p:cNvSpPr txBox="1"/>
          <p:nvPr>
            <p:ph idx="12" type="sldNum"/>
          </p:nvPr>
        </p:nvSpPr>
        <p:spPr>
          <a:xfrm>
            <a:off x="4297650" y="4749851"/>
            <a:ext cx="548700" cy="3937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0"/>
          <p:cNvSpPr txBox="1"/>
          <p:nvPr>
            <p:ph type="title"/>
          </p:nvPr>
        </p:nvSpPr>
        <p:spPr>
          <a:xfrm>
            <a:off x="2622900" y="113175"/>
            <a:ext cx="3898200" cy="85725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cxnSp>
        <p:nvCxnSpPr>
          <p:cNvPr id="89" name="Google Shape;89;p20"/>
          <p:cNvCxnSpPr/>
          <p:nvPr/>
        </p:nvCxnSpPr>
        <p:spPr>
          <a:xfrm rot="10800000">
            <a:off x="-23700" y="541800"/>
            <a:ext cx="23418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90" name="Google Shape;90;p20"/>
          <p:cNvCxnSpPr/>
          <p:nvPr/>
        </p:nvCxnSpPr>
        <p:spPr>
          <a:xfrm>
            <a:off x="6825900" y="541800"/>
            <a:ext cx="23313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91" name="Google Shape;91;p20"/>
          <p:cNvSpPr txBox="1"/>
          <p:nvPr>
            <p:ph idx="12" type="sldNum"/>
          </p:nvPr>
        </p:nvSpPr>
        <p:spPr>
          <a:xfrm>
            <a:off x="4297650" y="4749851"/>
            <a:ext cx="548700" cy="3937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1"/>
          <p:cNvSpPr txBox="1"/>
          <p:nvPr>
            <p:ph idx="1" type="body"/>
          </p:nvPr>
        </p:nvSpPr>
        <p:spPr>
          <a:xfrm>
            <a:off x="2600500" y="4396706"/>
            <a:ext cx="3957600" cy="5195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i="1" sz="1800"/>
            </a:lvl1pPr>
          </a:lstStyle>
          <a:p/>
        </p:txBody>
      </p:sp>
      <p:cxnSp>
        <p:nvCxnSpPr>
          <p:cNvPr id="94" name="Google Shape;94;p21"/>
          <p:cNvCxnSpPr/>
          <p:nvPr/>
        </p:nvCxnSpPr>
        <p:spPr>
          <a:xfrm rot="10800000">
            <a:off x="-15900" y="4689847"/>
            <a:ext cx="23340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95" name="Google Shape;95;p21"/>
          <p:cNvCxnSpPr/>
          <p:nvPr/>
        </p:nvCxnSpPr>
        <p:spPr>
          <a:xfrm>
            <a:off x="6825900" y="4689847"/>
            <a:ext cx="23394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96" name="Google Shape;96;p21"/>
          <p:cNvSpPr txBox="1"/>
          <p:nvPr>
            <p:ph idx="12" type="sldNum"/>
          </p:nvPr>
        </p:nvSpPr>
        <p:spPr>
          <a:xfrm>
            <a:off x="4297650" y="4749851"/>
            <a:ext cx="548700" cy="3937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2"/>
          <p:cNvSpPr txBox="1"/>
          <p:nvPr>
            <p:ph idx="12" type="sldNum"/>
          </p:nvPr>
        </p:nvSpPr>
        <p:spPr>
          <a:xfrm>
            <a:off x="4297650" y="4749851"/>
            <a:ext cx="548700" cy="3937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11" Type="http://schemas.openxmlformats.org/officeDocument/2006/relationships/theme" Target="../theme/theme3.xml"/><Relationship Id="rId10" Type="http://schemas.openxmlformats.org/officeDocument/2006/relationships/slideLayout" Target="../slideLayouts/slideLayout20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2622900" y="205988"/>
            <a:ext cx="38982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17100" y="1498463"/>
            <a:ext cx="7909800" cy="32154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T Serif"/>
              <a:buChar char="○"/>
              <a:defRPr sz="3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indent="-3810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□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indent="-3810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○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indent="-3429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□"/>
              <a:defRPr sz="18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indent="-3429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indent="-3429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indent="-3429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indent="-3429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indent="-3429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4297650" y="4749851"/>
            <a:ext cx="548700" cy="3937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 sz="1300">
                <a:solidFill>
                  <a:srgbClr val="8F7B87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lvl="1" algn="ctr">
              <a:buNone/>
              <a:defRPr sz="1300">
                <a:solidFill>
                  <a:srgbClr val="8F7B87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lvl="2" algn="ctr">
              <a:buNone/>
              <a:defRPr sz="1300">
                <a:solidFill>
                  <a:srgbClr val="8F7B87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lvl="3" algn="ctr">
              <a:buNone/>
              <a:defRPr sz="1300">
                <a:solidFill>
                  <a:srgbClr val="8F7B87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lvl="4" algn="ctr">
              <a:buNone/>
              <a:defRPr sz="1300">
                <a:solidFill>
                  <a:srgbClr val="8F7B87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lvl="5" algn="ctr">
              <a:buNone/>
              <a:defRPr sz="1300">
                <a:solidFill>
                  <a:srgbClr val="8F7B87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lvl="6" algn="ctr">
              <a:buNone/>
              <a:defRPr sz="1300">
                <a:solidFill>
                  <a:srgbClr val="8F7B87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lvl="7" algn="ctr">
              <a:buNone/>
              <a:defRPr sz="1300">
                <a:solidFill>
                  <a:srgbClr val="8F7B87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lvl="8" algn="ctr">
              <a:buNone/>
              <a:defRPr sz="1300">
                <a:solidFill>
                  <a:srgbClr val="8F7B87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3.png"/><Relationship Id="rId5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3"/>
          <p:cNvSpPr txBox="1"/>
          <p:nvPr>
            <p:ph type="ctrTitle"/>
          </p:nvPr>
        </p:nvSpPr>
        <p:spPr>
          <a:xfrm>
            <a:off x="2600500" y="2040544"/>
            <a:ext cx="5857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000"/>
              <a:t>Этапы решения задач с матрицами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средствами электронных таблиц</a:t>
            </a:r>
            <a:endParaRPr sz="3000"/>
          </a:p>
        </p:txBody>
      </p:sp>
      <p:sp>
        <p:nvSpPr>
          <p:cNvPr id="104" name="Google Shape;104;p23"/>
          <p:cNvSpPr txBox="1"/>
          <p:nvPr/>
        </p:nvSpPr>
        <p:spPr>
          <a:xfrm>
            <a:off x="1598475" y="3884975"/>
            <a:ext cx="59472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5" name="Google Shape;105;p23"/>
          <p:cNvSpPr txBox="1"/>
          <p:nvPr>
            <p:ph idx="1" type="subTitle"/>
          </p:nvPr>
        </p:nvSpPr>
        <p:spPr>
          <a:xfrm>
            <a:off x="2600400" y="3182963"/>
            <a:ext cx="58578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/>
              <a:t>Инвариантная</a:t>
            </a:r>
            <a:r>
              <a:rPr lang="ru" sz="1800"/>
              <a:t> самостоятельная работа №2.5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/>
              <a:t>Работу подготовила студентка Логинова Софья 3пг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06" name="Google Shape;106;p23"/>
          <p:cNvPicPr preferRelativeResize="0"/>
          <p:nvPr/>
        </p:nvPicPr>
        <p:blipFill rotWithShape="1">
          <a:blip r:embed="rId3">
            <a:alphaModFix/>
          </a:blip>
          <a:srcRect b="28396" l="29783" r="28425" t="29813"/>
          <a:stretch/>
        </p:blipFill>
        <p:spPr>
          <a:xfrm>
            <a:off x="0" y="4475400"/>
            <a:ext cx="668100" cy="66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2"/>
          <p:cNvSpPr txBox="1"/>
          <p:nvPr>
            <p:ph type="title"/>
          </p:nvPr>
        </p:nvSpPr>
        <p:spPr>
          <a:xfrm>
            <a:off x="2622900" y="113175"/>
            <a:ext cx="38982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Теория и практика</a:t>
            </a:r>
            <a:endParaRPr/>
          </a:p>
        </p:txBody>
      </p:sp>
      <p:sp>
        <p:nvSpPr>
          <p:cNvPr id="163" name="Google Shape;163;p32"/>
          <p:cNvSpPr txBox="1"/>
          <p:nvPr>
            <p:ph idx="1" type="body"/>
          </p:nvPr>
        </p:nvSpPr>
        <p:spPr>
          <a:xfrm>
            <a:off x="580100" y="1026942"/>
            <a:ext cx="7909800" cy="111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/>
              <a:t>Для вычисления определителя есть специальная функция МОПРЕД(). В аргументе функции необходимо указать ссылку на диапазон ячеек (массив), содержащий элементы матрицы.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64" name="Google Shape;16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6750" y="2315933"/>
            <a:ext cx="2470500" cy="2359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3"/>
          <p:cNvSpPr txBox="1"/>
          <p:nvPr>
            <p:ph type="ctrTitle"/>
          </p:nvPr>
        </p:nvSpPr>
        <p:spPr>
          <a:xfrm>
            <a:off x="2600500" y="2040544"/>
            <a:ext cx="5857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Транспонирование матриц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4"/>
          <p:cNvSpPr txBox="1"/>
          <p:nvPr>
            <p:ph type="title"/>
          </p:nvPr>
        </p:nvSpPr>
        <p:spPr>
          <a:xfrm>
            <a:off x="2622900" y="113175"/>
            <a:ext cx="38982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Теория и практика</a:t>
            </a:r>
            <a:endParaRPr/>
          </a:p>
        </p:txBody>
      </p:sp>
      <p:sp>
        <p:nvSpPr>
          <p:cNvPr id="175" name="Google Shape;175;p34"/>
          <p:cNvSpPr txBox="1"/>
          <p:nvPr>
            <p:ph idx="1" type="body"/>
          </p:nvPr>
        </p:nvSpPr>
        <p:spPr>
          <a:xfrm>
            <a:off x="210250" y="975300"/>
            <a:ext cx="4930500" cy="351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○"/>
            </a:pPr>
            <a:r>
              <a:rPr lang="ru" sz="1800"/>
              <a:t>Транспонирование матрицы = это операция над матрицей, при которой ее строки и столбцы меняются местами. Для этой операции существует специальная функция ТРАНСП().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ru" sz="1800"/>
              <a:t>Выделяем диапазон A8:B11.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ru" sz="1800"/>
              <a:t>В строке формул вводим формулу =ТРАНСП(A3:D4) и нажимаем сочетание клавиш CTRL+SHIFT+ENTER.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76" name="Google Shape;17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6975" y="1040475"/>
            <a:ext cx="3656625" cy="338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5"/>
          <p:cNvSpPr txBox="1"/>
          <p:nvPr>
            <p:ph type="ctrTitle"/>
          </p:nvPr>
        </p:nvSpPr>
        <p:spPr>
          <a:xfrm>
            <a:off x="2600500" y="2040544"/>
            <a:ext cx="5857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Обратная матрица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6"/>
          <p:cNvSpPr txBox="1"/>
          <p:nvPr>
            <p:ph type="title"/>
          </p:nvPr>
        </p:nvSpPr>
        <p:spPr>
          <a:xfrm>
            <a:off x="2622900" y="113175"/>
            <a:ext cx="38982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Теория и практика</a:t>
            </a:r>
            <a:endParaRPr/>
          </a:p>
        </p:txBody>
      </p:sp>
      <p:sp>
        <p:nvSpPr>
          <p:cNvPr id="187" name="Google Shape;187;p36"/>
          <p:cNvSpPr txBox="1"/>
          <p:nvPr>
            <p:ph idx="1" type="body"/>
          </p:nvPr>
        </p:nvSpPr>
        <p:spPr>
          <a:xfrm>
            <a:off x="580100" y="970567"/>
            <a:ext cx="7909800" cy="111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○"/>
            </a:pPr>
            <a:r>
              <a:rPr lang="ru" sz="1800"/>
              <a:t>Выделяем первую ячейку пока пустого диапазона для обратной матрицы.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ru" sz="1800"/>
              <a:t>Вводим формулу =МОБР(A3:C5) как функцию массива. Единственный аргумент – диапазон с исходной матрицей. 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88" name="Google Shape;188;p36"/>
          <p:cNvPicPr preferRelativeResize="0"/>
          <p:nvPr/>
        </p:nvPicPr>
        <p:blipFill rotWithShape="1">
          <a:blip r:embed="rId3">
            <a:alphaModFix/>
          </a:blip>
          <a:srcRect b="0" l="0" r="0" t="3297"/>
          <a:stretch/>
        </p:blipFill>
        <p:spPr>
          <a:xfrm>
            <a:off x="1480170" y="2571750"/>
            <a:ext cx="6109654" cy="226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4"/>
          <p:cNvSpPr txBox="1"/>
          <p:nvPr>
            <p:ph type="ctrTitle"/>
          </p:nvPr>
        </p:nvSpPr>
        <p:spPr>
          <a:xfrm>
            <a:off x="2600500" y="2040544"/>
            <a:ext cx="5857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</a:t>
            </a:r>
            <a:r>
              <a:rPr lang="ru"/>
              <a:t>ложение и вычитание матриц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5"/>
          <p:cNvSpPr txBox="1"/>
          <p:nvPr>
            <p:ph type="title"/>
          </p:nvPr>
        </p:nvSpPr>
        <p:spPr>
          <a:xfrm>
            <a:off x="2622900" y="113175"/>
            <a:ext cx="38982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Теория и практика</a:t>
            </a:r>
            <a:endParaRPr/>
          </a:p>
        </p:txBody>
      </p:sp>
      <p:sp>
        <p:nvSpPr>
          <p:cNvPr id="117" name="Google Shape;117;p25"/>
          <p:cNvSpPr txBox="1"/>
          <p:nvPr>
            <p:ph idx="1" type="body"/>
          </p:nvPr>
        </p:nvSpPr>
        <p:spPr>
          <a:xfrm>
            <a:off x="-75725" y="675600"/>
            <a:ext cx="4856400" cy="32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○"/>
            </a:pPr>
            <a:r>
              <a:rPr lang="ru" sz="1800"/>
              <a:t>Необходимый результат можно получить с использованием формулы массива. Выделив диапазон A9:D11 в строке формул введем формулу =A3:D5+F3:I5 и нажав сочетание клавиш CTRL+SHIFT+ENTER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ru" sz="1800"/>
              <a:t>Также, можно применить формулу ручного ввода. В ячейке A9 введем формулу =A3+F3. Скопировав формулу в нужные ячейки при помощи маркера заполнения, получим матрицу A+B.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ru" sz="1800"/>
              <a:t>Аналогично выполняем действие вычитания. 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18" name="Google Shape;11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6976" y="903500"/>
            <a:ext cx="4361550" cy="18310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6975" y="2801450"/>
            <a:ext cx="4361550" cy="19467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6"/>
          <p:cNvSpPr txBox="1"/>
          <p:nvPr>
            <p:ph type="ctrTitle"/>
          </p:nvPr>
        </p:nvSpPr>
        <p:spPr>
          <a:xfrm>
            <a:off x="2600500" y="2040544"/>
            <a:ext cx="5857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Умножение матрицы на число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7"/>
          <p:cNvSpPr txBox="1"/>
          <p:nvPr>
            <p:ph type="title"/>
          </p:nvPr>
        </p:nvSpPr>
        <p:spPr>
          <a:xfrm>
            <a:off x="2622900" y="113175"/>
            <a:ext cx="38982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Теория и практика</a:t>
            </a:r>
            <a:endParaRPr/>
          </a:p>
        </p:txBody>
      </p:sp>
      <p:sp>
        <p:nvSpPr>
          <p:cNvPr id="130" name="Google Shape;130;p27"/>
          <p:cNvSpPr txBox="1"/>
          <p:nvPr>
            <p:ph idx="1" type="body"/>
          </p:nvPr>
        </p:nvSpPr>
        <p:spPr>
          <a:xfrm>
            <a:off x="617100" y="777327"/>
            <a:ext cx="7909800" cy="15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○"/>
            </a:pPr>
            <a:r>
              <a:rPr lang="ru" sz="1800"/>
              <a:t>Примечание: В формуле использована абсолютная адресация ($$) для числа, на которое умножают матрицу.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ru" sz="1800"/>
              <a:t>Вводим в ячейку A9 формулу =A3*$E$</a:t>
            </a:r>
            <a:r>
              <a:rPr lang="ru" sz="1800"/>
              <a:t>7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ru" sz="1800"/>
              <a:t>При помощи маркера заполнения заполняем всю матрицу.</a:t>
            </a:r>
            <a:endParaRPr sz="18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31" name="Google Shape;13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1350" y="2283625"/>
            <a:ext cx="3635925" cy="261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2823" y="2283625"/>
            <a:ext cx="3672145" cy="261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8"/>
          <p:cNvSpPr txBox="1"/>
          <p:nvPr>
            <p:ph type="ctrTitle"/>
          </p:nvPr>
        </p:nvSpPr>
        <p:spPr>
          <a:xfrm>
            <a:off x="2600500" y="2040544"/>
            <a:ext cx="5857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Умножение матриц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9"/>
          <p:cNvSpPr txBox="1"/>
          <p:nvPr>
            <p:ph type="title"/>
          </p:nvPr>
        </p:nvSpPr>
        <p:spPr>
          <a:xfrm>
            <a:off x="2622900" y="113175"/>
            <a:ext cx="38982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Теория и практика</a:t>
            </a:r>
            <a:endParaRPr/>
          </a:p>
        </p:txBody>
      </p:sp>
      <p:sp>
        <p:nvSpPr>
          <p:cNvPr id="143" name="Google Shape;143;p29"/>
          <p:cNvSpPr txBox="1"/>
          <p:nvPr>
            <p:ph idx="1" type="body"/>
          </p:nvPr>
        </p:nvSpPr>
        <p:spPr>
          <a:xfrm>
            <a:off x="617100" y="777327"/>
            <a:ext cx="7909800" cy="15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○"/>
            </a:pPr>
            <a:r>
              <a:rPr lang="ru" sz="1800"/>
              <a:t>При умножении матриц количество столбцов первой матрицы должно равняться количеству строк второй матрицы.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ru" sz="1800"/>
              <a:t>Выделить диапазон итоговой матрицы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ru" sz="1800"/>
              <a:t>Поставить курсор в Строку формул (либо нажать клавишу F2).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ru" sz="1800"/>
              <a:t>Ввести формулу =МУМНОЖ(A3:C6;E5:H5)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ru" sz="1800"/>
              <a:t>Нажать сочетание клавиш CTRL+SHIFT+ENTER;</a:t>
            </a:r>
            <a:endParaRPr sz="18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44" name="Google Shape;14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050" y="2924137"/>
            <a:ext cx="4451950" cy="200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23650" y="2181225"/>
            <a:ext cx="2266950" cy="39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2945312"/>
            <a:ext cx="4451950" cy="19594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0"/>
          <p:cNvSpPr txBox="1"/>
          <p:nvPr>
            <p:ph type="title"/>
          </p:nvPr>
        </p:nvSpPr>
        <p:spPr>
          <a:xfrm>
            <a:off x="2622900" y="113175"/>
            <a:ext cx="38982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Примечание </a:t>
            </a:r>
            <a:endParaRPr/>
          </a:p>
        </p:txBody>
      </p:sp>
      <p:sp>
        <p:nvSpPr>
          <p:cNvPr id="152" name="Google Shape;152;p30"/>
          <p:cNvSpPr txBox="1"/>
          <p:nvPr>
            <p:ph idx="1" type="body"/>
          </p:nvPr>
        </p:nvSpPr>
        <p:spPr>
          <a:xfrm>
            <a:off x="617100" y="1624452"/>
            <a:ext cx="7909800" cy="15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○"/>
            </a:pPr>
            <a:r>
              <a:rPr lang="ru" sz="1800"/>
              <a:t>Удалить отдельный элемент матрицы A*B не удастся – только все элементы сразу (выделить весь диапазон и нажать клавишу DEL).</a:t>
            </a:r>
            <a:endParaRPr sz="18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○"/>
            </a:pPr>
            <a:r>
              <a:rPr lang="ru" sz="1800"/>
              <a:t>Чтобы изменить значения аргументов функции, вылейте любую ячейку матрицы, нажимая F2, исправьте формулу и нажмите CTRL+SHIFT+ENTER.</a:t>
            </a:r>
            <a:endParaRPr sz="18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1"/>
          <p:cNvSpPr txBox="1"/>
          <p:nvPr>
            <p:ph type="ctrTitle"/>
          </p:nvPr>
        </p:nvSpPr>
        <p:spPr>
          <a:xfrm>
            <a:off x="2600500" y="2040544"/>
            <a:ext cx="5857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Вычисление определителя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Beatric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