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3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9144000" cy="5143500" type="screen16x9"/>
  <p:notesSz cx="6858000" cy="9144000"/>
  <p:embeddedFontLst>
    <p:embeddedFont>
      <p:font typeface="Playfair Display" panose="020B0604020202020204" charset="-52"/>
      <p:regular r:id="rId25"/>
      <p:bold r:id="rId26"/>
      <p:italic r:id="rId27"/>
      <p:boldItalic r:id="rId28"/>
    </p:embeddedFont>
    <p:embeddedFont>
      <p:font typeface="Lora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5161488-4B34-49CA-9707-12E675391058}">
  <a:tblStyle styleId="{45161488-4B34-49CA-9707-12E675391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4FDC-AA50-41F9-8D72-912367075068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15737-C39F-480E-A144-7FEF78596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464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507836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96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69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46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8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07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85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77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57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1111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73917" y="1572031"/>
            <a:ext cx="879565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0" dirty="0" smtClean="0">
                <a:solidFill>
                  <a:schemeClr val="bg1">
                    <a:lumMod val="95000"/>
                  </a:schemeClr>
                </a:solidFill>
              </a:rPr>
              <a:t>Работа с матрицами в прикладной компьютерной программе </a:t>
            </a:r>
            <a:r>
              <a:rPr lang="en-US" i="0" dirty="0" smtClean="0">
                <a:solidFill>
                  <a:schemeClr val="bg1">
                    <a:lumMod val="95000"/>
                  </a:schemeClr>
                </a:solidFill>
              </a:rPr>
              <a:t>Maxima</a:t>
            </a:r>
            <a:endParaRPr i="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4411033" y="332492"/>
            <a:ext cx="321429" cy="523991"/>
            <a:chOff x="6730350" y="2315900"/>
            <a:chExt cx="257700" cy="420100"/>
          </a:xfrm>
        </p:grpSpPr>
        <p:sp>
          <p:nvSpPr>
            <p:cNvPr id="63" name="Google Shape;63;p1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6394" y="4181302"/>
            <a:ext cx="940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Презентацию подготовила студентка первого курса 3пг направления подготовки ИВТ Логинова Софья.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Нахождение определителя: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321" y="1231838"/>
            <a:ext cx="8386485" cy="651871"/>
          </a:xfrm>
        </p:spPr>
        <p:txBody>
          <a:bodyPr/>
          <a:lstStyle/>
          <a:p>
            <a:r>
              <a:rPr lang="ru-RU" sz="1800" dirty="0" smtClean="0"/>
              <a:t>При </a:t>
            </a:r>
            <a:r>
              <a:rPr lang="ru-RU" sz="1800" dirty="0"/>
              <a:t>помощи команды главного меню: «Алгебра – Определитель».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37" y="1941314"/>
            <a:ext cx="2871876" cy="2567918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4447059" y="3416530"/>
            <a:ext cx="864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Нахождение обратной матрицы: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046" y="1310314"/>
            <a:ext cx="8287658" cy="608329"/>
          </a:xfrm>
        </p:spPr>
        <p:txBody>
          <a:bodyPr/>
          <a:lstStyle/>
          <a:p>
            <a:pPr algn="ctr"/>
            <a:r>
              <a:rPr lang="ru-RU" sz="2000" dirty="0" smtClean="0"/>
              <a:t>Ввод </a:t>
            </a:r>
            <a:r>
              <a:rPr lang="ru-RU" sz="2000" dirty="0"/>
              <a:t>команды </a:t>
            </a:r>
            <a:r>
              <a:rPr lang="ru-RU" sz="2000" i="1" dirty="0" err="1"/>
              <a:t>invert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5" y="1918643"/>
            <a:ext cx="3390433" cy="279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Нахождение обратной матрицы: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8971" y="1351100"/>
            <a:ext cx="8287658" cy="695414"/>
          </a:xfrm>
        </p:spPr>
        <p:txBody>
          <a:bodyPr/>
          <a:lstStyle/>
          <a:p>
            <a:pPr algn="ctr"/>
            <a:r>
              <a:rPr lang="ru-RU" sz="2000" dirty="0" smtClean="0"/>
              <a:t>Возведение </a:t>
            </a:r>
            <a:r>
              <a:rPr lang="ru-RU" sz="2000" dirty="0"/>
              <a:t>матрицы в степень (–1).</a:t>
            </a:r>
          </a:p>
          <a:p>
            <a:pPr marL="76200" indent="0" algn="ctr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2" y="1986041"/>
            <a:ext cx="3500891" cy="28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Нахождение обратной матрицы: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7569" y="1300331"/>
            <a:ext cx="8753301" cy="695414"/>
          </a:xfrm>
        </p:spPr>
        <p:txBody>
          <a:bodyPr/>
          <a:lstStyle/>
          <a:p>
            <a:r>
              <a:rPr lang="ru-RU" sz="1800" dirty="0"/>
              <a:t>При помощи команды главного меню:  </a:t>
            </a:r>
            <a:r>
              <a:rPr lang="ru-RU" sz="1800" dirty="0" smtClean="0"/>
              <a:t>«Алгебра </a:t>
            </a:r>
            <a:r>
              <a:rPr lang="ru-RU" sz="1800" dirty="0"/>
              <a:t>– Обратить матрицу».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82" y="1946760"/>
            <a:ext cx="2871876" cy="256791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879571" y="2959331"/>
            <a:ext cx="864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Решение матричных уравнений: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8971" y="1351099"/>
            <a:ext cx="8287658" cy="3378843"/>
          </a:xfrm>
        </p:spPr>
        <p:txBody>
          <a:bodyPr/>
          <a:lstStyle/>
          <a:p>
            <a:r>
              <a:rPr lang="ru-RU" sz="2000" dirty="0"/>
              <a:t>Если дано матричное уравнение АХ = В, то его решение: </a:t>
            </a:r>
            <a:br>
              <a:rPr lang="ru-RU" sz="2000" dirty="0"/>
            </a:br>
            <a:r>
              <a:rPr lang="ru-RU" sz="2000" dirty="0"/>
              <a:t>Х = </a:t>
            </a:r>
            <a:r>
              <a:rPr lang="ru-RU" sz="2000" dirty="0" smtClean="0"/>
              <a:t>А</a:t>
            </a:r>
            <a:r>
              <a:rPr lang="ru-RU" sz="2000" baseline="30000" dirty="0" smtClean="0"/>
              <a:t>–1*</a:t>
            </a:r>
            <a:r>
              <a:rPr lang="ru-RU" sz="2000" dirty="0" smtClean="0"/>
              <a:t>В</a:t>
            </a:r>
            <a:endParaRPr lang="ru-RU" sz="2000" dirty="0"/>
          </a:p>
          <a:p>
            <a:pPr marL="76200" indent="0">
              <a:buNone/>
            </a:pPr>
            <a:endParaRPr lang="ru-RU" sz="2000" dirty="0" smtClean="0"/>
          </a:p>
          <a:p>
            <a:r>
              <a:rPr lang="ru-RU" sz="2000" dirty="0" smtClean="0"/>
              <a:t>Если </a:t>
            </a:r>
            <a:r>
              <a:rPr lang="ru-RU" sz="2000" dirty="0"/>
              <a:t>дано матричное уравнение ХА = В, то его решение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/>
              <a:t> Х = </a:t>
            </a:r>
            <a:r>
              <a:rPr lang="ru-RU" sz="2000" dirty="0" smtClean="0"/>
              <a:t>В*А</a:t>
            </a:r>
            <a:r>
              <a:rPr lang="ru-RU" sz="2000" baseline="30000" dirty="0" smtClean="0"/>
              <a:t>–1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  <a:p>
            <a:r>
              <a:rPr lang="ru-RU" sz="2000" dirty="0" smtClean="0"/>
              <a:t>Если </a:t>
            </a:r>
            <a:r>
              <a:rPr lang="ru-RU" sz="2000" dirty="0"/>
              <a:t>дано матричное уравнение АХС = В, то его решение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/>
              <a:t> Х = </a:t>
            </a:r>
            <a:r>
              <a:rPr lang="ru-RU" sz="2000" dirty="0" smtClean="0"/>
              <a:t>А</a:t>
            </a:r>
            <a:r>
              <a:rPr lang="ru-RU" sz="2000" baseline="30000" dirty="0" smtClean="0"/>
              <a:t>–1</a:t>
            </a:r>
            <a:r>
              <a:rPr lang="ru-RU" sz="2000" dirty="0" smtClean="0"/>
              <a:t>*В *С</a:t>
            </a:r>
            <a:r>
              <a:rPr lang="ru-RU" sz="2000" baseline="30000" dirty="0" smtClean="0"/>
              <a:t>–1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6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47677" b="17290"/>
          <a:stretch/>
        </p:blipFill>
        <p:spPr>
          <a:xfrm>
            <a:off x="6236270" y="2789582"/>
            <a:ext cx="2749554" cy="20797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275" y="673427"/>
            <a:ext cx="7081200" cy="539100"/>
          </a:xfrm>
        </p:spPr>
        <p:txBody>
          <a:bodyPr/>
          <a:lstStyle/>
          <a:p>
            <a:r>
              <a:rPr lang="ru-RU" sz="2400" dirty="0" smtClean="0"/>
              <a:t>Решение матричных уравнений: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51924"/>
          <a:stretch/>
        </p:blipFill>
        <p:spPr>
          <a:xfrm>
            <a:off x="392781" y="2493986"/>
            <a:ext cx="2382253" cy="2472756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7284" y="1028029"/>
            <a:ext cx="8287658" cy="1801353"/>
          </a:xfrm>
        </p:spPr>
        <p:txBody>
          <a:bodyPr/>
          <a:lstStyle/>
          <a:p>
            <a:pPr algn="ctr"/>
            <a:r>
              <a:rPr lang="ru-RU" sz="2000" dirty="0" smtClean="0"/>
              <a:t>Ввести матрицы</a:t>
            </a:r>
            <a:r>
              <a:rPr lang="en-US" sz="2000" dirty="0" smtClean="0"/>
              <a:t>;</a:t>
            </a:r>
          </a:p>
          <a:p>
            <a:pPr algn="ctr"/>
            <a:r>
              <a:rPr lang="ru-RU" sz="2000" dirty="0" smtClean="0"/>
              <a:t>Определить, существует ли матрица, обратная матрице </a:t>
            </a:r>
            <a:r>
              <a:rPr lang="en-US" sz="2000" dirty="0" smtClean="0"/>
              <a:t>A;</a:t>
            </a:r>
            <a:endParaRPr lang="ru-RU" sz="2000" dirty="0" smtClean="0"/>
          </a:p>
          <a:p>
            <a:pPr algn="ctr"/>
            <a:r>
              <a:rPr lang="ru-RU" sz="2000" dirty="0" smtClean="0"/>
              <a:t>Найти матрицу обратную матрице </a:t>
            </a:r>
            <a:r>
              <a:rPr lang="en-US" sz="2000" dirty="0" smtClean="0"/>
              <a:t>A;</a:t>
            </a:r>
            <a:endParaRPr lang="ru-RU" sz="2000" dirty="0" smtClean="0"/>
          </a:p>
          <a:p>
            <a:pPr algn="ctr"/>
            <a:r>
              <a:rPr lang="ru-RU" sz="2000" dirty="0" smtClean="0"/>
              <a:t>Найти искомую матрицу </a:t>
            </a:r>
            <a:r>
              <a:rPr lang="en-US" sz="2000" dirty="0" smtClean="0"/>
              <a:t>X</a:t>
            </a:r>
            <a:r>
              <a:rPr lang="ru-RU" sz="2000" dirty="0" smtClean="0"/>
              <a:t>;</a:t>
            </a:r>
          </a:p>
          <a:p>
            <a:pPr algn="ctr"/>
            <a:r>
              <a:rPr lang="ru-RU" sz="2000" dirty="0" smtClean="0"/>
              <a:t>Выполнить проверку.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711" t="82871" r="33499" b="162"/>
          <a:stretch/>
        </p:blipFill>
        <p:spPr>
          <a:xfrm>
            <a:off x="3600202" y="3335168"/>
            <a:ext cx="2234902" cy="12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275" y="756554"/>
            <a:ext cx="7081200" cy="539100"/>
          </a:xfrm>
        </p:spPr>
        <p:txBody>
          <a:bodyPr/>
          <a:lstStyle/>
          <a:p>
            <a:r>
              <a:rPr lang="ru-RU" sz="2400" dirty="0" smtClean="0"/>
              <a:t>Приведение матрицы к ступенчатому виду: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046" y="1187588"/>
            <a:ext cx="8287658" cy="1801353"/>
          </a:xfrm>
        </p:spPr>
        <p:txBody>
          <a:bodyPr/>
          <a:lstStyle/>
          <a:p>
            <a:pPr algn="ctr"/>
            <a:r>
              <a:rPr lang="ru-RU" sz="2000" dirty="0"/>
              <a:t>При помощи функции </a:t>
            </a:r>
            <a:r>
              <a:rPr lang="ru-RU" sz="2000" i="1" dirty="0" err="1"/>
              <a:t>triangularize</a:t>
            </a:r>
            <a:r>
              <a:rPr lang="ru-RU" sz="2000" dirty="0"/>
              <a:t>. Функция не </a:t>
            </a:r>
            <a:r>
              <a:rPr lang="ru-RU" sz="2000" dirty="0" smtClean="0"/>
              <a:t>нормирует элементы главной диагонали.</a:t>
            </a:r>
          </a:p>
          <a:p>
            <a:pPr algn="ctr"/>
            <a:r>
              <a:rPr lang="ru-RU" sz="2000" dirty="0"/>
              <a:t>При помощи функции </a:t>
            </a:r>
            <a:r>
              <a:rPr lang="ru-RU" sz="2000" i="1" dirty="0" err="1"/>
              <a:t>echelon</a:t>
            </a:r>
            <a:r>
              <a:rPr lang="ru-RU" sz="2000" dirty="0"/>
              <a:t>. Функция дополнительно нормирует элементы </a:t>
            </a:r>
            <a:r>
              <a:rPr lang="ru-RU" sz="2000" dirty="0" smtClean="0"/>
              <a:t>главной диагонали</a:t>
            </a:r>
            <a:r>
              <a:rPr lang="ru-RU" sz="2000" dirty="0"/>
              <a:t>, то есть все элементы главной диагонали будут равны « 1 ».</a:t>
            </a:r>
            <a:endParaRPr lang="ru-RU" sz="20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35370" r="30126" b="31222"/>
          <a:stretch/>
        </p:blipFill>
        <p:spPr>
          <a:xfrm>
            <a:off x="3713195" y="3303597"/>
            <a:ext cx="2255343" cy="136662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67813"/>
          <a:stretch/>
        </p:blipFill>
        <p:spPr>
          <a:xfrm>
            <a:off x="251714" y="3303597"/>
            <a:ext cx="3199629" cy="13051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68097" r="34447"/>
          <a:stretch/>
        </p:blipFill>
        <p:spPr>
          <a:xfrm>
            <a:off x="6230390" y="3317128"/>
            <a:ext cx="2193813" cy="13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275" y="756554"/>
            <a:ext cx="7081200" cy="539100"/>
          </a:xfrm>
        </p:spPr>
        <p:txBody>
          <a:bodyPr/>
          <a:lstStyle/>
          <a:p>
            <a:r>
              <a:rPr lang="ru-RU" sz="2400" dirty="0" smtClean="0"/>
              <a:t>Нахождение ранга матрицы: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046" y="1155240"/>
            <a:ext cx="8287658" cy="1801353"/>
          </a:xfrm>
        </p:spPr>
        <p:txBody>
          <a:bodyPr/>
          <a:lstStyle/>
          <a:p>
            <a:pPr algn="ctr"/>
            <a:r>
              <a:rPr lang="ru-RU" sz="2000" dirty="0"/>
              <a:t>Ранг матрицы – это количество ненулевых строк в матрице, приведённой к ступенчатому виду.</a:t>
            </a:r>
          </a:p>
          <a:p>
            <a:pPr algn="ctr"/>
            <a:r>
              <a:rPr lang="ru-RU" sz="2000" dirty="0"/>
              <a:t>Для вычисления ранга матрицы используют команду </a:t>
            </a:r>
            <a:r>
              <a:rPr lang="ru-RU" sz="2000" i="1" dirty="0" err="1"/>
              <a:t>rank</a:t>
            </a:r>
            <a:r>
              <a:rPr lang="ru-RU" sz="2000" dirty="0"/>
              <a:t>.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67813"/>
          <a:stretch/>
        </p:blipFill>
        <p:spPr>
          <a:xfrm>
            <a:off x="1031275" y="2495186"/>
            <a:ext cx="4678115" cy="1908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875" y="3110453"/>
            <a:ext cx="2527194" cy="12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275" y="756554"/>
            <a:ext cx="7081200" cy="539100"/>
          </a:xfrm>
        </p:spPr>
        <p:txBody>
          <a:bodyPr/>
          <a:lstStyle/>
          <a:p>
            <a:r>
              <a:rPr lang="ru-RU" sz="2400" dirty="0" smtClean="0"/>
              <a:t>Удаление строк/столбцов из матрицы: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046" y="1195528"/>
            <a:ext cx="8287658" cy="3617872"/>
          </a:xfrm>
        </p:spPr>
        <p:txBody>
          <a:bodyPr/>
          <a:lstStyle/>
          <a:p>
            <a:r>
              <a:rPr lang="ru-RU" sz="2000" dirty="0"/>
              <a:t>Чтобы из исходной матрицы получить новую матрицу, удалив из неё одну/несколько строк </a:t>
            </a:r>
            <a:r>
              <a:rPr lang="ru-RU" sz="2000" dirty="0" smtClean="0"/>
              <a:t>и/или один/несколько </a:t>
            </a:r>
            <a:r>
              <a:rPr lang="ru-RU" sz="2000" dirty="0"/>
              <a:t>столбцов, надо ввести команду </a:t>
            </a:r>
            <a:r>
              <a:rPr lang="ru-RU" sz="2000" i="1" dirty="0" err="1" smtClean="0"/>
              <a:t>submatrix</a:t>
            </a:r>
            <a:r>
              <a:rPr lang="ru-RU" sz="2000" i="1" dirty="0" smtClean="0"/>
              <a:t> </a:t>
            </a:r>
            <a:r>
              <a:rPr lang="ru-RU" sz="2000" i="1" dirty="0"/>
              <a:t>(</a:t>
            </a:r>
            <a:r>
              <a:rPr lang="ru-RU" sz="2000" i="1" dirty="0" err="1"/>
              <a:t>х,М,у</a:t>
            </a:r>
            <a:r>
              <a:rPr lang="ru-RU" sz="2000" i="1" dirty="0" smtClean="0"/>
              <a:t>);</a:t>
            </a:r>
          </a:p>
          <a:p>
            <a:pPr marL="76200" indent="0">
              <a:buNone/>
            </a:pPr>
            <a:r>
              <a:rPr lang="ru-RU" sz="1800" dirty="0" smtClean="0"/>
              <a:t>где: </a:t>
            </a:r>
          </a:p>
          <a:p>
            <a:r>
              <a:rPr lang="ru-RU" sz="1800" dirty="0" smtClean="0"/>
              <a:t>x </a:t>
            </a:r>
            <a:r>
              <a:rPr lang="ru-RU" sz="1800" dirty="0"/>
              <a:t>– это номер удаляемой строки (или через запятую номера удаляемых </a:t>
            </a:r>
            <a:r>
              <a:rPr lang="ru-RU" sz="1800" dirty="0" smtClean="0"/>
              <a:t>строк)</a:t>
            </a:r>
          </a:p>
          <a:p>
            <a:r>
              <a:rPr lang="ru-RU" sz="1800" dirty="0" smtClean="0"/>
              <a:t>М </a:t>
            </a:r>
            <a:r>
              <a:rPr lang="ru-RU" sz="1800" dirty="0"/>
              <a:t>– это имя матрицы, из которой удаляются </a:t>
            </a:r>
            <a:r>
              <a:rPr lang="ru-RU" sz="1800" dirty="0" smtClean="0"/>
              <a:t>элементы</a:t>
            </a:r>
          </a:p>
          <a:p>
            <a:r>
              <a:rPr lang="ru-RU" sz="1800" dirty="0" smtClean="0"/>
              <a:t>y </a:t>
            </a:r>
            <a:r>
              <a:rPr lang="ru-RU" sz="1800" dirty="0"/>
              <a:t>– это номер удаляемого столбца (или через запятую номера удаляемых столбцов)</a:t>
            </a:r>
            <a:endParaRPr lang="ru-RU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187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275" y="730212"/>
            <a:ext cx="7081200" cy="539100"/>
          </a:xfrm>
        </p:spPr>
        <p:txBody>
          <a:bodyPr/>
          <a:lstStyle/>
          <a:p>
            <a:r>
              <a:rPr lang="ru-RU" sz="2000" dirty="0"/>
              <a:t>Удаление строк/столбцов из матрицы: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50545"/>
          <a:stretch/>
        </p:blipFill>
        <p:spPr>
          <a:xfrm>
            <a:off x="1160632" y="1202860"/>
            <a:ext cx="6174356" cy="34074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0748" r="54148"/>
          <a:stretch/>
        </p:blipFill>
        <p:spPr>
          <a:xfrm>
            <a:off x="5111901" y="1695345"/>
            <a:ext cx="2431817" cy="29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Начало работы: 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7715" y="1351100"/>
            <a:ext cx="8793282" cy="1053710"/>
          </a:xfrm>
        </p:spPr>
        <p:txBody>
          <a:bodyPr/>
          <a:lstStyle/>
          <a:p>
            <a:r>
              <a:rPr lang="ru-RU" sz="2000" dirty="0" smtClean="0"/>
              <a:t>Ввод матриц осуществляется при помощи функции </a:t>
            </a:r>
            <a:r>
              <a:rPr lang="en-US" sz="2000" i="1" dirty="0" smtClean="0"/>
              <a:t>matrix</a:t>
            </a:r>
            <a:r>
              <a:rPr lang="ru-RU" sz="2000" dirty="0" smtClean="0"/>
              <a:t>: </a:t>
            </a:r>
          </a:p>
          <a:p>
            <a:pPr marL="76200" indent="0" algn="ctr">
              <a:buNone/>
            </a:pPr>
            <a:r>
              <a:rPr lang="pt-BR" sz="2000" dirty="0" smtClean="0"/>
              <a:t>matrix</a:t>
            </a:r>
            <a:r>
              <a:rPr lang="pt-BR" sz="2000" dirty="0"/>
              <a:t>([a11,a12,...,a1n], [a21,a22,...,a2n],..., [am1,am2,...,amn</a:t>
            </a:r>
            <a:r>
              <a:rPr lang="pt-BR" sz="2000" dirty="0" smtClean="0"/>
              <a:t>])</a:t>
            </a:r>
            <a:endParaRPr lang="ru-RU" sz="2000" dirty="0" smtClean="0"/>
          </a:p>
          <a:p>
            <a:pPr marL="76200" indent="0" algn="ctr">
              <a:buNone/>
            </a:pPr>
            <a:endParaRPr lang="ru-RU" sz="2000" dirty="0" smtClean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38" y="2404810"/>
            <a:ext cx="2135724" cy="20085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9" y="2404810"/>
            <a:ext cx="2305050" cy="1943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482" y="2346454"/>
            <a:ext cx="1771650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275" y="656428"/>
            <a:ext cx="7081200" cy="539100"/>
          </a:xfrm>
        </p:spPr>
        <p:txBody>
          <a:bodyPr/>
          <a:lstStyle/>
          <a:p>
            <a:r>
              <a:rPr lang="ru-RU" sz="2400" dirty="0" smtClean="0"/>
              <a:t>Получение минора матрицы: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046" y="979604"/>
            <a:ext cx="8287658" cy="1431558"/>
          </a:xfrm>
        </p:spPr>
        <p:txBody>
          <a:bodyPr/>
          <a:lstStyle/>
          <a:p>
            <a:r>
              <a:rPr lang="ru-RU" sz="1800" dirty="0"/>
              <a:t>Минор матрицы (минор второго типа) вычисляется при помощи функции </a:t>
            </a:r>
            <a:r>
              <a:rPr lang="ru-RU" sz="1800" i="1" dirty="0" err="1"/>
              <a:t>minor</a:t>
            </a:r>
            <a:r>
              <a:rPr lang="ru-RU" sz="1800" i="1" dirty="0"/>
              <a:t>(</a:t>
            </a:r>
            <a:r>
              <a:rPr lang="ru-RU" sz="1800" i="1" dirty="0" err="1"/>
              <a:t>M,i,j</a:t>
            </a:r>
            <a:r>
              <a:rPr lang="ru-RU" sz="1800" i="1" dirty="0"/>
              <a:t>),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где </a:t>
            </a:r>
            <a:r>
              <a:rPr lang="ru-RU" sz="1800" dirty="0"/>
              <a:t>М </a:t>
            </a:r>
            <a:r>
              <a:rPr lang="ru-RU" sz="1800" dirty="0" smtClean="0"/>
              <a:t>–матрица</a:t>
            </a:r>
            <a:r>
              <a:rPr lang="ru-RU" sz="1800" dirty="0"/>
              <a:t>, </a:t>
            </a:r>
            <a:r>
              <a:rPr lang="ru-RU" sz="1800" dirty="0" err="1"/>
              <a:t>i,j</a:t>
            </a:r>
            <a:r>
              <a:rPr lang="ru-RU" sz="1800" dirty="0"/>
              <a:t> – индексы элемента, для которого вычисляется минор.</a:t>
            </a:r>
            <a:endParaRPr lang="ru-RU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46314"/>
          <a:stretch/>
        </p:blipFill>
        <p:spPr>
          <a:xfrm>
            <a:off x="1926821" y="2136842"/>
            <a:ext cx="4991100" cy="26181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54368" r="49001"/>
          <a:stretch/>
        </p:blipFill>
        <p:spPr>
          <a:xfrm>
            <a:off x="4372495" y="2411162"/>
            <a:ext cx="2545426" cy="22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65760" y="1659550"/>
            <a:ext cx="8603673" cy="1159800"/>
          </a:xfrm>
        </p:spPr>
        <p:txBody>
          <a:bodyPr/>
          <a:lstStyle/>
          <a:p>
            <a:r>
              <a:rPr lang="ru-RU" i="0" dirty="0" smtClean="0"/>
              <a:t>ВАЖНОЕ НАПОМИНАНИЕ: </a:t>
            </a:r>
            <a:br>
              <a:rPr lang="ru-RU" i="0" dirty="0" smtClean="0"/>
            </a:br>
            <a:r>
              <a:rPr lang="ru-RU" i="0" dirty="0" smtClean="0"/>
              <a:t>НЕ ЗАБЫВАТЬ СОХРАНЯТЬ РАБОТУ </a:t>
            </a:r>
            <a:r>
              <a:rPr lang="ru-RU" i="0" dirty="0" smtClean="0"/>
              <a:t>КАЖДУЮ МИНУТУ</a:t>
            </a:r>
            <a:r>
              <a:rPr lang="ru-RU" i="0" dirty="0" smtClean="0"/>
              <a:t>!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4294967295"/>
          </p:nvPr>
        </p:nvSpPr>
        <p:spPr>
          <a:xfrm>
            <a:off x="0" y="4813300"/>
            <a:ext cx="9144000" cy="330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idx="1"/>
          </p:nvPr>
        </p:nvSpPr>
        <p:spPr>
          <a:xfrm>
            <a:off x="300052" y="519828"/>
            <a:ext cx="8543645" cy="793583"/>
          </a:xfrm>
        </p:spPr>
        <p:txBody>
          <a:bodyPr/>
          <a:lstStyle/>
          <a:p>
            <a:pPr algn="ctr"/>
            <a:r>
              <a:rPr lang="ru-RU" sz="2000" dirty="0"/>
              <a:t>Ввод матрицы, используя команду «Ввода матрицы» главного меню «Алгебра».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9121"/>
          <a:stretch/>
        </p:blipFill>
        <p:spPr>
          <a:xfrm>
            <a:off x="357451" y="1313411"/>
            <a:ext cx="4290281" cy="381065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4876"/>
          <a:stretch/>
        </p:blipFill>
        <p:spPr>
          <a:xfrm>
            <a:off x="5005308" y="1383509"/>
            <a:ext cx="3553334" cy="36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4433307" y="96244"/>
            <a:ext cx="299845" cy="313048"/>
            <a:chOff x="3294650" y="3652450"/>
            <a:chExt cx="388350" cy="405450"/>
          </a:xfrm>
        </p:grpSpPr>
        <p:sp>
          <p:nvSpPr>
            <p:cNvPr id="193" name="Google Shape;193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944"/>
              </p:ext>
            </p:extLst>
          </p:nvPr>
        </p:nvGraphicFramePr>
        <p:xfrm>
          <a:off x="640076" y="1514543"/>
          <a:ext cx="7863842" cy="2808075"/>
        </p:xfrm>
        <a:graphic>
          <a:graphicData uri="http://schemas.openxmlformats.org/drawingml/2006/table">
            <a:tbl>
              <a:tblPr/>
              <a:tblGrid>
                <a:gridCol w="2543699"/>
                <a:gridCol w="5320143"/>
              </a:tblGrid>
              <a:tr h="43220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Команда</a:t>
                      </a:r>
                      <a:endParaRPr lang="ru-RU" b="1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Описание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2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A+B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Сложение матриц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2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A-B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Разность</a:t>
                      </a:r>
                      <a:r>
                        <a:rPr lang="ru-RU" baseline="0" dirty="0" smtClean="0"/>
                        <a:t> матриц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A*B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C00000"/>
                      </a:solidFill>
                      <a:prstDash val="soli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Поэлементное умножение матриц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A.B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C00000"/>
                      </a:solidFill>
                      <a:prstDash val="soli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Произведение матриц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3*A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C00000"/>
                      </a:solidFill>
                      <a:prstDash val="solid"/>
                    </a:lnT>
                    <a:lnB w="12700" cmpd="sng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Умножение матрицы на число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40079" y="750150"/>
            <a:ext cx="7863840" cy="539100"/>
          </a:xfrm>
        </p:spPr>
        <p:txBody>
          <a:bodyPr/>
          <a:lstStyle/>
          <a:p>
            <a:r>
              <a:rPr lang="ru-RU" sz="2800" dirty="0" smtClean="0"/>
              <a:t>Действия с матрицами: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08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9" y="750150"/>
            <a:ext cx="7863840" cy="539100"/>
          </a:xfrm>
        </p:spPr>
        <p:txBody>
          <a:bodyPr/>
          <a:lstStyle/>
          <a:p>
            <a:r>
              <a:rPr lang="ru-RU" sz="2800" dirty="0" smtClean="0"/>
              <a:t>Действия с матрицами:</a:t>
            </a:r>
            <a:endParaRPr lang="ru-RU" sz="2800" dirty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4433307" y="96244"/>
            <a:ext cx="299845" cy="313048"/>
            <a:chOff x="3294650" y="3652450"/>
            <a:chExt cx="388350" cy="405450"/>
          </a:xfrm>
        </p:grpSpPr>
        <p:sp>
          <p:nvSpPr>
            <p:cNvPr id="193" name="Google Shape;193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58411"/>
              </p:ext>
            </p:extLst>
          </p:nvPr>
        </p:nvGraphicFramePr>
        <p:xfrm>
          <a:off x="640079" y="1487979"/>
          <a:ext cx="7863840" cy="2918020"/>
        </p:xfrm>
        <a:graphic>
          <a:graphicData uri="http://schemas.openxmlformats.org/drawingml/2006/table">
            <a:tbl>
              <a:tblPr/>
              <a:tblGrid>
                <a:gridCol w="2552008"/>
                <a:gridCol w="5311832"/>
              </a:tblGrid>
              <a:tr h="4418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Команда</a:t>
                      </a:r>
                      <a:endParaRPr lang="ru-RU" b="1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Описание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2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A/B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Поэлементное частное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20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(A);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exp</a:t>
                      </a:r>
                      <a:r>
                        <a:rPr lang="en-US" baseline="0" dirty="0" smtClean="0"/>
                        <a:t>(A),</a:t>
                      </a:r>
                      <a:r>
                        <a:rPr lang="en-US" baseline="0" dirty="0" err="1" smtClean="0"/>
                        <a:t>numer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Получение и вычисление матрицы,</a:t>
                      </a:r>
                      <a:r>
                        <a:rPr lang="ru-RU" baseline="0" dirty="0" smtClean="0"/>
                        <a:t> в которой число </a:t>
                      </a:r>
                      <a:r>
                        <a:rPr lang="en-US" baseline="0" dirty="0" smtClean="0"/>
                        <a:t>e </a:t>
                      </a:r>
                      <a:r>
                        <a:rPr lang="ru-RU" baseline="0" dirty="0" smtClean="0"/>
                        <a:t>возводят в соответствующую степень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8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(A);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sqrt</a:t>
                      </a:r>
                      <a:r>
                        <a:rPr lang="en-US" baseline="0" dirty="0" smtClean="0"/>
                        <a:t>(A),</a:t>
                      </a:r>
                      <a:r>
                        <a:rPr lang="en-US" baseline="0" dirty="0" err="1" smtClean="0"/>
                        <a:t>numer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C00000"/>
                      </a:solidFill>
                      <a:prstDash val="soli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Получение и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вычисление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матрицы, элементами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которой являются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квадратные корни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из элементов матрицы « x »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A^2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C00000"/>
                      </a:solidFill>
                      <a:prstDash val="soli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Каждый элемент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матрицы « х »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возведён в</a:t>
                      </a:r>
                      <a:r>
                        <a:rPr lang="ru-RU" baseline="0" dirty="0" smtClean="0"/>
                        <a:t> к</a:t>
                      </a:r>
                      <a:r>
                        <a:rPr lang="ru-RU" dirty="0" smtClean="0"/>
                        <a:t>вадрат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8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A^^2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C00000"/>
                      </a:solidFill>
                      <a:prstDash val="solid"/>
                    </a:lnT>
                    <a:lnB w="12700" cmpd="sng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Матрица</a:t>
                      </a:r>
                      <a:r>
                        <a:rPr lang="ru-RU" baseline="0" dirty="0" smtClean="0"/>
                        <a:t> у</a:t>
                      </a:r>
                      <a:r>
                        <a:rPr lang="ru-RU" dirty="0" smtClean="0"/>
                        <a:t>множена на саму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себя.</a:t>
                      </a:r>
                      <a:endParaRPr lang="ru-RU" dirty="0"/>
                    </a:p>
                  </a:txBody>
                  <a:tcPr anchor="ctr">
                    <a:lnL w="12700" cmpd="sng">
                      <a:solidFill>
                        <a:srgbClr val="C00000"/>
                      </a:solidFill>
                      <a:prstDash val="soli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278" y="664375"/>
            <a:ext cx="7081200" cy="539100"/>
          </a:xfrm>
        </p:spPr>
        <p:txBody>
          <a:bodyPr/>
          <a:lstStyle/>
          <a:p>
            <a:r>
              <a:rPr lang="ru-RU" sz="2400" dirty="0" smtClean="0"/>
              <a:t>Вычисление матричного многочлена: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1" y="1333076"/>
            <a:ext cx="2266950" cy="311467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019" b="74541"/>
          <a:stretch/>
        </p:blipFill>
        <p:spPr>
          <a:xfrm>
            <a:off x="3116632" y="1297497"/>
            <a:ext cx="4405832" cy="12319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5019" t="25116" r="34409" b="45851"/>
          <a:stretch/>
        </p:blipFill>
        <p:spPr>
          <a:xfrm>
            <a:off x="3366655" y="2569606"/>
            <a:ext cx="2809702" cy="14048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5019" t="76655" r="32080"/>
          <a:stretch/>
        </p:blipFill>
        <p:spPr>
          <a:xfrm>
            <a:off x="5444239" y="2844850"/>
            <a:ext cx="2917768" cy="11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Транспонирование матриц: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7571" y="1181380"/>
            <a:ext cx="8578734" cy="1116329"/>
          </a:xfrm>
        </p:spPr>
        <p:txBody>
          <a:bodyPr/>
          <a:lstStyle/>
          <a:p>
            <a:pPr algn="ctr"/>
            <a:r>
              <a:rPr lang="ru-RU" sz="2000" dirty="0" smtClean="0"/>
              <a:t>Осуществляется при помощи ввода команды </a:t>
            </a:r>
            <a:r>
              <a:rPr lang="en-US" sz="2000" i="1" dirty="0" err="1" smtClean="0"/>
              <a:t>transpone</a:t>
            </a:r>
            <a:r>
              <a:rPr lang="en-US" sz="2000" i="1" dirty="0"/>
              <a:t>:</a:t>
            </a:r>
            <a:endParaRPr lang="ru-RU" sz="20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96" y="1878074"/>
            <a:ext cx="2461796" cy="21505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06" y="1878074"/>
            <a:ext cx="3072612" cy="16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25" y="944700"/>
            <a:ext cx="8926411" cy="1072786"/>
          </a:xfrm>
        </p:spPr>
        <p:txBody>
          <a:bodyPr/>
          <a:lstStyle/>
          <a:p>
            <a:pPr algn="ctr"/>
            <a:r>
              <a:rPr lang="ru-RU" sz="2000" dirty="0" smtClean="0"/>
              <a:t>Выполнит</a:t>
            </a:r>
            <a:r>
              <a:rPr lang="ru-RU" sz="2000" dirty="0"/>
              <a:t>ь</a:t>
            </a:r>
            <a:r>
              <a:rPr lang="ru-RU" sz="2000" dirty="0" smtClean="0"/>
              <a:t> </a:t>
            </a:r>
            <a:r>
              <a:rPr lang="ru-RU" sz="2000" dirty="0"/>
              <a:t>команду главного меню: «Алгебра – Транспонировать матрицу».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47750"/>
          <a:stretch/>
        </p:blipFill>
        <p:spPr>
          <a:xfrm>
            <a:off x="3480360" y="2017486"/>
            <a:ext cx="2362200" cy="19558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1915"/>
          <a:stretch/>
        </p:blipFill>
        <p:spPr>
          <a:xfrm>
            <a:off x="6059285" y="2173398"/>
            <a:ext cx="2362200" cy="17999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4" y="1666551"/>
            <a:ext cx="3109909" cy="2780758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527069" y="4255875"/>
            <a:ext cx="864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Нахождение определителя: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9944" y="1351100"/>
            <a:ext cx="8215086" cy="651871"/>
          </a:xfrm>
        </p:spPr>
        <p:txBody>
          <a:bodyPr/>
          <a:lstStyle/>
          <a:p>
            <a:pPr algn="ctr"/>
            <a:r>
              <a:rPr lang="ru-RU" sz="2000" dirty="0" smtClean="0"/>
              <a:t>Ввод </a:t>
            </a:r>
            <a:r>
              <a:rPr lang="ru-RU" sz="2000" dirty="0"/>
              <a:t>команды </a:t>
            </a:r>
            <a:r>
              <a:rPr lang="ru-RU" sz="2000" i="1" dirty="0" err="1" smtClean="0"/>
              <a:t>determinant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93" y="2087862"/>
            <a:ext cx="4326164" cy="26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162</TotalTime>
  <Words>461</Words>
  <Application>Microsoft Office PowerPoint</Application>
  <PresentationFormat>Экран (16:9)</PresentationFormat>
  <Paragraphs>93</Paragraphs>
  <Slides>21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Playfair Display</vt:lpstr>
      <vt:lpstr>Lora</vt:lpstr>
      <vt:lpstr>Yorick template</vt:lpstr>
      <vt:lpstr>Работа с матрицами в прикладной компьютерной программе Maxima</vt:lpstr>
      <vt:lpstr>Начало работы: </vt:lpstr>
      <vt:lpstr>Презентация PowerPoint</vt:lpstr>
      <vt:lpstr>Действия с матрицами:</vt:lpstr>
      <vt:lpstr>Действия с матрицами:</vt:lpstr>
      <vt:lpstr>Вычисление матричного многочлена:</vt:lpstr>
      <vt:lpstr>Транспонирование матриц:</vt:lpstr>
      <vt:lpstr>Презентация PowerPoint</vt:lpstr>
      <vt:lpstr>Нахождение определителя:</vt:lpstr>
      <vt:lpstr>Нахождение определителя:</vt:lpstr>
      <vt:lpstr>Нахождение обратной матрицы:</vt:lpstr>
      <vt:lpstr>Нахождение обратной матрицы:</vt:lpstr>
      <vt:lpstr>Нахождение обратной матрицы:</vt:lpstr>
      <vt:lpstr>Решение матричных уравнений:</vt:lpstr>
      <vt:lpstr>Решение матричных уравнений:</vt:lpstr>
      <vt:lpstr>Приведение матрицы к ступенчатому виду:</vt:lpstr>
      <vt:lpstr>Нахождение ранга матрицы:</vt:lpstr>
      <vt:lpstr>Удаление строк/столбцов из матрицы:</vt:lpstr>
      <vt:lpstr>Удаление строк/столбцов из матрицы:</vt:lpstr>
      <vt:lpstr>Получение минора матрицы:</vt:lpstr>
      <vt:lpstr>ВАЖНОЕ НАПОМИНАНИЕ:  НЕ ЗАБЫВАТЬ СОХРАНЯТЬ РАБОТУ КАЖДУЮ МИНУТУ!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матрицами в прикладной компьютерной программе Maxima</dc:title>
  <dc:creator>София</dc:creator>
  <cp:lastModifiedBy>User</cp:lastModifiedBy>
  <cp:revision>100</cp:revision>
  <dcterms:modified xsi:type="dcterms:W3CDTF">2018-11-10T12:37:27Z</dcterms:modified>
</cp:coreProperties>
</file>