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4"/>
    <p:sldMasterId id="214748366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PT Serif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PTSerif-bold.fntdata"/><Relationship Id="rId16" Type="http://schemas.openxmlformats.org/officeDocument/2006/relationships/font" Target="fonts/PTSerif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PTSerif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TSerif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3a5adb1f4_2_49:notes"/>
          <p:cNvSpPr/>
          <p:nvPr>
            <p:ph idx="2" type="sldImg"/>
          </p:nvPr>
        </p:nvSpPr>
        <p:spPr>
          <a:xfrm>
            <a:off x="381175" y="685800"/>
            <a:ext cx="609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3a5adb1f4_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3a5adb1f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3a5adb1f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3a5adb1f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3a5adb1f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3a5adb1f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3a5adb1f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3a5adb1f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3a5adb1f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rgbClr val="000000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634275" y="1991813"/>
            <a:ext cx="7888800" cy="115987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9pPr>
          </a:lstStyle>
          <a:p/>
        </p:txBody>
      </p:sp>
      <p:cxnSp>
        <p:nvCxnSpPr>
          <p:cNvPr id="56" name="Google Shape;56;p14"/>
          <p:cNvCxnSpPr/>
          <p:nvPr/>
        </p:nvCxnSpPr>
        <p:spPr>
          <a:xfrm rot="10800000">
            <a:off x="2588100" y="3641119"/>
            <a:ext cx="3967800" cy="0"/>
          </a:xfrm>
          <a:prstGeom prst="straightConnector1">
            <a:avLst/>
          </a:prstGeom>
          <a:noFill/>
          <a:ln cap="flat" cmpd="sng" w="9525">
            <a:solidFill>
              <a:srgbClr val="F3EFEA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ctrTitle"/>
          </p:nvPr>
        </p:nvSpPr>
        <p:spPr>
          <a:xfrm>
            <a:off x="2600500" y="2040544"/>
            <a:ext cx="5857800" cy="1159875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9" name="Google Shape;59;p15"/>
          <p:cNvSpPr txBox="1"/>
          <p:nvPr>
            <p:ph idx="1" type="subTitle"/>
          </p:nvPr>
        </p:nvSpPr>
        <p:spPr>
          <a:xfrm>
            <a:off x="2600400" y="3182963"/>
            <a:ext cx="5857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>
                <a:solidFill>
                  <a:srgbClr val="8F7B8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>
                <a:solidFill>
                  <a:srgbClr val="8F7B8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9pPr>
          </a:lstStyle>
          <a:p/>
        </p:txBody>
      </p:sp>
      <p:cxnSp>
        <p:nvCxnSpPr>
          <p:cNvPr id="60" name="Google Shape;60;p15"/>
          <p:cNvCxnSpPr/>
          <p:nvPr/>
        </p:nvCxnSpPr>
        <p:spPr>
          <a:xfrm rot="10800000">
            <a:off x="-15990" y="2933511"/>
            <a:ext cx="24768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/>
          <p:nvPr/>
        </p:nvSpPr>
        <p:spPr>
          <a:xfrm>
            <a:off x="4136250" y="1502981"/>
            <a:ext cx="871500" cy="653625"/>
          </a:xfrm>
          <a:prstGeom prst="ellipse">
            <a:avLst/>
          </a:prstGeom>
          <a:solidFill>
            <a:srgbClr val="8F7B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1555350" y="2276100"/>
            <a:ext cx="60333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F7B87"/>
              </a:buClr>
              <a:buSzPts val="3000"/>
              <a:buChar char="○"/>
              <a:defRPr i="1">
                <a:solidFill>
                  <a:srgbClr val="8F7B87"/>
                </a:solidFill>
              </a:defRPr>
            </a:lvl1pPr>
            <a:lvl2pPr indent="-3810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Char char="□"/>
              <a:defRPr i="1">
                <a:solidFill>
                  <a:srgbClr val="8F7B87"/>
                </a:solidFill>
              </a:defRPr>
            </a:lvl2pPr>
            <a:lvl3pPr indent="-3810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Char char="○"/>
              <a:defRPr i="1">
                <a:solidFill>
                  <a:srgbClr val="8F7B87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□"/>
              <a:defRPr i="1">
                <a:solidFill>
                  <a:srgbClr val="8F7B87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○"/>
              <a:defRPr i="1">
                <a:solidFill>
                  <a:srgbClr val="8F7B87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■"/>
              <a:defRPr i="1">
                <a:solidFill>
                  <a:srgbClr val="8F7B87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●"/>
              <a:defRPr i="1">
                <a:solidFill>
                  <a:srgbClr val="8F7B87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○"/>
              <a:defRPr i="1">
                <a:solidFill>
                  <a:srgbClr val="8F7B87"/>
                </a:solidFill>
              </a:defRPr>
            </a:lvl8pPr>
            <a:lvl9pPr indent="-3429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■"/>
              <a:defRPr i="1">
                <a:solidFill>
                  <a:srgbClr val="8F7B87"/>
                </a:solidFill>
              </a:defRPr>
            </a:lvl9pPr>
          </a:lstStyle>
          <a:p/>
        </p:txBody>
      </p:sp>
      <p:sp>
        <p:nvSpPr>
          <p:cNvPr id="64" name="Google Shape;64;p16"/>
          <p:cNvSpPr txBox="1"/>
          <p:nvPr/>
        </p:nvSpPr>
        <p:spPr>
          <a:xfrm>
            <a:off x="3593400" y="1433794"/>
            <a:ext cx="1957200" cy="65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9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9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4297650" y="4749851"/>
            <a:ext cx="548700" cy="3937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8F7B87"/>
                </a:solidFill>
              </a:defRPr>
            </a:lvl1pPr>
            <a:lvl2pPr lvl="1">
              <a:buNone/>
              <a:defRPr>
                <a:solidFill>
                  <a:srgbClr val="8F7B87"/>
                </a:solidFill>
              </a:defRPr>
            </a:lvl2pPr>
            <a:lvl3pPr lvl="2">
              <a:buNone/>
              <a:defRPr>
                <a:solidFill>
                  <a:srgbClr val="8F7B87"/>
                </a:solidFill>
              </a:defRPr>
            </a:lvl3pPr>
            <a:lvl4pPr lvl="3">
              <a:buNone/>
              <a:defRPr>
                <a:solidFill>
                  <a:srgbClr val="8F7B87"/>
                </a:solidFill>
              </a:defRPr>
            </a:lvl4pPr>
            <a:lvl5pPr lvl="4">
              <a:buNone/>
              <a:defRPr>
                <a:solidFill>
                  <a:srgbClr val="8F7B87"/>
                </a:solidFill>
              </a:defRPr>
            </a:lvl5pPr>
            <a:lvl6pPr lvl="5">
              <a:buNone/>
              <a:defRPr>
                <a:solidFill>
                  <a:srgbClr val="8F7B87"/>
                </a:solidFill>
              </a:defRPr>
            </a:lvl6pPr>
            <a:lvl7pPr lvl="6">
              <a:buNone/>
              <a:defRPr>
                <a:solidFill>
                  <a:srgbClr val="8F7B87"/>
                </a:solidFill>
              </a:defRPr>
            </a:lvl7pPr>
            <a:lvl8pPr lvl="7">
              <a:buNone/>
              <a:defRPr>
                <a:solidFill>
                  <a:srgbClr val="8F7B87"/>
                </a:solidFill>
              </a:defRPr>
            </a:lvl8pPr>
            <a:lvl9pPr lvl="8">
              <a:buNone/>
              <a:defRPr>
                <a:solidFill>
                  <a:srgbClr val="8F7B87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2622900" y="113175"/>
            <a:ext cx="3898200" cy="85725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617100" y="1498463"/>
            <a:ext cx="7909800" cy="32154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○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69" name="Google Shape;69;p17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70" name="Google Shape;70;p17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4297650" y="4749851"/>
            <a:ext cx="548700" cy="3937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idx="1" type="body"/>
          </p:nvPr>
        </p:nvSpPr>
        <p:spPr>
          <a:xfrm>
            <a:off x="626350" y="1498463"/>
            <a:ext cx="3644400" cy="32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○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2" type="body"/>
          </p:nvPr>
        </p:nvSpPr>
        <p:spPr>
          <a:xfrm>
            <a:off x="4870698" y="1498463"/>
            <a:ext cx="3644400" cy="32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○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type="title"/>
          </p:nvPr>
        </p:nvSpPr>
        <p:spPr>
          <a:xfrm>
            <a:off x="2622900" y="113175"/>
            <a:ext cx="3898200" cy="85725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76" name="Google Shape;76;p18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77" name="Google Shape;77;p18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78" name="Google Shape;78;p18"/>
          <p:cNvSpPr txBox="1"/>
          <p:nvPr>
            <p:ph idx="12" type="sldNum"/>
          </p:nvPr>
        </p:nvSpPr>
        <p:spPr>
          <a:xfrm>
            <a:off x="4297650" y="4749851"/>
            <a:ext cx="548700" cy="3937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>
            <p:ph idx="1" type="body"/>
          </p:nvPr>
        </p:nvSpPr>
        <p:spPr>
          <a:xfrm>
            <a:off x="626350" y="1510350"/>
            <a:ext cx="25479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2" type="body"/>
          </p:nvPr>
        </p:nvSpPr>
        <p:spPr>
          <a:xfrm>
            <a:off x="3304738" y="1510350"/>
            <a:ext cx="25479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3" type="body"/>
          </p:nvPr>
        </p:nvSpPr>
        <p:spPr>
          <a:xfrm>
            <a:off x="5983125" y="1510350"/>
            <a:ext cx="25479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type="title"/>
          </p:nvPr>
        </p:nvSpPr>
        <p:spPr>
          <a:xfrm>
            <a:off x="2622900" y="113175"/>
            <a:ext cx="3898200" cy="85725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84" name="Google Shape;84;p19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85" name="Google Shape;85;p19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4297650" y="4749851"/>
            <a:ext cx="548700" cy="3937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2622900" y="113175"/>
            <a:ext cx="3898200" cy="85725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89" name="Google Shape;89;p20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90" name="Google Shape;90;p20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91" name="Google Shape;91;p20"/>
          <p:cNvSpPr txBox="1"/>
          <p:nvPr>
            <p:ph idx="12" type="sldNum"/>
          </p:nvPr>
        </p:nvSpPr>
        <p:spPr>
          <a:xfrm>
            <a:off x="4297650" y="4749851"/>
            <a:ext cx="548700" cy="3937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 txBox="1"/>
          <p:nvPr>
            <p:ph idx="1" type="body"/>
          </p:nvPr>
        </p:nvSpPr>
        <p:spPr>
          <a:xfrm>
            <a:off x="2600500" y="4396706"/>
            <a:ext cx="3957600" cy="519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i="1" sz="1800"/>
            </a:lvl1pPr>
          </a:lstStyle>
          <a:p/>
        </p:txBody>
      </p:sp>
      <p:cxnSp>
        <p:nvCxnSpPr>
          <p:cNvPr id="94" name="Google Shape;94;p21"/>
          <p:cNvCxnSpPr/>
          <p:nvPr/>
        </p:nvCxnSpPr>
        <p:spPr>
          <a:xfrm rot="10800000">
            <a:off x="-15900" y="4689847"/>
            <a:ext cx="23340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95" name="Google Shape;95;p21"/>
          <p:cNvCxnSpPr/>
          <p:nvPr/>
        </p:nvCxnSpPr>
        <p:spPr>
          <a:xfrm>
            <a:off x="6825900" y="4689847"/>
            <a:ext cx="23394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4297650" y="4749851"/>
            <a:ext cx="548700" cy="3937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>
            <p:ph idx="12" type="sldNum"/>
          </p:nvPr>
        </p:nvSpPr>
        <p:spPr>
          <a:xfrm>
            <a:off x="4297650" y="4749851"/>
            <a:ext cx="548700" cy="3937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20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622900" y="205988"/>
            <a:ext cx="38982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17100" y="1498463"/>
            <a:ext cx="7909800" cy="32154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T Serif"/>
              <a:buChar char="○"/>
              <a:defRPr sz="3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indent="-3810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□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indent="-3810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indent="-3429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□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indent="-3429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indent="-3429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indent="-3429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indent="-3429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indent="-3429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297650" y="4749851"/>
            <a:ext cx="548700" cy="3937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/>
          <p:nvPr>
            <p:ph type="ctrTitle"/>
          </p:nvPr>
        </p:nvSpPr>
        <p:spPr>
          <a:xfrm>
            <a:off x="2600400" y="1991813"/>
            <a:ext cx="6166500" cy="1159875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/>
              <a:t>Решение задач математического анализа в прикладной компьютерной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программе Maxima</a:t>
            </a:r>
            <a:endParaRPr sz="3000"/>
          </a:p>
        </p:txBody>
      </p:sp>
      <p:pic>
        <p:nvPicPr>
          <p:cNvPr id="104" name="Google Shape;104;p23"/>
          <p:cNvPicPr preferRelativeResize="0"/>
          <p:nvPr/>
        </p:nvPicPr>
        <p:blipFill rotWithShape="1">
          <a:blip r:embed="rId3">
            <a:alphaModFix/>
          </a:blip>
          <a:srcRect b="28396" l="29783" r="28425" t="29813"/>
          <a:stretch/>
        </p:blipFill>
        <p:spPr>
          <a:xfrm>
            <a:off x="0" y="4475400"/>
            <a:ext cx="668100" cy="66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3"/>
          <p:cNvSpPr txBox="1"/>
          <p:nvPr>
            <p:ph idx="1" type="subTitle"/>
          </p:nvPr>
        </p:nvSpPr>
        <p:spPr>
          <a:xfrm>
            <a:off x="2600400" y="3182963"/>
            <a:ext cx="5857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ru" sz="1400">
                <a:solidFill>
                  <a:srgbClr val="8F7B87"/>
                </a:solidFill>
                <a:latin typeface="Arial"/>
                <a:ea typeface="Arial"/>
                <a:cs typeface="Arial"/>
                <a:sym typeface="Arial"/>
              </a:rPr>
              <a:t>Подготовила студентка 1 курса ИВТ 3пг Логинова Софья</a:t>
            </a:r>
            <a:endParaRPr>
              <a:solidFill>
                <a:srgbClr val="8F7B87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 txBox="1"/>
          <p:nvPr>
            <p:ph type="title"/>
          </p:nvPr>
        </p:nvSpPr>
        <p:spPr>
          <a:xfrm>
            <a:off x="2622900" y="113175"/>
            <a:ext cx="38982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Нахождение пределов</a:t>
            </a:r>
            <a:endParaRPr/>
          </a:p>
        </p:txBody>
      </p:sp>
      <p:sp>
        <p:nvSpPr>
          <p:cNvPr id="111" name="Google Shape;111;p24"/>
          <p:cNvSpPr txBox="1"/>
          <p:nvPr>
            <p:ph idx="1" type="body"/>
          </p:nvPr>
        </p:nvSpPr>
        <p:spPr>
          <a:xfrm>
            <a:off x="617100" y="970578"/>
            <a:ext cx="7909800" cy="38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/>
              <a:t>limit(функция, переменная, значение)</a:t>
            </a:r>
            <a:br>
              <a:rPr lang="ru"/>
            </a:br>
            <a:r>
              <a:rPr lang="ru"/>
              <a:t>limit(функция, переменная, значение, слева/справа)</a:t>
            </a:r>
            <a:br>
              <a:rPr lang="ru"/>
            </a:b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/>
              <a:t>Слева - minus</a:t>
            </a:r>
            <a:br>
              <a:rPr lang="ru"/>
            </a:br>
            <a:r>
              <a:rPr lang="ru"/>
              <a:t>Справа - plus</a:t>
            </a:r>
            <a:r>
              <a:rPr lang="ru"/>
              <a:t> </a:t>
            </a:r>
            <a:endParaRPr/>
          </a:p>
        </p:txBody>
      </p:sp>
      <p:pic>
        <p:nvPicPr>
          <p:cNvPr id="112" name="Google Shape;11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2000" y="2103775"/>
            <a:ext cx="4192550" cy="288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/>
          <p:nvPr>
            <p:ph type="title"/>
          </p:nvPr>
        </p:nvSpPr>
        <p:spPr>
          <a:xfrm>
            <a:off x="2622900" y="113175"/>
            <a:ext cx="38982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Нахождение производных</a:t>
            </a:r>
            <a:endParaRPr/>
          </a:p>
        </p:txBody>
      </p:sp>
      <p:sp>
        <p:nvSpPr>
          <p:cNvPr id="118" name="Google Shape;118;p25"/>
          <p:cNvSpPr txBox="1"/>
          <p:nvPr>
            <p:ph idx="1" type="body"/>
          </p:nvPr>
        </p:nvSpPr>
        <p:spPr>
          <a:xfrm>
            <a:off x="543400" y="801925"/>
            <a:ext cx="8300700" cy="38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/>
              <a:t>Функция diff(функция, переменная, порядок производной) позволяет найти производные любого порядка. При наличии нескольких переменных, позволяет найти частную из них</a:t>
            </a:r>
            <a:endParaRPr/>
          </a:p>
        </p:txBody>
      </p:sp>
      <p:pic>
        <p:nvPicPr>
          <p:cNvPr id="119" name="Google Shape;11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0850" y="3006333"/>
            <a:ext cx="4572000" cy="20247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6"/>
          <p:cNvSpPr txBox="1"/>
          <p:nvPr>
            <p:ph type="title"/>
          </p:nvPr>
        </p:nvSpPr>
        <p:spPr>
          <a:xfrm>
            <a:off x="2622900" y="113175"/>
            <a:ext cx="38982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Нахождение интегралов</a:t>
            </a:r>
            <a:endParaRPr/>
          </a:p>
        </p:txBody>
      </p:sp>
      <p:sp>
        <p:nvSpPr>
          <p:cNvPr id="125" name="Google Shape;125;p26"/>
          <p:cNvSpPr txBox="1"/>
          <p:nvPr>
            <p:ph idx="1" type="body"/>
          </p:nvPr>
        </p:nvSpPr>
        <p:spPr>
          <a:xfrm>
            <a:off x="524675" y="636600"/>
            <a:ext cx="8300700" cy="38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/>
              <a:t>Неопределенный интеграл: integrate(функция, переменная)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О</a:t>
            </a:r>
            <a:r>
              <a:rPr lang="ru"/>
              <a:t>пределенный интеграл: integrate(функция, переменная, левый предел, правый предел)</a:t>
            </a:r>
            <a:endParaRPr/>
          </a:p>
        </p:txBody>
      </p:sp>
      <p:pic>
        <p:nvPicPr>
          <p:cNvPr id="126" name="Google Shape;126;p26"/>
          <p:cNvPicPr preferRelativeResize="0"/>
          <p:nvPr/>
        </p:nvPicPr>
        <p:blipFill rotWithShape="1">
          <a:blip r:embed="rId3">
            <a:alphaModFix/>
          </a:blip>
          <a:srcRect b="45954" l="0" r="0" t="0"/>
          <a:stretch/>
        </p:blipFill>
        <p:spPr>
          <a:xfrm>
            <a:off x="768250" y="3181080"/>
            <a:ext cx="3403400" cy="150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6"/>
          <p:cNvPicPr preferRelativeResize="0"/>
          <p:nvPr/>
        </p:nvPicPr>
        <p:blipFill rotWithShape="1">
          <a:blip r:embed="rId4">
            <a:alphaModFix/>
          </a:blip>
          <a:srcRect b="0" l="0" r="0" t="53929"/>
          <a:stretch/>
        </p:blipFill>
        <p:spPr>
          <a:xfrm>
            <a:off x="4658825" y="3597630"/>
            <a:ext cx="3138575" cy="118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 txBox="1"/>
          <p:nvPr>
            <p:ph idx="1" type="body"/>
          </p:nvPr>
        </p:nvSpPr>
        <p:spPr>
          <a:xfrm>
            <a:off x="1555350" y="2276100"/>
            <a:ext cx="60333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ru"/>
              <a:t>Главное в </a:t>
            </a:r>
            <a:r>
              <a:rPr lang="ru"/>
              <a:t>любой</a:t>
            </a:r>
            <a:r>
              <a:rPr lang="ru"/>
              <a:t> работе: вовремя </a:t>
            </a:r>
            <a:r>
              <a:rPr lang="ru"/>
              <a:t>сохраниться, поэтому советую сохранять работу после каждого выполненного действия.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tri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