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96826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" name="Google Shape;30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9682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9682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9682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Google Shape;150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96826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1" name="Google Shape;151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9682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5" name="Google Shape;155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2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  <a:defRPr>
                <a:solidFill>
                  <a:srgbClr val="9682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9682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96826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4" name="Google Shape;54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9682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63" name="Google Shape;63;p5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●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●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8" name="Google Shape;78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96826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9" name="Google Shape;79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9682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6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9682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5" name="Google Shape;85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9682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0" name="Google Shape;110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9682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1" name="Google Shape;111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96826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○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3" name="Google Shape;113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9682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96826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9682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9682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1" name="Google Shape;131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97000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707B94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64544B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○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•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•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4" name="Google Shape;134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9682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96826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9682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9682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97000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07B94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64544B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u.wikipedia.org/wiki/%D0%9F%D0%BE%D1%81%D1%82%D0%BE%D1%8F%D0%BD%D0%BD%D1%8B%D0%B9_%D1%82%D0%BE%D0%BA" TargetMode="External"/><Relationship Id="rId4" Type="http://schemas.openxmlformats.org/officeDocument/2006/relationships/hyperlink" Target="https://zftsh.online/articles/1027" TargetMode="External"/><Relationship Id="rId5" Type="http://schemas.openxmlformats.org/officeDocument/2006/relationships/hyperlink" Target="http://www.indigomath.ru/formuly-po-fizike/postojannyi-tok.html" TargetMode="External"/><Relationship Id="rId6" Type="http://schemas.openxmlformats.org/officeDocument/2006/relationships/hyperlink" Target="https://educon.by/index.php/materials/phys/elektricheskij-tok" TargetMode="External"/><Relationship Id="rId7" Type="http://schemas.openxmlformats.org/officeDocument/2006/relationships/hyperlink" Target="https://ru.wikipedia.org/wiki/%D0%A1%D0%BB%D0%BE%D0%B2%D0%B0%D1%80%D1%8C_%D1%82%D0%B5%D1%80%D0%BC%D0%B8%D0%BD%D0%BE%D0%B2_%D1%84%D0%B8%D0%B7%D0%B8%D0%BA%D0%B8_%D0%BF%D0%BE%D0%BB%D1%83%D0%BF%D1%80%D0%BE%D0%B2%D0%BE%D0%B4%D0%BD%D0%B8%D0%BA%D0%BE%D0%B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idx="1" type="subTitle"/>
          </p:nvPr>
        </p:nvSpPr>
        <p:spPr>
          <a:xfrm>
            <a:off x="179512" y="2819400"/>
            <a:ext cx="878497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/>
              <a:t>ЛОГИНОВОЙ СОФЬИ АНДРЕЕВНЫ, СТУДЕНТКИ 2 ГРУППЫ 3 ПОДГРУППЫ </a:t>
            </a:r>
            <a:endParaRPr/>
          </a:p>
        </p:txBody>
      </p:sp>
      <p:sp>
        <p:nvSpPr>
          <p:cNvPr id="163" name="Google Shape;163;p1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ru-RU"/>
              <a:t>Портфолио к лабораторной работе №5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Отчет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ru-RU"/>
              <a:t>В ходе исследования была выявлена следующая закономерность: 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/>
              <a:t>При уменьшении значения тока I значения напряжения на нагрузке U, полезной мощности P</a:t>
            </a:r>
            <a:r>
              <a:rPr lang="ru-RU" sz="1800"/>
              <a:t>п </a:t>
            </a:r>
            <a:r>
              <a:rPr lang="ru-RU"/>
              <a:t>, и коэффициента полезного действия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η</a:t>
            </a:r>
            <a:r>
              <a:rPr lang="ru-RU"/>
              <a:t> увеличиваются.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/>
              <a:t>При уменьшении значения тока I уменьшается значение полной мощности P.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Резюме</a:t>
            </a:r>
            <a:endParaRPr/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ru-RU"/>
              <a:t>Лабораторную работу №5 представляет  студентка-исследователь Логинова Софья Андреевна, обучающаяся на 1 курсе направления подготовки Информатика и Вычислительная техника.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Справочник</a:t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●"/>
            </a:pPr>
            <a:r>
              <a:rPr lang="ru-RU" u="sng">
                <a:solidFill>
                  <a:schemeClr val="hlink"/>
                </a:solidFill>
                <a:hlinkClick r:id="rId3"/>
              </a:rPr>
              <a:t>Главная информация.</a:t>
            </a:r>
            <a:br>
              <a:rPr lang="ru-RU"/>
            </a:b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 u="sng">
                <a:solidFill>
                  <a:schemeClr val="hlink"/>
                </a:solidFill>
                <a:hlinkClick r:id="rId4"/>
              </a:rPr>
              <a:t>Онлайн-учебник.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 u="sng">
                <a:solidFill>
                  <a:schemeClr val="hlink"/>
                </a:solidFill>
                <a:hlinkClick r:id="rId5"/>
              </a:rPr>
              <a:t>Основные формулы. 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 u="sng">
                <a:solidFill>
                  <a:schemeClr val="hlink"/>
                </a:solidFill>
                <a:hlinkClick r:id="rId6"/>
              </a:rPr>
              <a:t>Основные теоретические сведения.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 u="sng">
                <a:solidFill>
                  <a:schemeClr val="hlink"/>
                </a:solidFill>
                <a:hlinkClick r:id="rId7"/>
              </a:rPr>
              <a:t>Словарик.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Глоссарий</a:t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●"/>
            </a:pPr>
            <a:r>
              <a:rPr b="1" lang="ru-RU"/>
              <a:t>Постоянный ток</a:t>
            </a:r>
            <a:r>
              <a:rPr lang="ru-RU"/>
              <a:t>  — электрический ток, который с течением времени не изменяется по величине и направлению.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/>
              <a:t>Величина постоянного тока и электрического напряжения для любого момента времени сохраняется неизменной.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Цикада цитат</a:t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●"/>
            </a:pPr>
            <a:r>
              <a:rPr lang="ru-RU"/>
              <a:t>Электрический ток не бьёт, он защищается. (</a:t>
            </a:r>
            <a:r>
              <a:rPr i="1" lang="ru-RU"/>
              <a:t>Ашот Наданян)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 i="1"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/>
              <a:t>Всегда найдётся тот, кто разорвёт цепь, по которой бежит ток и даёт свет. (</a:t>
            </a:r>
            <a:r>
              <a:rPr i="1" lang="ru-RU"/>
              <a:t>Алла Я)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 i="1"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●"/>
            </a:pPr>
            <a:r>
              <a:rPr lang="ru-RU"/>
              <a:t>Не трогайте руками оголенные провода! Они от этого ржавеют!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Отчет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ru-RU"/>
              <a:t>Во время организации и проведения исследовательской работы были использованы материалы лекций, информационные технологии в виде использования электронных таблиц Excel и информация о источниках постоянного тока из сети Internet. </a:t>
            </a:r>
            <a:br>
              <a:rPr lang="ru-RU"/>
            </a:br>
            <a:br>
              <a:rPr lang="ru-RU"/>
            </a:br>
            <a:r>
              <a:rPr lang="ru-RU"/>
              <a:t>В результате была получена визуализация произведенных расчетов и выявление искомых закономерностей.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Отчет</a:t>
            </a:r>
            <a:endParaRPr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301752" y="1527048"/>
            <a:ext cx="8503920" cy="1397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78"/>
              <a:buNone/>
            </a:pPr>
            <a:r>
              <a:rPr lang="ru-RU" sz="2092"/>
              <a:t>Для построения графиков зависимости напряжения на нагрузке U, полной мощности P, полезной мощности P</a:t>
            </a:r>
            <a:r>
              <a:rPr lang="ru-RU" sz="1395"/>
              <a:t>п </a:t>
            </a:r>
            <a:r>
              <a:rPr lang="ru-RU" sz="2092"/>
              <a:t>и коэффициента полезного действия </a:t>
            </a:r>
            <a:r>
              <a:rPr lang="ru-RU" sz="2092">
                <a:latin typeface="Times New Roman"/>
                <a:ea typeface="Times New Roman"/>
                <a:cs typeface="Times New Roman"/>
                <a:sym typeface="Times New Roman"/>
              </a:rPr>
              <a:t>η от создаваемого источников тока I </a:t>
            </a:r>
            <a:r>
              <a:rPr lang="ru-RU" sz="2092"/>
              <a:t>были вычислены и найдены следующие значения:</a:t>
            </a:r>
            <a:endParaRPr sz="2092"/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708920"/>
            <a:ext cx="3304530" cy="3477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Отчет</a:t>
            </a:r>
            <a:endParaRPr/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301752" y="1527048"/>
            <a:ext cx="8503920" cy="605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ru-RU"/>
              <a:t>Построена таблица значений.</a:t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592" y="2452688"/>
            <a:ext cx="6225078" cy="328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68260"/>
              </a:buClr>
              <a:buSzPts val="3300"/>
              <a:buFont typeface="Georgia"/>
              <a:buNone/>
            </a:pPr>
            <a:r>
              <a:rPr lang="ru-RU"/>
              <a:t>Отчет</a:t>
            </a:r>
            <a:endParaRPr/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301752" y="1527048"/>
            <a:ext cx="8503920" cy="605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22"/>
              <a:buNone/>
            </a:pPr>
            <a:r>
              <a:rPr lang="ru-RU" sz="2497"/>
              <a:t>Произведена визуализация полученных результатов.</a:t>
            </a:r>
            <a:endParaRPr sz="2497"/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060848"/>
            <a:ext cx="7055531" cy="424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фициальная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