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PT Serif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PTSerif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PTSerif-italic.fntdata"/><Relationship Id="rId14" Type="http://schemas.openxmlformats.org/officeDocument/2006/relationships/slide" Target="slides/slide9.xml"/><Relationship Id="rId36" Type="http://schemas.openxmlformats.org/officeDocument/2006/relationships/font" Target="fonts/PTSerif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TSerif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7ed55508a_2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7ed55508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4dde04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4dde04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4dde04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4dde04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74dde042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74dde04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4dde042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4dde042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4dde04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4dde04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4dde04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4dde04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4dde04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74dde04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4dde04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4dde04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4dde042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4dde042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4dde042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4dde042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ed55508a_2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ed55508a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4dde042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4dde042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74dde042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74dde042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4dde042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4dde042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4dde042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4dde042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74dde042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74dde042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74dde042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74dde042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ed55508a_2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ed55508a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ed55508a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ed55508a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4dde042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4dde042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4dde042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4dde042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4dde042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4dde042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4dde04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4dde04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4dde04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4dde04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991813"/>
            <a:ext cx="7888800" cy="11598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36250" y="1502981"/>
            <a:ext cx="871500" cy="653625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433794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22900" y="205988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olframalpha.com/" TargetMode="External"/><Relationship Id="rId4" Type="http://schemas.openxmlformats.org/officeDocument/2006/relationships/hyperlink" Target="https://ru.wikibooks.org/wiki/%D0%A1%D0%B8%D0%BD%D1%82%D0%B0%D0%BA%D1%81%D0%B8%D1%81_Wolfram_Alpha" TargetMode="External"/><Relationship Id="rId5" Type="http://schemas.openxmlformats.org/officeDocument/2006/relationships/hyperlink" Target="https://habr.com/post/137893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Возможности WolframAlpha для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проведения вычислений</a:t>
            </a:r>
            <a:endParaRPr sz="3000"/>
          </a:p>
        </p:txBody>
      </p:sp>
      <p:sp>
        <p:nvSpPr>
          <p:cNvPr id="59" name="Google Shape;59;p11"/>
          <p:cNvSpPr txBox="1"/>
          <p:nvPr/>
        </p:nvSpPr>
        <p:spPr>
          <a:xfrm>
            <a:off x="1598475" y="3884975"/>
            <a:ext cx="5947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Самостоятельная работа №2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Работу подготовила студентка Логинова Софья 3пг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3">
            <a:alphaModFix/>
          </a:blip>
          <a:srcRect b="28396" l="29783" r="28425" t="29813"/>
          <a:stretch/>
        </p:blipFill>
        <p:spPr>
          <a:xfrm>
            <a:off x="0" y="4475400"/>
            <a:ext cx="668100" cy="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6740400" y="178200"/>
            <a:ext cx="2274600" cy="4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Решение в Wolfram Alpha неравенств типа f(x)&gt;0 полностью аналогично решению уравнения f(x)=0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Нужно написать в строке WolframAlpha: f[x]&gt;0 или f[x]&gt;=0 или Solve[f[x]&gt;0, x] или Solve[f[x]&gt;=0,x].</a:t>
            </a:r>
            <a:endParaRPr sz="18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" y="0"/>
            <a:ext cx="6651999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2451050" y="2746150"/>
            <a:ext cx="631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РАЗЛИЧНЫХ СИСТЕМ НЕРАВЕНСТВ И УРАВНЕНИЙ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4294967295" type="body"/>
          </p:nvPr>
        </p:nvSpPr>
        <p:spPr>
          <a:xfrm>
            <a:off x="6050350" y="535650"/>
            <a:ext cx="2964900" cy="4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Решение систем различного вида в Wolfram Alpha крайне просто. Достаточно набрать уравнения и неравенства Вашей системы, точно так, как это описано выше в пунктах соединяя их союзом «И», который в Wolfram Alpha имеет вид &amp;&amp;.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" y="0"/>
            <a:ext cx="6009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2599600" y="2449050"/>
            <a:ext cx="622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ГРАФИКОВ ФУНКЦИЙ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4294967295" type="body"/>
          </p:nvPr>
        </p:nvSpPr>
        <p:spPr>
          <a:xfrm>
            <a:off x="5598425" y="0"/>
            <a:ext cx="3435600" cy="4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Сервис Wolfram Alpha поддерживает возможность построения графиков функций как вида f(x), так и вида f(x,y). Для того, чтобы построить график функции f(x) на отрезке {a,b} нужно написать в строке Wolfram Alpha: Plot[f[x],{x, a, b}]. </a:t>
            </a:r>
            <a:br>
              <a:rPr lang="ru" sz="1800"/>
            </a:br>
            <a:br>
              <a:rPr lang="ru" sz="1800"/>
            </a:br>
            <a:r>
              <a:rPr lang="ru" sz="1800"/>
              <a:t>Если Вы хотите, чтобы диапазон изменения ординаты y был конкретным, например {c,d}, нужно ввести: Plot[f[x],{x, a, b},{y, c, d}].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14442" l="0" r="13919" t="0"/>
          <a:stretch/>
        </p:blipFill>
        <p:spPr>
          <a:xfrm>
            <a:off x="46425" y="176400"/>
            <a:ext cx="5551999" cy="451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4294967295" type="body"/>
          </p:nvPr>
        </p:nvSpPr>
        <p:spPr>
          <a:xfrm>
            <a:off x="3852325" y="1791900"/>
            <a:ext cx="51345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Если Вам требуется построить сразу несколько графиков на одном рисунке, то перечислите их, используя союз «И»:</a:t>
            </a:r>
            <a:br>
              <a:rPr lang="ru" sz="1800"/>
            </a:br>
            <a:r>
              <a:rPr lang="ru" sz="1800"/>
              <a:t>Plot[f[x]&amp;&amp;g[x]&amp;&amp;h[x]&amp;&amp;…&amp;&amp;t[x],{x, a, b}].</a:t>
            </a:r>
            <a:endParaRPr sz="18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35600" cy="513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МАТЕМАТИЧЕСКИЙ АНАЛИЗ</a:t>
            </a:r>
            <a:endParaRPr/>
          </a:p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Пределы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4294967295" type="body"/>
          </p:nvPr>
        </p:nvSpPr>
        <p:spPr>
          <a:xfrm>
            <a:off x="3852325" y="1791900"/>
            <a:ext cx="51345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Для того, чтобы найти предел последовательности x{n} нужно написать в строке Wolfram Alpha: Limit[x_n, n -&gt; Infinity].</a:t>
            </a:r>
            <a:br>
              <a:rPr lang="ru" sz="1800"/>
            </a:b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Найти предел функции f(x) можно совершенно аналогично: Limit[f[x], x -&gt; a].</a:t>
            </a:r>
            <a:endParaRPr sz="1800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7817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МАТЕМАТИЧЕСКИЙ АНАЛИЗ</a:t>
            </a:r>
            <a:endParaRPr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Производные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4294967295" type="body"/>
          </p:nvPr>
        </p:nvSpPr>
        <p:spPr>
          <a:xfrm>
            <a:off x="342875" y="185850"/>
            <a:ext cx="86259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Для того, чтобы найти производную функции f(x) нужно написать в строке WolframAlpha: D[f[x], x].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Если Вам требуется найти производную n-го порядка, то следует написать: D[f[x], {x, n}]. В том случае, если Вам требуется найти частную производную функции f(x,y,z,...,t)}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напишите в окне гаджета: D[f[x, y, z,…,t], j], где j — интересующая Вас переменная.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Если нужно найти частную производную по некоторой переменной порядка n, то следует ввести: D[f[x, y, z,…,t], {j, n}], где {\displaystyle j} j означает то же, что и Выше.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Важно подчеркнуть, что Wolfram Alpha выдает пошаговое нахождение производной при нажатии на «Show Steps» в правом верхнем углу выдаваемого ей ответа.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РЕЗЮМЕ.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Самостоятельную работу №2 </a:t>
            </a:r>
            <a:r>
              <a:rPr lang="ru"/>
              <a:t>представляет студентка-исследователь Логинова Софья, обучающаяся на 1 курсе направления подготовки Информатика и Вычислительная техника.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rPr>
              <a:t>‹#›</a:t>
            </a:fld>
            <a:endParaRPr sz="13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24585" l="0" r="0" t="0"/>
          <a:stretch/>
        </p:blipFill>
        <p:spPr>
          <a:xfrm>
            <a:off x="0" y="0"/>
            <a:ext cx="429757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79556"/>
          <a:stretch/>
        </p:blipFill>
        <p:spPr>
          <a:xfrm>
            <a:off x="4094325" y="0"/>
            <a:ext cx="4721575" cy="153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4">
            <a:alphaModFix/>
          </a:blip>
          <a:srcRect b="48022" l="0" r="0" t="0"/>
          <a:stretch/>
        </p:blipFill>
        <p:spPr>
          <a:xfrm>
            <a:off x="4172023" y="1531900"/>
            <a:ext cx="3390377" cy="36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5">
            <a:alphaModFix/>
          </a:blip>
          <a:srcRect b="0" l="0" r="0" t="58249"/>
          <a:stretch/>
        </p:blipFill>
        <p:spPr>
          <a:xfrm>
            <a:off x="6009625" y="4"/>
            <a:ext cx="3134375" cy="26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МАТЕМАТИЧЕСКИЙ АНАЛИЗ</a:t>
            </a:r>
            <a:endParaRPr/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Интегралы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4294967295" type="body"/>
          </p:nvPr>
        </p:nvSpPr>
        <p:spPr>
          <a:xfrm>
            <a:off x="3843025" y="1587625"/>
            <a:ext cx="51345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Для того, чтобы найти неопределенный интеграл от функции f(x) нужно написать в строке WolframAlpha: Integrate f[x], x. Найти определенный интеграл так же просто: Integrate[f[x], {x, a, b}] либо Integrate f(x), x=a..b.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385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МАТЕМАТИЧЕСКИЙ АНАЛИЗ</a:t>
            </a:r>
            <a:endParaRPr/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Дифференциальные уравнения и их системы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4294967295" type="body"/>
          </p:nvPr>
        </p:nvSpPr>
        <p:spPr>
          <a:xfrm>
            <a:off x="342875" y="185850"/>
            <a:ext cx="8625900" cy="4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Чтобы найти общее решение дифференциального уравнения F(x,y,y',y'',...,y^(n))=0  нужно написать в строке WolframAlpha: F[x, y, y',y'',…] (при k-й производной y ставится k штрихов).</a:t>
            </a:r>
            <a:br>
              <a:rPr lang="ru" sz="1800"/>
            </a:b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Если Вам требуется решить задачу Коши, то впишите: F[x, y, y',y'',…], y[s]==A,y'[s]==B, …. Если нужно получить решение краевой задачи, что краевые условия, </a:t>
            </a:r>
            <a:r>
              <a:rPr lang="ru" sz="1800"/>
              <a:t>также</a:t>
            </a:r>
            <a:r>
              <a:rPr lang="ru" sz="1800"/>
              <a:t> перечисляются через запятую, причем они должны иметь вид y[s]==S.</a:t>
            </a:r>
            <a:br>
              <a:rPr lang="ru" sz="1800"/>
            </a:b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Решение систем дифференциальных уравнений также просто, достаточно вписать: {f_1,f_2,…,f_n}, где f_1, f_2, …, f_n — дифференциальные уравнения, входящие в систему. К сожалению, решение задач Коши и краевых задач для систем дифференциальных уравнений пока что не поддерживается.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" y="0"/>
            <a:ext cx="35400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200" y="1470775"/>
            <a:ext cx="5050449" cy="20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ИСТОЧНИКИ ИНФОРМАЦИИ: </a:t>
            </a:r>
            <a:endParaRPr sz="1800"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617100" y="964038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ru" u="sng">
                <a:solidFill>
                  <a:srgbClr val="98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wolframalpha</a:t>
            </a:r>
            <a:br>
              <a:rPr lang="ru" u="sng">
                <a:solidFill>
                  <a:srgbClr val="980000"/>
                </a:solidFill>
              </a:rPr>
            </a:br>
            <a:endParaRPr u="sng">
              <a:solidFill>
                <a:srgbClr val="980000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ru" u="sng">
                <a:solidFill>
                  <a:srgbClr val="98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Синтаксис Wolfram Alpha</a:t>
            </a:r>
            <a:endParaRPr>
              <a:solidFill>
                <a:srgbClr val="9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Char char="○"/>
            </a:pPr>
            <a:r>
              <a:rPr lang="ru" u="sng">
                <a:solidFill>
                  <a:srgbClr val="98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об Wolfram Alpha Pro</a:t>
            </a:r>
            <a:br>
              <a:rPr lang="ru" u="sng">
                <a:solidFill>
                  <a:srgbClr val="980000"/>
                </a:solidFill>
              </a:rPr>
            </a:br>
            <a:br>
              <a:rPr lang="ru"/>
            </a:b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rPr>
              <a:t>‹#›</a:t>
            </a:fld>
            <a:endParaRPr sz="13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52800" y="2834625"/>
            <a:ext cx="15057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C713D"/>
                </a:solidFill>
              </a:rPr>
              <a:t>встроенная клавиатура </a:t>
            </a:r>
            <a:endParaRPr sz="1800">
              <a:solidFill>
                <a:srgbClr val="FC713D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913" y="978675"/>
            <a:ext cx="74961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1882325" y="4238925"/>
            <a:ext cx="16200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80000"/>
                </a:solidFill>
              </a:rPr>
              <a:t>выбор фотографии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2191900" y="2823275"/>
            <a:ext cx="0" cy="1449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2206150" y="3543225"/>
            <a:ext cx="13860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80000"/>
                </a:solidFill>
              </a:rPr>
              <a:t>выбор даты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2468150" y="2831450"/>
            <a:ext cx="0" cy="711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2468150" y="2804000"/>
            <a:ext cx="9537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80000"/>
                </a:solidFill>
              </a:rPr>
              <a:t>выбор файла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87" name="Google Shape;87;p14"/>
          <p:cNvCxnSpPr/>
          <p:nvPr/>
        </p:nvCxnSpPr>
        <p:spPr>
          <a:xfrm>
            <a:off x="1558500" y="2781175"/>
            <a:ext cx="0" cy="762000"/>
          </a:xfrm>
          <a:prstGeom prst="straightConnector1">
            <a:avLst/>
          </a:prstGeom>
          <a:noFill/>
          <a:ln cap="flat" cmpd="sng" w="9525">
            <a:solidFill>
              <a:srgbClr val="FC71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1865550" y="2817525"/>
            <a:ext cx="0" cy="21696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/>
          <p:nvPr/>
        </p:nvSpPr>
        <p:spPr>
          <a:xfrm>
            <a:off x="3377800" y="2823275"/>
            <a:ext cx="176100" cy="2169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3577900" y="3352725"/>
            <a:ext cx="16512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80000"/>
                </a:solidFill>
              </a:rPr>
              <a:t>функции</a:t>
            </a:r>
            <a:r>
              <a:rPr lang="ru" sz="1800">
                <a:solidFill>
                  <a:srgbClr val="980000"/>
                </a:solidFill>
              </a:rPr>
              <a:t> доступны в Pro версии  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91" name="Google Shape;91;p14"/>
          <p:cNvCxnSpPr/>
          <p:nvPr/>
        </p:nvCxnSpPr>
        <p:spPr>
          <a:xfrm>
            <a:off x="5810963" y="2781175"/>
            <a:ext cx="0" cy="1707000"/>
          </a:xfrm>
          <a:prstGeom prst="straightConnector1">
            <a:avLst/>
          </a:prstGeom>
          <a:noFill/>
          <a:ln cap="flat" cmpd="sng" w="9525">
            <a:solidFill>
              <a:srgbClr val="FC71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5810975" y="3769975"/>
            <a:ext cx="15651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C713D"/>
                </a:solidFill>
              </a:rPr>
              <a:t>справка и примеры</a:t>
            </a:r>
            <a:endParaRPr sz="1800">
              <a:solidFill>
                <a:srgbClr val="FC713D"/>
              </a:solidFill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8268000" y="2804000"/>
            <a:ext cx="0" cy="911400"/>
          </a:xfrm>
          <a:prstGeom prst="straightConnector1">
            <a:avLst/>
          </a:prstGeom>
          <a:noFill/>
          <a:ln cap="flat" cmpd="sng" w="9525">
            <a:solidFill>
              <a:srgbClr val="FC71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6702900" y="2939150"/>
            <a:ext cx="15651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C713D"/>
                </a:solidFill>
              </a:rPr>
              <a:t>рандомный пример </a:t>
            </a:r>
            <a:endParaRPr sz="1800">
              <a:solidFill>
                <a:srgbClr val="FC713D"/>
              </a:solidFill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1558500" y="1197025"/>
            <a:ext cx="0" cy="911400"/>
          </a:xfrm>
          <a:prstGeom prst="straightConnector1">
            <a:avLst/>
          </a:prstGeom>
          <a:noFill/>
          <a:ln cap="flat" cmpd="sng" w="9525">
            <a:solidFill>
              <a:srgbClr val="FC71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819150" y="733625"/>
            <a:ext cx="15057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C713D"/>
                </a:solidFill>
              </a:rPr>
              <a:t>поле ввода</a:t>
            </a:r>
            <a:r>
              <a:rPr lang="ru" sz="1800">
                <a:solidFill>
                  <a:srgbClr val="FC713D"/>
                </a:solidFill>
              </a:rPr>
              <a:t> </a:t>
            </a:r>
            <a:endParaRPr sz="1800">
              <a:solidFill>
                <a:srgbClr val="FC713D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8268000" y="1197025"/>
            <a:ext cx="0" cy="911400"/>
          </a:xfrm>
          <a:prstGeom prst="straightConnector1">
            <a:avLst/>
          </a:prstGeom>
          <a:noFill/>
          <a:ln cap="flat" cmpd="sng" w="9525">
            <a:solidFill>
              <a:srgbClr val="FC71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1558500" y="1197025"/>
            <a:ext cx="6709500" cy="0"/>
          </a:xfrm>
          <a:prstGeom prst="straightConnector1">
            <a:avLst/>
          </a:prstGeom>
          <a:noFill/>
          <a:ln cap="flat" cmpd="sng" w="9525">
            <a:solidFill>
              <a:srgbClr val="FC71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 txBox="1"/>
          <p:nvPr>
            <p:ph type="title"/>
          </p:nvPr>
        </p:nvSpPr>
        <p:spPr>
          <a:xfrm>
            <a:off x="2622900" y="166375"/>
            <a:ext cx="38982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ПОЛЕ ВВОДА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операции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3" y="356725"/>
            <a:ext cx="19431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13" y="1840888"/>
            <a:ext cx="1257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13" y="2715463"/>
            <a:ext cx="15716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25" y="3880975"/>
            <a:ext cx="24574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3675" y="356713"/>
            <a:ext cx="3476625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0300" y="1366838"/>
            <a:ext cx="173233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ВЫЧИСЛЕНИЯ</a:t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уравнений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4913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5310625" y="245100"/>
            <a:ext cx="3704400" cy="4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Чтобы получить решение уравнения вида f(x)=0 достаточно записать в строке Wolfram|Alpha: f[x]=0, при этом Вы получите некоторую дополнительную информацию, которая генерируется автоматически. Если же Вам необходимо только решение, то необходимо ввести: </a:t>
            </a:r>
            <a:br>
              <a:rPr lang="ru" sz="1800"/>
            </a:br>
            <a:r>
              <a:rPr lang="ru" sz="1800"/>
              <a:t>Solve[f[x]=0, x].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ВЫЧИСЛЕНИЯ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неравенств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