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Comfortaa Light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PT Serif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Light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ComfortaaLight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PTSerif-italic.fntdata"/><Relationship Id="rId27" Type="http://schemas.openxmlformats.org/officeDocument/2006/relationships/font" Target="fonts/PTSerif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erif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eb379da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eb379da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a73ed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a73ed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eb379da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5eb379d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d6388c6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d6388c6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d6388c63_3_56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d6388c63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eb379dad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5eb379dad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5eb379da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5eb379d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eb379d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eb379d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eb379d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5eb379d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5eb379d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5eb379d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eb379da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eb379d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eb379d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eb379d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eb379d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eb379d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3EFE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embit.r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627600" y="1536150"/>
            <a:ext cx="8093400" cy="23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Этапы</a:t>
            </a:r>
            <a:r>
              <a:rPr b="0" lang="ru">
                <a:solidFill>
                  <a:srgbClr val="43434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lang="ru">
                <a:solidFill>
                  <a:schemeClr val="dk1"/>
                </a:solidFill>
              </a:rPr>
              <a:t>разработки </a:t>
            </a:r>
            <a:r>
              <a:rPr lang="ru">
                <a:solidFill>
                  <a:schemeClr val="dk1"/>
                </a:solidFill>
              </a:rPr>
              <a:t>проекта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 дисциплине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“Базы данных”</a:t>
            </a:r>
            <a:endParaRPr b="0">
              <a:solidFill>
                <a:srgbClr val="43434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5148300" y="3995700"/>
            <a:ext cx="39957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Подготовили студентки 2 курса ИВТ:</a:t>
            </a:r>
            <a:b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Елкина Галина</a:t>
            </a:r>
            <a:b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Логинова Софья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00" y="394025"/>
            <a:ext cx="1314000" cy="13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816025" y="817950"/>
            <a:ext cx="77280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По созданию таблиц (2):</a:t>
            </a:r>
            <a:endParaRPr sz="1400"/>
          </a:p>
        </p:txBody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2231350" y="113175"/>
            <a:ext cx="4720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Исходный текст запросов. </a:t>
            </a:r>
            <a:endParaRPr sz="2400"/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000" y="1513650"/>
            <a:ext cx="7360976" cy="2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816025" y="817950"/>
            <a:ext cx="77280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Для манипуляции над БД. Примеры</a:t>
            </a:r>
            <a:endParaRPr sz="1400"/>
          </a:p>
        </p:txBody>
      </p:sp>
      <p:sp>
        <p:nvSpPr>
          <p:cNvPr id="176" name="Google Shape;176;p35"/>
          <p:cNvSpPr txBox="1"/>
          <p:nvPr>
            <p:ph type="title"/>
          </p:nvPr>
        </p:nvSpPr>
        <p:spPr>
          <a:xfrm>
            <a:off x="2231350" y="113175"/>
            <a:ext cx="4720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Исходный текст запросов. </a:t>
            </a:r>
            <a:endParaRPr sz="2400"/>
          </a:p>
        </p:txBody>
      </p:sp>
      <p:pic>
        <p:nvPicPr>
          <p:cNvPr id="177" name="Google Shape;177;p35"/>
          <p:cNvPicPr preferRelativeResize="0"/>
          <p:nvPr/>
        </p:nvPicPr>
        <p:blipFill rotWithShape="1">
          <a:blip r:embed="rId3">
            <a:alphaModFix/>
          </a:blip>
          <a:srcRect b="59054" l="1337" r="13476" t="39233"/>
          <a:stretch/>
        </p:blipFill>
        <p:spPr>
          <a:xfrm>
            <a:off x="302750" y="1702075"/>
            <a:ext cx="8754550" cy="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 rotWithShape="1">
          <a:blip r:embed="rId3">
            <a:alphaModFix/>
          </a:blip>
          <a:srcRect b="28129" l="0" r="63653" t="70482"/>
          <a:stretch/>
        </p:blipFill>
        <p:spPr>
          <a:xfrm>
            <a:off x="150888" y="2435513"/>
            <a:ext cx="4633360" cy="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 rotWithShape="1">
          <a:blip r:embed="rId3">
            <a:alphaModFix/>
          </a:blip>
          <a:srcRect b="6091" l="1485" r="69044" t="91878"/>
          <a:stretch/>
        </p:blipFill>
        <p:spPr>
          <a:xfrm>
            <a:off x="363125" y="3053613"/>
            <a:ext cx="4208875" cy="2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 rotWithShape="1">
          <a:blip r:embed="rId4">
            <a:alphaModFix/>
          </a:blip>
          <a:srcRect b="50239" l="0" r="27420" t="46714"/>
          <a:stretch/>
        </p:blipFill>
        <p:spPr>
          <a:xfrm>
            <a:off x="145588" y="3910163"/>
            <a:ext cx="8892025" cy="53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 txBox="1"/>
          <p:nvPr/>
        </p:nvSpPr>
        <p:spPr>
          <a:xfrm>
            <a:off x="302725" y="1230800"/>
            <a:ext cx="8754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Добавление: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236450" y="1959025"/>
            <a:ext cx="8991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Изменение</a:t>
            </a:r>
            <a:r>
              <a:rPr lang="ru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209150" y="2709850"/>
            <a:ext cx="904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Удаление: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264600" y="3415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Выборка</a:t>
            </a:r>
            <a:r>
              <a:rPr lang="ru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2231350" y="113175"/>
            <a:ext cx="4720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Пример работы системы</a:t>
            </a:r>
            <a:r>
              <a:rPr lang="ru" sz="2400"/>
              <a:t>. </a:t>
            </a:r>
            <a:endParaRPr sz="2400"/>
          </a:p>
        </p:txBody>
      </p:sp>
      <p:pic>
        <p:nvPicPr>
          <p:cNvPr id="190" name="Google Shape;190;p36"/>
          <p:cNvPicPr preferRelativeResize="0"/>
          <p:nvPr/>
        </p:nvPicPr>
        <p:blipFill rotWithShape="1">
          <a:blip r:embed="rId3">
            <a:alphaModFix/>
          </a:blip>
          <a:srcRect b="1319" l="0" r="0" t="58463"/>
          <a:stretch/>
        </p:blipFill>
        <p:spPr>
          <a:xfrm>
            <a:off x="972250" y="849750"/>
            <a:ext cx="7058474" cy="40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7"/>
          <p:cNvPicPr preferRelativeResize="0"/>
          <p:nvPr/>
        </p:nvPicPr>
        <p:blipFill rotWithShape="1">
          <a:blip r:embed="rId3">
            <a:alphaModFix/>
          </a:blip>
          <a:srcRect b="29976" l="0" r="0" t="30055"/>
          <a:stretch/>
        </p:blipFill>
        <p:spPr>
          <a:xfrm>
            <a:off x="2847950" y="2977350"/>
            <a:ext cx="3627549" cy="144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>
            <p:ph idx="4294967295" type="body"/>
          </p:nvPr>
        </p:nvSpPr>
        <p:spPr>
          <a:xfrm>
            <a:off x="0" y="1953000"/>
            <a:ext cx="91440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</a:t>
            </a:r>
            <a:r>
              <a:rPr b="1" lang="ru" sz="3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внимание</a:t>
            </a:r>
            <a:endParaRPr b="1" sz="3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798750" y="1113275"/>
            <a:ext cx="7728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В совместном ведение участников группы были разработаны отношения базы данных, выстроена логика взаимодействия внутри системы.  </a:t>
            </a:r>
            <a:br>
              <a:rPr lang="ru" sz="1400"/>
            </a:b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Елкина Галина занималась  процессом разработки программной части на языке Python версии 3.7, а также написанием запросов для работы с базой данных с использованием импортируемого модуля SQLite3. </a:t>
            </a:r>
            <a:br>
              <a:rPr lang="ru" sz="1400"/>
            </a:b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Логинова Софья отвечала за нормализацию сущностей, составление ER-диаграммы, а также подготовки презентации и текста отчета.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Ответственные</a:t>
            </a:r>
            <a:r>
              <a:rPr lang="ru" sz="3000"/>
              <a:t>. 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798750" y="1113275"/>
            <a:ext cx="7728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Организация-заказчик: городская студенческая биржа труда и обучения Санкт-Петербургского государственного университета технологии и дизайна (Региональный центр содействия трудоустройству и адаптации к рынку труда выпускников), адрес сайта и работающей версии системы: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www.embit.ru</a:t>
            </a:r>
            <a:br>
              <a:rPr lang="ru" sz="1400"/>
            </a:b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ru" sz="1400"/>
              <a:t>Задача:</a:t>
            </a:r>
            <a:r>
              <a:rPr lang="ru" sz="1400"/>
              <a:t> спроектировать и разработать базу данных с учетом современных тенденций и требований. Основным назначением Системы является содействие в трудоустройстве студентов, выпускников ВУЗов.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2326275" y="113175"/>
            <a:ext cx="4522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Предметная область</a:t>
            </a:r>
            <a:r>
              <a:rPr lang="ru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798750" y="1113275"/>
            <a:ext cx="7728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Спроектировать реляционную базу данных (список сущностей, список атрибутов сущностей и анализ взаимосвязи между сущностями);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Провести нормализацию полученных сущностей;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Представить ER-диаграмму;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Составить запросы для реализации базы данных;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Предоставить отчет по выполненной работе.</a:t>
            </a:r>
            <a:endParaRPr sz="1400"/>
          </a:p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2326275" y="113175"/>
            <a:ext cx="4522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Цели команды</a:t>
            </a:r>
            <a:r>
              <a:rPr lang="ru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2326275" y="113175"/>
            <a:ext cx="4522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Нормализация</a:t>
            </a:r>
            <a:r>
              <a:rPr lang="ru" sz="2400"/>
              <a:t>. </a:t>
            </a:r>
            <a:endParaRPr sz="2400"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26" y="970575"/>
            <a:ext cx="7165749" cy="40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2326275" y="113175"/>
            <a:ext cx="4522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ER – диаграмма</a:t>
            </a:r>
            <a:r>
              <a:rPr lang="ru" sz="2400"/>
              <a:t>. </a:t>
            </a:r>
            <a:endParaRPr sz="2400"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75" y="970575"/>
            <a:ext cx="8834301" cy="37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496700" y="888900"/>
            <a:ext cx="85437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Модуль SQLite3, основанный на базе Python 3.7 и SQL, был выбран в качестве СУБД так как: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является встроенной библиотекой для языка программирования Python и не требует дополнительной установки модулей;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является удобным интерпретатором языка SQL и позволяет писать запросы к БД, не прибегая к знанию иных фреймворков.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Выбор основного языка для реализации обусловлен: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удобством и простотой его синтаксиса;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наличием элементов и инструментов, подходящих для реализации многих вещей, которые не связанных напрямую с самими запросами к базе данных, но необходимы для взаимодействия с системой и пользователем (наличие функций, классов и т.д). </a:t>
            </a:r>
            <a:endParaRPr sz="1400"/>
          </a:p>
        </p:txBody>
      </p:sp>
      <p:sp>
        <p:nvSpPr>
          <p:cNvPr id="149" name="Google Shape;149;p31"/>
          <p:cNvSpPr txBox="1"/>
          <p:nvPr>
            <p:ph type="title"/>
          </p:nvPr>
        </p:nvSpPr>
        <p:spPr>
          <a:xfrm>
            <a:off x="2231350" y="113175"/>
            <a:ext cx="4720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Объяснение выбора СУБД.</a:t>
            </a:r>
            <a:r>
              <a:rPr lang="ru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798750" y="1171775"/>
            <a:ext cx="77280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Создать базу данных, с последующей возможностью управления: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Обратиться к модулю и прописать SQL запрос на создание таблиц.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Для управления БД прописать функции на Python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Связать таблицы внутри БД: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Прибегнуть к использованию внешних ключей таблиц.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Прописать отлов возможных ошибок SQL запросов: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Для отлова ошибок SQL запросов были использованы конструкция Python “try...except...else” и атрибут SQLite–объекта “Error”. </a:t>
            </a:r>
            <a:endParaRPr sz="1400"/>
          </a:p>
        </p:txBody>
      </p:sp>
      <p:sp>
        <p:nvSpPr>
          <p:cNvPr id="155" name="Google Shape;155;p32"/>
          <p:cNvSpPr txBox="1"/>
          <p:nvPr>
            <p:ph type="title"/>
          </p:nvPr>
        </p:nvSpPr>
        <p:spPr>
          <a:xfrm>
            <a:off x="2231350" y="113175"/>
            <a:ext cx="4720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Программные задачи</a:t>
            </a:r>
            <a:r>
              <a:rPr lang="ru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816025" y="817950"/>
            <a:ext cx="77280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/>
              <a:t>По созданию таблиц (1):</a:t>
            </a:r>
            <a:endParaRPr sz="1400"/>
          </a:p>
        </p:txBody>
      </p:sp>
      <p:sp>
        <p:nvSpPr>
          <p:cNvPr id="161" name="Google Shape;161;p33"/>
          <p:cNvSpPr txBox="1"/>
          <p:nvPr>
            <p:ph type="title"/>
          </p:nvPr>
        </p:nvSpPr>
        <p:spPr>
          <a:xfrm>
            <a:off x="2231350" y="113175"/>
            <a:ext cx="4720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Исходный текст запросов</a:t>
            </a:r>
            <a:r>
              <a:rPr lang="ru" sz="2400"/>
              <a:t>. </a:t>
            </a:r>
            <a:endParaRPr sz="2400"/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804" y="1510250"/>
            <a:ext cx="6524295" cy="20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800" y="3645863"/>
            <a:ext cx="6109830" cy="123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