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niglet"/>
      <p:regular r:id="rId27"/>
    </p:embeddedFont>
    <p:embeddedFont>
      <p:font typeface="Oswald ExtraLight"/>
      <p:regular r:id="rId28"/>
      <p:bold r:id="rId29"/>
    </p:embeddedFont>
    <p:embeddedFont>
      <p:font typeface="Walter Turncoat"/>
      <p:regular r:id="rId30"/>
    </p:embeddedFont>
    <p:embeddedFont>
      <p:font typeface="Oswald Light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ExtraLight-regular.fntdata"/><Relationship Id="rId27" Type="http://schemas.openxmlformats.org/officeDocument/2006/relationships/font" Target="fonts/Snigle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Light-regular.fntdata"/><Relationship Id="rId30" Type="http://schemas.openxmlformats.org/officeDocument/2006/relationships/font" Target="fonts/WalterTurncoat-regular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Oswal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fb847a876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7fb847a876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b847a87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b847a87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b847a87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b847a87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b847a876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b847a876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b847a876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b847a876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b847a876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b847a876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b847a876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b847a876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847a876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847a876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b847a876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b847a876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b847a876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b847a87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b847a87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b847a87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fb847a87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fb847a87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b847a876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b847a876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b847a876_1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b847a876_1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b847a87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b847a87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b847a87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b847a87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b847a87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b847a87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b847a87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b847a87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b847a876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b847a876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b847a87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b847a87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b847a876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b847a876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0" y="1682225"/>
            <a:ext cx="9144000" cy="20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3F3F3"/>
                </a:solidFill>
                <a:latin typeface="Oswald Light"/>
                <a:ea typeface="Oswald Light"/>
                <a:cs typeface="Oswald Light"/>
                <a:sym typeface="Oswald Light"/>
              </a:rPr>
              <a:t>BASIC TIPS ON </a:t>
            </a:r>
            <a:r>
              <a:rPr lang="ru" sz="3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HOW</a:t>
            </a:r>
            <a:r>
              <a:rPr lang="ru" sz="3000">
                <a:solidFill>
                  <a:srgbClr val="F3F3F3"/>
                </a:solidFill>
                <a:latin typeface="Oswald Light"/>
                <a:ea typeface="Oswald Light"/>
                <a:cs typeface="Oswald Light"/>
                <a:sym typeface="Oswald Light"/>
              </a:rPr>
              <a:t> TO BECOME A </a:t>
            </a:r>
            <a:r>
              <a:rPr lang="ru" sz="8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PROGRAMMER</a:t>
            </a:r>
            <a:endParaRPr sz="80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431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Prepared </a:t>
            </a:r>
            <a:r>
              <a:rPr lang="ru" sz="1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By Emil Shulman</a:t>
            </a:r>
            <a:endParaRPr sz="12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054" y="71525"/>
            <a:ext cx="5400075" cy="50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-38200" y="1889100"/>
            <a:ext cx="39843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WHAT ABOUT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r>
              <a:rPr lang="ru" sz="4800">
                <a:solidFill>
                  <a:srgbClr val="1155CC"/>
                </a:solidFill>
                <a:latin typeface="Oswald Light"/>
                <a:ea typeface="Oswald Light"/>
                <a:cs typeface="Oswald Light"/>
                <a:sym typeface="Oswald Light"/>
              </a:rPr>
              <a:t>PYTHON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?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-6000" y="4105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OR MAYBE </a:t>
            </a:r>
            <a:r>
              <a:rPr lang="ru" sz="4800">
                <a:solidFill>
                  <a:srgbClr val="E69138"/>
                </a:solidFill>
                <a:latin typeface="Oswald Light"/>
                <a:ea typeface="Oswald Light"/>
                <a:cs typeface="Oswald Light"/>
                <a:sym typeface="Oswald Light"/>
              </a:rPr>
              <a:t>CSS/HTML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?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12" y="1327900"/>
            <a:ext cx="7722176" cy="37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-6000" y="4105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...OR </a:t>
            </a:r>
            <a:r>
              <a:rPr lang="ru" sz="4800">
                <a:solidFill>
                  <a:srgbClr val="3C78D8"/>
                </a:solidFill>
                <a:latin typeface="Oswald Light"/>
                <a:ea typeface="Oswald Light"/>
                <a:cs typeface="Oswald Light"/>
                <a:sym typeface="Oswald Light"/>
              </a:rPr>
              <a:t>JAVASCRIPT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?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0" y="977275"/>
            <a:ext cx="8851900" cy="397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107525" y="1889100"/>
            <a:ext cx="39843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ALSO WE HAVE A</a:t>
            </a:r>
            <a:r>
              <a:rPr lang="ru" sz="4800">
                <a:solidFill>
                  <a:srgbClr val="FFE599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 sz="4800">
              <a:solidFill>
                <a:srgbClr val="FFE59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E06666"/>
                </a:solidFill>
                <a:latin typeface="Oswald Light"/>
                <a:ea typeface="Oswald Light"/>
                <a:cs typeface="Oswald Light"/>
                <a:sym typeface="Oswald Light"/>
              </a:rPr>
              <a:t>JAVA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!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775" y="527449"/>
            <a:ext cx="4850650" cy="4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-6000" y="444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TALK ABOUT</a:t>
            </a:r>
            <a:r>
              <a:rPr lang="ru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48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SWIFT</a:t>
            </a:r>
            <a:r>
              <a:rPr lang="ru" sz="4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 sz="4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1194949"/>
            <a:ext cx="2251125" cy="22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560" y="1584400"/>
            <a:ext cx="3409978" cy="340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59300" y="1302099"/>
            <a:ext cx="2251125" cy="2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3050" y="444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...AND </a:t>
            </a:r>
            <a:r>
              <a:rPr lang="ru" sz="4800">
                <a:solidFill>
                  <a:srgbClr val="CC4125"/>
                </a:solidFill>
                <a:latin typeface="Oswald Light"/>
                <a:ea typeface="Oswald Light"/>
                <a:cs typeface="Oswald Light"/>
                <a:sym typeface="Oswald Light"/>
              </a:rPr>
              <a:t>SOLIDITY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325" y="1189900"/>
            <a:ext cx="3536600" cy="3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4">
            <a:alphaModFix/>
          </a:blip>
          <a:srcRect b="0" l="0" r="0" t="3577"/>
          <a:stretch/>
        </p:blipFill>
        <p:spPr>
          <a:xfrm>
            <a:off x="4726525" y="1441125"/>
            <a:ext cx="3407225" cy="3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-154325" y="1893425"/>
            <a:ext cx="4153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THE LAST - 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E06666"/>
                </a:solidFill>
                <a:latin typeface="Oswald Light"/>
                <a:ea typeface="Oswald Light"/>
                <a:cs typeface="Oswald Light"/>
                <a:sym typeface="Oswald Light"/>
              </a:rPr>
              <a:t>RUBY</a:t>
            </a:r>
            <a:r>
              <a:rPr lang="ru" sz="48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rPr>
              <a:t>!</a:t>
            </a:r>
            <a:endParaRPr sz="4800">
              <a:solidFill>
                <a:srgbClr val="434343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25" y="330800"/>
            <a:ext cx="5457750" cy="4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685800" y="1593625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4: </a:t>
            </a:r>
            <a:endParaRPr sz="3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E599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r>
              <a:rPr lang="ru" sz="4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PRACTICE,</a:t>
            </a:r>
            <a:r>
              <a:rPr lang="ru" sz="4200">
                <a:solidFill>
                  <a:srgbClr val="FFE599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r>
              <a:rPr lang="ru" sz="4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PRACTICE </a:t>
            </a:r>
            <a:r>
              <a:rPr lang="ru" sz="3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&amp;</a:t>
            </a:r>
            <a:r>
              <a:rPr lang="ru" sz="3600">
                <a:solidFill>
                  <a:srgbClr val="FFE599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 sz="3600">
              <a:solidFill>
                <a:srgbClr val="FFE59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PRACTICE SOME MORE</a:t>
            </a:r>
            <a:endParaRPr sz="42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1633400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5: </a:t>
            </a:r>
            <a:endParaRPr sz="3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4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START BUILDING </a:t>
            </a: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A PORTFOLIO</a:t>
            </a:r>
            <a:r>
              <a:rPr lang="ru" sz="4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 OF WORK</a:t>
            </a:r>
            <a:endParaRPr sz="42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685800" y="1427675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6: </a:t>
            </a:r>
            <a:endParaRPr sz="3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APPLY FOR JOBS</a:t>
            </a:r>
            <a:endParaRPr sz="42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13400" y="1635475"/>
            <a:ext cx="89172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ARE YOU SICK OF YOUR CURRENT CAREER?</a:t>
            </a:r>
            <a:endParaRPr sz="3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YES?</a:t>
            </a:r>
            <a:br>
              <a:rPr lang="ru" sz="36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ru" sz="3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I HAVE A DECISION!</a:t>
            </a:r>
            <a:endParaRPr sz="3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685800" y="1427675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7: </a:t>
            </a:r>
            <a:endParaRPr sz="3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NEVER STOP LEARNING</a:t>
            </a:r>
            <a:endParaRPr sz="42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ctrTitle"/>
          </p:nvPr>
        </p:nvSpPr>
        <p:spPr>
          <a:xfrm>
            <a:off x="685800" y="1590525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THANK </a:t>
            </a:r>
            <a:r>
              <a:rPr lang="ru" sz="4800">
                <a:latin typeface="Oswald Light"/>
                <a:ea typeface="Oswald Light"/>
                <a:cs typeface="Oswald Light"/>
                <a:sym typeface="Oswald Light"/>
              </a:rPr>
              <a:t>YOU FOR </a:t>
            </a:r>
            <a:r>
              <a:rPr lang="ru" sz="4800">
                <a:latin typeface="Oswald Light"/>
                <a:ea typeface="Oswald Light"/>
                <a:cs typeface="Oswald Light"/>
                <a:sym typeface="Oswald Light"/>
              </a:rPr>
              <a:t>WATCHING</a:t>
            </a:r>
            <a:endParaRPr sz="48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685800" y="2051851"/>
            <a:ext cx="7772400" cy="12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WHAT </a:t>
            </a:r>
            <a:r>
              <a:rPr lang="ru" sz="4800">
                <a:latin typeface="Oswald Light"/>
                <a:ea typeface="Oswald Light"/>
                <a:cs typeface="Oswald Light"/>
                <a:sym typeface="Oswald Light"/>
              </a:rPr>
              <a:t>DOES A COMPUTER </a:t>
            </a:r>
            <a:r>
              <a:rPr lang="ru" sz="48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PROGRAMMER DO</a:t>
            </a:r>
            <a:r>
              <a:rPr lang="ru" sz="4800">
                <a:latin typeface="Oswald Light"/>
                <a:ea typeface="Oswald Light"/>
                <a:cs typeface="Oswald Light"/>
                <a:sym typeface="Oswald Light"/>
              </a:rPr>
              <a:t>?</a:t>
            </a:r>
            <a:endParaRPr sz="48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685800" y="1991827"/>
            <a:ext cx="7772400" cy="13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HOW TO BECOME A PROGRAMMER: </a:t>
            </a:r>
            <a:endParaRPr sz="4800">
              <a:solidFill>
                <a:srgbClr val="FFD966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STEP BY STEP GUIDE</a:t>
            </a:r>
            <a:endParaRPr sz="36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592625" y="1248525"/>
            <a:ext cx="8143200" cy="25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Step 1:</a:t>
            </a:r>
            <a:r>
              <a:rPr lang="ru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Oswald Light"/>
                <a:ea typeface="Oswald Light"/>
                <a:cs typeface="Oswald Light"/>
                <a:sym typeface="Oswald Light"/>
              </a:rPr>
              <a:t>UNDERSTAND </a:t>
            </a: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WHY </a:t>
            </a:r>
            <a:r>
              <a:rPr lang="ru" sz="4200">
                <a:latin typeface="Oswald Light"/>
                <a:ea typeface="Oswald Light"/>
                <a:cs typeface="Oswald Light"/>
                <a:sym typeface="Oswald Light"/>
              </a:rPr>
              <a:t>YOU WANT TO START PROGRAMMING</a:t>
            </a:r>
            <a:endParaRPr sz="42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-83625" y="7383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ANSWERS </a:t>
            </a:r>
            <a:r>
              <a:rPr lang="ru" sz="2400">
                <a:latin typeface="Oswald Light"/>
                <a:ea typeface="Oswald Light"/>
                <a:cs typeface="Oswald Light"/>
                <a:sym typeface="Oswald Light"/>
              </a:rPr>
              <a:t>&amp; </a:t>
            </a:r>
            <a:r>
              <a:rPr lang="ru" sz="36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DECIDE</a:t>
            </a: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sz="3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74575" y="1699450"/>
            <a:ext cx="72654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swald Light"/>
              <a:buChar char="✘"/>
            </a:pPr>
            <a:r>
              <a:rPr lang="ru" sz="3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Why do you want</a:t>
            </a: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 to learn programming?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 Light"/>
              <a:buChar char="✘"/>
            </a:pPr>
            <a:r>
              <a:rPr lang="ru" sz="3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What do you hope</a:t>
            </a: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 to do with your new knowledge?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 Light"/>
              <a:buChar char="✘"/>
            </a:pPr>
            <a:r>
              <a:rPr lang="ru" sz="3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Are you serious</a:t>
            </a:r>
            <a:r>
              <a:rPr lang="ru" sz="3000">
                <a:solidFill>
                  <a:srgbClr val="FFE599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about learning to program?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 Light"/>
              <a:buChar char="✘"/>
            </a:pPr>
            <a:r>
              <a:rPr lang="ru" sz="30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What sort</a:t>
            </a: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 of programming do you want to do?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97652"/>
            <a:ext cx="77724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2:</a:t>
            </a: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 sz="3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Oswald Light"/>
                <a:ea typeface="Oswald Light"/>
                <a:cs typeface="Oswald Light"/>
                <a:sym typeface="Oswald Light"/>
              </a:rPr>
              <a:t>DECIDE </a:t>
            </a: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WHAT </a:t>
            </a:r>
            <a:r>
              <a:rPr lang="ru" sz="4200">
                <a:latin typeface="Oswald Light"/>
                <a:ea typeface="Oswald Light"/>
                <a:cs typeface="Oswald Light"/>
                <a:sym typeface="Oswald Light"/>
              </a:rPr>
              <a:t>FIELD YOU WANT TO GO INTO</a:t>
            </a:r>
            <a:endParaRPr sz="42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3650" y="891400"/>
            <a:ext cx="899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MOST </a:t>
            </a:r>
            <a:r>
              <a:rPr lang="ru" sz="36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POPULAR TYPES</a:t>
            </a: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 OF PROGRAMMERS:</a:t>
            </a:r>
            <a:endParaRPr sz="3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860750" y="1748800"/>
            <a:ext cx="4116000" cy="22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Web developers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Software programmers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latin typeface="Oswald Light"/>
                <a:ea typeface="Oswald Light"/>
                <a:cs typeface="Oswald Light"/>
                <a:sym typeface="Oswald Light"/>
              </a:rPr>
              <a:t>Data scientists</a:t>
            </a:r>
            <a:endParaRPr sz="3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40575" y="1748800"/>
            <a:ext cx="39825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Database Administrator</a:t>
            </a:r>
            <a:endParaRPr sz="3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Mobile app development</a:t>
            </a:r>
            <a:endParaRPr sz="3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Oswald Light"/>
              <a:buChar char="✘"/>
            </a:pPr>
            <a:r>
              <a:rPr lang="ru"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Other Roles</a:t>
            </a:r>
            <a:endParaRPr sz="3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685800" y="1427675"/>
            <a:ext cx="77724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Oswald ExtraLight"/>
                <a:ea typeface="Oswald ExtraLight"/>
                <a:cs typeface="Oswald ExtraLight"/>
                <a:sym typeface="Oswald ExtraLight"/>
              </a:rPr>
              <a:t>Step 3:</a:t>
            </a:r>
            <a:r>
              <a:rPr lang="ru" sz="3600"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 sz="3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FD966"/>
                </a:solidFill>
                <a:latin typeface="Oswald Light"/>
                <a:ea typeface="Oswald Light"/>
                <a:cs typeface="Oswald Light"/>
                <a:sym typeface="Oswald Light"/>
              </a:rPr>
              <a:t>LEARN </a:t>
            </a:r>
            <a:r>
              <a:rPr lang="ru" sz="4200">
                <a:latin typeface="Oswald Light"/>
                <a:ea typeface="Oswald Light"/>
                <a:cs typeface="Oswald Light"/>
                <a:sym typeface="Oswald Light"/>
              </a:rPr>
              <a:t>A PROGRAMMING LANGUAGE (OR THREE)</a:t>
            </a:r>
            <a:endParaRPr sz="42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