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83bcfe64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83bcfe644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83bcfe64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83bcfe644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83bcfe6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883bcfe644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83bcfe64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883bcfe64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83bcfe64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883bcfe644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83bcfe6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883bcfe644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83bcfe64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883bcfe644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83bcfe64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883bcfe644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83bcfe64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883bcfe644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83bcfe64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883bcfe644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83bcfe64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883bcfe644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3bcfe6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883bcfe64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83bcfe64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83bcfe64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83bcfe644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883bcfe644_2_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3bcfe6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883bcfe64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3bcfe6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83bcfe64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83bcfe6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83bcfe644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3bcfe6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883bcfe644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83bcfe64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883bcfe644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83bcfe64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883bcfe64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228650" y="1001099"/>
            <a:ext cx="68580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1" sz="4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1" sz="4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1" sz="4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4100"/>
              <a:t>Применение систем компьютерного моделирования при анализе данных в социологических исследованиях   </a:t>
            </a:r>
            <a:endParaRPr b="1" sz="4100"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4109110"/>
            <a:ext cx="6858000" cy="12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" sz="1100"/>
              <a:t>Портфолио к курсовой работе Логиновой Софьи ИВТ(2)</a:t>
            </a:r>
            <a:endParaRPr sz="11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32099" l="30415" r="29716" t="28033"/>
          <a:stretch/>
        </p:blipFill>
        <p:spPr>
          <a:xfrm>
            <a:off x="7619122" y="3463297"/>
            <a:ext cx="1412700" cy="14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50" y="3132700"/>
            <a:ext cx="1855449" cy="182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Формулировка гипотез.</a:t>
            </a:r>
            <a:endParaRPr sz="2400"/>
          </a:p>
        </p:txBody>
      </p:sp>
      <p:sp>
        <p:nvSpPr>
          <p:cNvPr id="195" name="Google Shape;195;p34"/>
          <p:cNvSpPr txBox="1"/>
          <p:nvPr/>
        </p:nvSpPr>
        <p:spPr>
          <a:xfrm>
            <a:off x="132300" y="1446900"/>
            <a:ext cx="887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Основная гипотеза H0: Корреляция между числом родившихся и средней номинальной заработной платой работников по всем отраслям деятельности в Российской Федерации в период 2000-2018 гг. значимо отличается от нуля; альтернативная ей гипотеза H1: Корреляция между числом родившихся и средней номинальной заработной платой работников по всем отраслям деятельности в Российской Федерации в период 2000-2018 гг. значимо не отличается от нуля.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Реализация.</a:t>
            </a:r>
            <a:endParaRPr sz="2400"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75" y="1155225"/>
            <a:ext cx="7851250" cy="30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/>
        </p:nvSpPr>
        <p:spPr>
          <a:xfrm>
            <a:off x="628650" y="4176925"/>
            <a:ext cx="83904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 ячейках D19:D37 и G19:G37 введены значения с числом родившихся людей и средней номинальной заработной платой в Российской Федерации за указанный период соответственно.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Реализация. Корреляционное поле.</a:t>
            </a:r>
            <a:endParaRPr sz="2400"/>
          </a:p>
        </p:txBody>
      </p:sp>
      <p:pic>
        <p:nvPicPr>
          <p:cNvPr id="208" name="Google Shape;208;p36"/>
          <p:cNvPicPr preferRelativeResize="0"/>
          <p:nvPr/>
        </p:nvPicPr>
        <p:blipFill rotWithShape="1">
          <a:blip r:embed="rId3">
            <a:alphaModFix/>
          </a:blip>
          <a:srcRect b="0" l="1009" r="0" t="0"/>
          <a:stretch/>
        </p:blipFill>
        <p:spPr>
          <a:xfrm>
            <a:off x="1395125" y="991275"/>
            <a:ext cx="6504626" cy="38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Реализация. </a:t>
            </a:r>
            <a:r>
              <a:rPr lang="ru" sz="2400"/>
              <a:t>Среднее значение количества рожденных человек и заработной платы</a:t>
            </a:r>
            <a:r>
              <a:rPr lang="ru" sz="2400"/>
              <a:t>.</a:t>
            </a:r>
            <a:endParaRPr sz="2400"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950" y="1155250"/>
            <a:ext cx="4302614" cy="35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651" y="1854300"/>
            <a:ext cx="34671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25" y="2468200"/>
            <a:ext cx="2760275" cy="4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Реализация. Р</a:t>
            </a:r>
            <a:r>
              <a:rPr lang="ru" sz="2400"/>
              <a:t>азность и квадрат между значением каждого признака и его средним значением.</a:t>
            </a:r>
            <a:endParaRPr sz="2400"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50" y="1207000"/>
            <a:ext cx="4070900" cy="36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8"/>
          <p:cNvPicPr preferRelativeResize="0"/>
          <p:nvPr/>
        </p:nvPicPr>
        <p:blipFill rotWithShape="1">
          <a:blip r:embed="rId4">
            <a:alphaModFix/>
          </a:blip>
          <a:srcRect b="0" l="0" r="0" t="7407"/>
          <a:stretch/>
        </p:blipFill>
        <p:spPr>
          <a:xfrm>
            <a:off x="5016550" y="2432450"/>
            <a:ext cx="33718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Реализация. П</a:t>
            </a:r>
            <a:r>
              <a:rPr lang="ru" sz="2400"/>
              <a:t>роизведение разности между средними значениями с элементами рядов</a:t>
            </a:r>
            <a:r>
              <a:rPr lang="ru" sz="2400"/>
              <a:t>.</a:t>
            </a:r>
            <a:endParaRPr sz="2400"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750" y="1408425"/>
            <a:ext cx="63055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0725" y="1373900"/>
            <a:ext cx="1021100" cy="35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Реализация. Коэффициент корреляции.</a:t>
            </a:r>
            <a:endParaRPr sz="2400"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400" y="1261725"/>
            <a:ext cx="602932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Реализация. t-критерий Стьюдента.</a:t>
            </a:r>
            <a:endParaRPr sz="2400"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750" y="1503375"/>
            <a:ext cx="47053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Реализация. Проверка.</a:t>
            </a:r>
            <a:endParaRPr sz="2400"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125" y="1146600"/>
            <a:ext cx="47053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1125" y="2672975"/>
            <a:ext cx="44767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125" y="3651700"/>
            <a:ext cx="3684285" cy="10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Реализация. Результаты и выводы.</a:t>
            </a:r>
            <a:endParaRPr sz="2400"/>
          </a:p>
        </p:txBody>
      </p:sp>
      <p:pic>
        <p:nvPicPr>
          <p:cNvPr id="256" name="Google Shape;2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075" y="1509050"/>
            <a:ext cx="3324225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 txBox="1"/>
          <p:nvPr/>
        </p:nvSpPr>
        <p:spPr>
          <a:xfrm>
            <a:off x="5149175" y="1639700"/>
            <a:ext cx="3701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Т.к tr&gt;tкр, то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существует высокая корреляция, то есть взаимосвязь между средней номинальной заработной платой и уровнем рождаемости при 5% уровне значимости, что означает верность нулевой гипотезы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Цель исследования:</a:t>
            </a:r>
            <a:endParaRPr sz="2400"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" sz="2400"/>
              <a:t>Выявить удобство применения средств электронных таблиц для построения корреляционного поля и установления зависимости между уровнем рождаемости и средней номинальной заработной платой в Российской Федерации  в  период 2000-2018 гг..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2400"/>
              <a:t> 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Вывод.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В рамках данной курсовой работы было получено, что использование электронных таблиц MS Excel 2013 для анализа данных, полученных в результате социологических исследований, является оправданным и удобным.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</a:t>
            </a:r>
            <a:r>
              <a:rPr lang="ru"/>
              <a:t>рименение средств компьютерного моделирования в социологии является одним из основных этапов в глобальных исследованиях, проводимых социологами и позволяющих ученым понять и описать процессы, протекающие в обществе, а также дать им обоснование, опираясь на полученные в результате вычислений значения.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Задачи исследования:</a:t>
            </a:r>
            <a:endParaRPr sz="2400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ru" sz="2400"/>
              <a:t>Построить корреляционное поле при помощи электронных таблиц MS Excel.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ru" sz="2400"/>
              <a:t>Вычислить коэффициенты корреляции.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ru" sz="2400"/>
              <a:t>Подтвердить или опровергнуть гипотезу исследования.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2400"/>
              <a:t> 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Предметная область.</a:t>
            </a:r>
            <a:endParaRPr sz="2400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" sz="2400"/>
              <a:t>Социология — наука о законах развития и функционирования социальных систем, о механизмах действия и формах их проявления в деятельности личностей, социальных групп, классов, народов.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2400"/>
              <a:t>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Предметная область.</a:t>
            </a:r>
            <a:endParaRPr sz="2400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" sz="2400"/>
              <a:t>Моделирование — это процесс построения, изучения и применения моделей. Отличительной чертой моделирования является изучение объектов с помощью объектов-заместителей. 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2400"/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Предметная область.</a:t>
            </a:r>
            <a:endParaRPr sz="2400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" sz="2400"/>
              <a:t>Компьютерное моделирование предлагает альтернативу традиционному математическому моделированию в том смысле, что оно позволяет теоретикам экспериментировать с более сложными теоретическими моделями, чем это возможно, если модели должны быть аналитически разрешимыми.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2400"/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Преимущества</a:t>
            </a:r>
            <a:r>
              <a:rPr lang="ru" sz="2400"/>
              <a:t> среды моделирования</a:t>
            </a:r>
            <a:r>
              <a:rPr lang="ru" sz="2400"/>
              <a:t>.</a:t>
            </a:r>
            <a:endParaRPr sz="2400"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ru" sz="2400"/>
              <a:t>Нативно понятный интерфейс</a:t>
            </a:r>
            <a:r>
              <a:rPr lang="ru" sz="2400"/>
              <a:t>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ru" sz="2400"/>
              <a:t>Множество предустановленных функций.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ru" sz="2400"/>
              <a:t>Возможность ввода пользовательских функций.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ru" sz="2400"/>
              <a:t>Наличие </a:t>
            </a:r>
            <a:r>
              <a:rPr lang="ru" sz="2400"/>
              <a:t>автозаполнения</a:t>
            </a:r>
            <a:r>
              <a:rPr lang="ru" sz="2400"/>
              <a:t>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ru" sz="2400"/>
              <a:t>Возможность</a:t>
            </a:r>
            <a:r>
              <a:rPr lang="ru" sz="2400"/>
              <a:t> построения графиков.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" sz="24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Построение математической модели</a:t>
            </a:r>
            <a:endParaRPr sz="2400"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628650" y="1261725"/>
            <a:ext cx="7886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Средняя арифметическая:</a:t>
            </a:r>
            <a:endParaRPr sz="1100"/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 b="0" l="0" r="0" t="51274"/>
          <a:stretch/>
        </p:blipFill>
        <p:spPr>
          <a:xfrm>
            <a:off x="4760650" y="1858488"/>
            <a:ext cx="1390650" cy="7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628650" y="2761625"/>
            <a:ext cx="8362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Коэффициент корреляции</a:t>
            </a: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47171" l="0" r="0" t="0"/>
          <a:stretch/>
        </p:blipFill>
        <p:spPr>
          <a:xfrm>
            <a:off x="3152500" y="1799000"/>
            <a:ext cx="1390650" cy="8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7025" y="3373900"/>
            <a:ext cx="4503899" cy="12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628650" y="2675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" sz="2400"/>
              <a:t>Построение математической модели.</a:t>
            </a:r>
            <a:endParaRPr sz="2400"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628650" y="1261725"/>
            <a:ext cx="7886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Коэффициент t-</a:t>
            </a:r>
            <a:r>
              <a:rPr lang="ru" sz="2400"/>
              <a:t>Стьюдента</a:t>
            </a:r>
            <a:r>
              <a:rPr lang="ru" sz="2400"/>
              <a:t>:</a:t>
            </a:r>
            <a:endParaRPr sz="1100"/>
          </a:p>
        </p:txBody>
      </p:sp>
      <p:sp>
        <p:nvSpPr>
          <p:cNvPr id="185" name="Google Shape;185;p33"/>
          <p:cNvSpPr txBox="1"/>
          <p:nvPr/>
        </p:nvSpPr>
        <p:spPr>
          <a:xfrm>
            <a:off x="587725" y="2356025"/>
            <a:ext cx="8362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Статистическая ошибки выборочного коэффициента: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046" y="1727750"/>
            <a:ext cx="1808305" cy="7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925" y="2830225"/>
            <a:ext cx="1626875" cy="75495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587725" y="3457725"/>
            <a:ext cx="83625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Оценка действительного значения критерия t-</a:t>
            </a: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Стьюдента</a:t>
            </a:r>
            <a:r>
              <a:rPr lang="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200" y="4203948"/>
            <a:ext cx="1052000" cy="5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