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PT Serif"/>
      <p:regular r:id="rId25"/>
      <p:bold r:id="rId26"/>
      <p:italic r:id="rId27"/>
      <p:boldItalic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TSerif-bold.fntdata"/><Relationship Id="rId25" Type="http://schemas.openxmlformats.org/officeDocument/2006/relationships/font" Target="fonts/PTSerif-regular.fntdata"/><Relationship Id="rId28" Type="http://schemas.openxmlformats.org/officeDocument/2006/relationships/font" Target="fonts/PTSerif-boldItalic.fntdata"/><Relationship Id="rId27" Type="http://schemas.openxmlformats.org/officeDocument/2006/relationships/font" Target="fonts/PTSerif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Comforta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23a9ab204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23a9ab20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23a9ab204_1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23a9ab204_1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23a9ab204_1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23a9ab204_1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23a9ab204_1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23a9ab204_1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23a9ab204_1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23a9ab204_1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3a9ab204_1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3a9ab204_1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3a9ab204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3a9ab204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23a9ab204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23a9ab204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3a9ab204_1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3a9ab204_1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23a9ab204_1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23a9ab204_1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3a9ab204_1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23a9ab204_1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3a9ab204_1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23a9ab204_1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3a9ab204_1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23a9ab204_1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23a9ab204_1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23a9ab204_1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34275" y="19918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136250" y="1502981"/>
            <a:ext cx="871500" cy="6537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3593400" y="14337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9" name="Google Shape;89;p2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94" name="Google Shape;94;p21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5" name="Google Shape;95;p21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22900" y="205988"/>
            <a:ext cx="389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ctrTitle"/>
          </p:nvPr>
        </p:nvSpPr>
        <p:spPr>
          <a:xfrm>
            <a:off x="687625" y="247646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Математические объекты </a:t>
            </a:r>
            <a:br>
              <a:rPr lang="ru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ru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и их представления</a:t>
            </a:r>
            <a:endParaRPr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24"/>
          <p:cNvSpPr txBox="1"/>
          <p:nvPr/>
        </p:nvSpPr>
        <p:spPr>
          <a:xfrm>
            <a:off x="1799725" y="3756850"/>
            <a:ext cx="5664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8F7B87"/>
                </a:solidFill>
              </a:rPr>
              <a:t>Подготовила студентка 2 курса ИВТ 3пг Логинова Софья</a:t>
            </a:r>
            <a:endParaRPr i="1" sz="24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3">
            <a:alphaModFix amt="83000"/>
          </a:blip>
          <a:srcRect b="29102" l="29106" r="29102" t="29106"/>
          <a:stretch/>
        </p:blipFill>
        <p:spPr>
          <a:xfrm>
            <a:off x="3930900" y="623450"/>
            <a:ext cx="1408500" cy="14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Матрицы</a:t>
            </a:r>
            <a:endParaRPr/>
          </a:p>
        </p:txBody>
      </p:sp>
      <p:sp>
        <p:nvSpPr>
          <p:cNvPr id="168" name="Google Shape;168;p33"/>
          <p:cNvSpPr txBox="1"/>
          <p:nvPr/>
        </p:nvSpPr>
        <p:spPr>
          <a:xfrm>
            <a:off x="408050" y="762750"/>
            <a:ext cx="8597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486900" y="989200"/>
            <a:ext cx="81702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Матрицы в математике записываются двумя способами: в виде строки и в виде двумерного массива.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0" name="Google Shape;1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125" y="2844250"/>
            <a:ext cx="260032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58" y="2413150"/>
            <a:ext cx="8497767" cy="3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Матрицы</a:t>
            </a:r>
            <a:endParaRPr/>
          </a:p>
        </p:txBody>
      </p:sp>
      <p:sp>
        <p:nvSpPr>
          <p:cNvPr id="177" name="Google Shape;177;p34"/>
          <p:cNvSpPr txBox="1"/>
          <p:nvPr/>
        </p:nvSpPr>
        <p:spPr>
          <a:xfrm>
            <a:off x="408050" y="762750"/>
            <a:ext cx="8597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486900" y="872550"/>
            <a:ext cx="81702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 СКА массивы задаются в строку, иногда с указанием конкретного элемента и его значения, иногда просто перечисляя через запятую значения. При этом выводимая матрица отображается в виде двумерного массива.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50" y="3689400"/>
            <a:ext cx="4646400" cy="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550" y="3204450"/>
            <a:ext cx="2315576" cy="16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Матрицы</a:t>
            </a:r>
            <a:endParaRPr/>
          </a:p>
        </p:txBody>
      </p:sp>
      <p:sp>
        <p:nvSpPr>
          <p:cNvPr id="186" name="Google Shape;186;p35"/>
          <p:cNvSpPr txBox="1"/>
          <p:nvPr/>
        </p:nvSpPr>
        <p:spPr>
          <a:xfrm>
            <a:off x="408050" y="762750"/>
            <a:ext cx="8597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403200" y="872550"/>
            <a:ext cx="83376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При работе с таблицами понятие как таковой матрицы отсутствует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. Пользователь просто вводит в соответствующие ячейки данные. Но таблицы оснащены функциями для работы с массивами данных.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538" y="2961875"/>
            <a:ext cx="3684525" cy="18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Матрицы</a:t>
            </a:r>
            <a:endParaRPr/>
          </a:p>
        </p:txBody>
      </p:sp>
      <p:sp>
        <p:nvSpPr>
          <p:cNvPr id="194" name="Google Shape;194;p36"/>
          <p:cNvSpPr txBox="1"/>
          <p:nvPr/>
        </p:nvSpPr>
        <p:spPr>
          <a:xfrm>
            <a:off x="408050" y="762750"/>
            <a:ext cx="8597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486900" y="872550"/>
            <a:ext cx="81702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Разные ЯП работают с матрицами по-разному. Например, С позволяет задавать матрицы динамически, хотя ввод данных осуществляется как и в СКА: в строку, либо с 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присвоением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конкретному элементу опр. значения. Вывод матриц осуществляется либо в строку, либо при помощи циклов в виде двумерного массива.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Списки</a:t>
            </a:r>
            <a:endParaRPr/>
          </a:p>
        </p:txBody>
      </p:sp>
      <p:sp>
        <p:nvSpPr>
          <p:cNvPr id="201" name="Google Shape;201;p37"/>
          <p:cNvSpPr txBox="1"/>
          <p:nvPr/>
        </p:nvSpPr>
        <p:spPr>
          <a:xfrm>
            <a:off x="408050" y="762750"/>
            <a:ext cx="8597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486900" y="872550"/>
            <a:ext cx="81702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Таблицы и некоторые ЯП не позволяют работать одновременно с данными разных типов. Но в 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Phyton и СКА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мы может создавать списки и кортежи из нескольких типов данных, а также проводить над ними ряд операций.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975" y="3882525"/>
            <a:ext cx="3233113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8525" y="3582625"/>
            <a:ext cx="3029575" cy="4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101" y="3683775"/>
            <a:ext cx="5433874" cy="12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/>
        </p:nvSpPr>
        <p:spPr>
          <a:xfrm>
            <a:off x="710550" y="1766925"/>
            <a:ext cx="77229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Математический объект — абстрактный объект, определяемый и изучаемый в математике.</a:t>
            </a:r>
            <a:endParaRPr sz="3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Виды мат.объектов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2622900" y="796625"/>
            <a:ext cx="4314000" cy="39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2400"/>
              <a:buFont typeface="Comfortaa"/>
              <a:buChar char="○"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Числа: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Font typeface="Comfortaa"/>
              <a:buChar char="□"/>
            </a:pPr>
            <a:r>
              <a:rPr b="1" lang="ru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дробные</a:t>
            </a:r>
            <a:endParaRPr b="1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Font typeface="Comfortaa"/>
              <a:buChar char="□"/>
            </a:pPr>
            <a:r>
              <a:rPr b="1" lang="ru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целые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Font typeface="Comfortaa"/>
              <a:buChar char="○"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Функции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Font typeface="Comfortaa"/>
              <a:buChar char="○"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Матрицы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Font typeface="Comfortaa"/>
              <a:buChar char="○"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Списки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Целые</a:t>
            </a: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числа</a:t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408050" y="1316925"/>
            <a:ext cx="85974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Отличий в записи целых чисел в различных системах нет, единственное, что следует брать во внимание, это наличие в ряде языков программирования разных типов данных для целых 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чисел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, отличающихся по охвату допустимых значений. 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Дробные числа</a:t>
            </a:r>
            <a:endParaRPr/>
          </a:p>
        </p:txBody>
      </p:sp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900" y="2852325"/>
            <a:ext cx="487680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546600" y="970575"/>
            <a:ext cx="859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 математике дроби могут быть 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представлены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в трех видах: 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обыкновенная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, смешанная (если это возможно) и десятичная дробь.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Дробные числа</a:t>
            </a:r>
            <a:endParaRPr/>
          </a:p>
        </p:txBody>
      </p:sp>
      <p:sp>
        <p:nvSpPr>
          <p:cNvPr id="139" name="Google Shape;139;p29"/>
          <p:cNvSpPr txBox="1"/>
          <p:nvPr/>
        </p:nvSpPr>
        <p:spPr>
          <a:xfrm>
            <a:off x="408050" y="970575"/>
            <a:ext cx="85974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 системах компьютерной алгебры, языках программирования дроби задаются в виде десятичных либо в виде обыкновенных дробей.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675" y="2667000"/>
            <a:ext cx="2576175" cy="17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Дробные числа</a:t>
            </a:r>
            <a:endParaRPr/>
          </a:p>
        </p:txBody>
      </p:sp>
      <p:sp>
        <p:nvSpPr>
          <p:cNvPr id="146" name="Google Shape;146;p30"/>
          <p:cNvSpPr txBox="1"/>
          <p:nvPr/>
        </p:nvSpPr>
        <p:spPr>
          <a:xfrm>
            <a:off x="408050" y="797375"/>
            <a:ext cx="85974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 Excel или Google Таблицах, дробные числа записываются в виде десятичных дробей через запятую. Если записать число в формате обыкновенной дроби или с </a:t>
            </a:r>
            <a:b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точкой, система распознает </a:t>
            </a:r>
            <a:b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это как дату. Однако, если </a:t>
            </a:r>
            <a:b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пользователь поставил перед </a:t>
            </a:r>
            <a:b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дробью знак равно, система выведет частное от деления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025" y="2199400"/>
            <a:ext cx="3021625" cy="16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Функции</a:t>
            </a:r>
            <a:endParaRPr/>
          </a:p>
        </p:txBody>
      </p:sp>
      <p:sp>
        <p:nvSpPr>
          <p:cNvPr id="153" name="Google Shape;153;p31"/>
          <p:cNvSpPr txBox="1"/>
          <p:nvPr/>
        </p:nvSpPr>
        <p:spPr>
          <a:xfrm>
            <a:off x="408050" y="970575"/>
            <a:ext cx="8597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При записи функций, в математике и СКА используются буквенные выражения, с отличием в форме записи: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625" y="3325075"/>
            <a:ext cx="464624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613" y="2466175"/>
            <a:ext cx="3324779" cy="6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Функции</a:t>
            </a:r>
            <a:endParaRPr/>
          </a:p>
        </p:txBody>
      </p:sp>
      <p:sp>
        <p:nvSpPr>
          <p:cNvPr id="161" name="Google Shape;161;p32"/>
          <p:cNvSpPr txBox="1"/>
          <p:nvPr/>
        </p:nvSpPr>
        <p:spPr>
          <a:xfrm>
            <a:off x="408050" y="762750"/>
            <a:ext cx="8597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В ЯП нельзя создавать подобные буквенные записи. ЯП могут решить подобные уравнения, но не вывести их в общем виде. Таблицы не распознают работы с 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неизвестными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, они работают только с 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диапазонами</a:t>
            </a:r>
            <a:r>
              <a:rPr b="1" lang="ru" sz="2400">
                <a:solidFill>
                  <a:srgbClr val="8F7B87"/>
                </a:solidFill>
                <a:latin typeface="Comfortaa"/>
                <a:ea typeface="Comfortaa"/>
                <a:cs typeface="Comfortaa"/>
                <a:sym typeface="Comfortaa"/>
              </a:rPr>
              <a:t> значений.</a:t>
            </a:r>
            <a:endParaRPr b="1" sz="2400">
              <a:solidFill>
                <a:srgbClr val="8F7B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5" y="3209150"/>
            <a:ext cx="7684500" cy="12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