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PT Serif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TSerif-bold.fntdata"/><Relationship Id="rId25" Type="http://schemas.openxmlformats.org/officeDocument/2006/relationships/font" Target="fonts/PTSerif-regular.fntdata"/><Relationship Id="rId28" Type="http://schemas.openxmlformats.org/officeDocument/2006/relationships/font" Target="fonts/PTSerif-boldItalic.fntdata"/><Relationship Id="rId27" Type="http://schemas.openxmlformats.org/officeDocument/2006/relationships/font" Target="fonts/PTSerif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omforta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Comfortaa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3a9ab20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3a9ab20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23a9ab204_1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23a9ab204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23a9ab204_1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23a9ab204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0c7a51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0c7a51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0c7a5122a_2_57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0c7a5122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3a9ab204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3a9ab20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3a9ab204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23a9ab204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3a9ab204_1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23a9ab204_1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c7a512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c7a512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3a9ab204_1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3a9ab204_1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3a9ab204_1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3a9ab204_1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3a9ab204_1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3a9ab204_1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0c7a512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0c7a512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09" name="Google Shape;109;p25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13" name="Google Shape;113;p26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22" name="Google Shape;122;p2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3" name="Google Shape;123;p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9" name="Google Shape;129;p2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0" name="Google Shape;130;p2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37" name="Google Shape;137;p3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8" name="Google Shape;138;p3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3" name="Google Shape;143;p31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147" name="Google Shape;147;p32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8" name="Google Shape;148;p32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" name="Google Shape;154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3EFEA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ctrTitle"/>
          </p:nvPr>
        </p:nvSpPr>
        <p:spPr>
          <a:xfrm>
            <a:off x="687625" y="247646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Математические объекты </a:t>
            </a:r>
            <a:br>
              <a:rPr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их представления</a:t>
            </a:r>
            <a:endParaRPr sz="47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36"/>
          <p:cNvSpPr txBox="1"/>
          <p:nvPr/>
        </p:nvSpPr>
        <p:spPr>
          <a:xfrm>
            <a:off x="1799725" y="375685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F7B87"/>
                </a:solidFill>
              </a:rPr>
              <a:t>Подготовила студентка 2 курса ИВТ 3пг Логинова Софья</a:t>
            </a:r>
            <a:endParaRPr i="1" sz="24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66" name="Google Shape;166;p36"/>
          <p:cNvPicPr preferRelativeResize="0"/>
          <p:nvPr/>
        </p:nvPicPr>
        <p:blipFill rotWithShape="1">
          <a:blip r:embed="rId3">
            <a:alphaModFix amt="83000"/>
          </a:blip>
          <a:srcRect b="29102" l="29106" r="29102" t="29106"/>
          <a:stretch/>
        </p:blipFill>
        <p:spPr>
          <a:xfrm>
            <a:off x="3930900" y="623450"/>
            <a:ext cx="1408500" cy="14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</a:t>
            </a:r>
            <a:endParaRPr/>
          </a:p>
        </p:txBody>
      </p:sp>
      <p:sp>
        <p:nvSpPr>
          <p:cNvPr id="231" name="Google Shape;231;p45"/>
          <p:cNvSpPr txBox="1"/>
          <p:nvPr/>
        </p:nvSpPr>
        <p:spPr>
          <a:xfrm>
            <a:off x="408050" y="762750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45"/>
          <p:cNvSpPr txBox="1"/>
          <p:nvPr/>
        </p:nvSpPr>
        <p:spPr>
          <a:xfrm>
            <a:off x="486900" y="989200"/>
            <a:ext cx="81702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 в математике записываются двумя способами: в виде строки и в виде двумерного массива.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3" name="Google Shape;2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125" y="2844250"/>
            <a:ext cx="26003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58" y="2413150"/>
            <a:ext cx="8497767" cy="3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</a:t>
            </a:r>
            <a:endParaRPr/>
          </a:p>
        </p:txBody>
      </p:sp>
      <p:sp>
        <p:nvSpPr>
          <p:cNvPr id="240" name="Google Shape;240;p46"/>
          <p:cNvSpPr txBox="1"/>
          <p:nvPr/>
        </p:nvSpPr>
        <p:spPr>
          <a:xfrm>
            <a:off x="408050" y="762750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486900" y="1216825"/>
            <a:ext cx="81702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СКА массивы задаются в строку, иногда с указанием конкретного элемента и его значения, иногда просто перечисляя через запятую значения. При этом выводимая матрица отображается в виде двумерного массива.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</a:t>
            </a:r>
            <a:endParaRPr/>
          </a:p>
        </p:txBody>
      </p:sp>
      <p:sp>
        <p:nvSpPr>
          <p:cNvPr id="247" name="Google Shape;247;p47"/>
          <p:cNvSpPr txBox="1"/>
          <p:nvPr/>
        </p:nvSpPr>
        <p:spPr>
          <a:xfrm>
            <a:off x="408050" y="762750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8" name="Google Shape;2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980" y="1301572"/>
            <a:ext cx="6781896" cy="1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7"/>
          <p:cNvSpPr txBox="1"/>
          <p:nvPr/>
        </p:nvSpPr>
        <p:spPr>
          <a:xfrm>
            <a:off x="592525" y="1956438"/>
            <a:ext cx="3000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SciLab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47"/>
          <p:cNvSpPr txBox="1"/>
          <p:nvPr/>
        </p:nvSpPr>
        <p:spPr>
          <a:xfrm>
            <a:off x="592525" y="3471588"/>
            <a:ext cx="3000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Maxima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1" name="Google Shape;2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050" y="3144548"/>
            <a:ext cx="5036054" cy="183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950"/>
            <a:ext cx="3627549" cy="362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8"/>
          <p:cNvSpPr txBox="1"/>
          <p:nvPr>
            <p:ph idx="4294967295" type="body"/>
          </p:nvPr>
        </p:nvSpPr>
        <p:spPr>
          <a:xfrm>
            <a:off x="2040925" y="1953000"/>
            <a:ext cx="68778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Спасибо за </a:t>
            </a:r>
            <a:r>
              <a:rPr b="1" lang="ru" sz="3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внимание</a:t>
            </a:r>
            <a:endParaRPr b="1" sz="3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Лучи лубви и добра всем</a:t>
            </a:r>
            <a:endParaRPr b="1" sz="3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/>
        </p:nvSpPr>
        <p:spPr>
          <a:xfrm>
            <a:off x="710550" y="1766925"/>
            <a:ext cx="7722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Математический объект — абстрактный объект, определяемый и изучаемый в математике.</a:t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Виды мат.объектов</a:t>
            </a:r>
            <a:endParaRPr/>
          </a:p>
        </p:txBody>
      </p:sp>
      <p:sp>
        <p:nvSpPr>
          <p:cNvPr id="177" name="Google Shape;177;p38"/>
          <p:cNvSpPr txBox="1"/>
          <p:nvPr>
            <p:ph idx="1" type="body"/>
          </p:nvPr>
        </p:nvSpPr>
        <p:spPr>
          <a:xfrm>
            <a:off x="2622900" y="796625"/>
            <a:ext cx="4314000" cy="39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○"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Числа: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□"/>
            </a:pPr>
            <a:r>
              <a:rPr b="1"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дробные</a:t>
            </a:r>
            <a:endParaRPr b="1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□"/>
            </a:pPr>
            <a:r>
              <a:rPr b="1"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целые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○"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Функции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○"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Целые</a:t>
            </a: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числа</a:t>
            </a:r>
            <a:endParaRPr/>
          </a:p>
        </p:txBody>
      </p:sp>
      <p:sp>
        <p:nvSpPr>
          <p:cNvPr id="183" name="Google Shape;183;p39"/>
          <p:cNvSpPr txBox="1"/>
          <p:nvPr/>
        </p:nvSpPr>
        <p:spPr>
          <a:xfrm>
            <a:off x="408050" y="1593600"/>
            <a:ext cx="85974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Отличий в записи целых чисел в различных системах нет, единственное, что следует брать во внимание, это отличая по охвату допустимых значений. 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Целые числа</a:t>
            </a:r>
            <a:endParaRPr/>
          </a:p>
        </p:txBody>
      </p:sp>
      <p:pic>
        <p:nvPicPr>
          <p:cNvPr id="189" name="Google Shape;1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00" y="1521300"/>
            <a:ext cx="42576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050" y="2119313"/>
            <a:ext cx="32575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0"/>
          <p:cNvSpPr txBox="1"/>
          <p:nvPr/>
        </p:nvSpPr>
        <p:spPr>
          <a:xfrm>
            <a:off x="1776363" y="3761400"/>
            <a:ext cx="3000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SciLab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5306038" y="3761400"/>
            <a:ext cx="20616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Maxima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Дробные числа</a:t>
            </a:r>
            <a:endParaRPr/>
          </a:p>
        </p:txBody>
      </p:sp>
      <p:pic>
        <p:nvPicPr>
          <p:cNvPr id="198" name="Google Shape;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900" y="2852325"/>
            <a:ext cx="48768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1"/>
          <p:cNvSpPr txBox="1"/>
          <p:nvPr/>
        </p:nvSpPr>
        <p:spPr>
          <a:xfrm>
            <a:off x="546600" y="970575"/>
            <a:ext cx="859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математике дроби могут быть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представлены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в трех видах: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обыкновенная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, смешанная (если это возможно) и десятичная дробь.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Дробные числа</a:t>
            </a:r>
            <a:endParaRPr/>
          </a:p>
        </p:txBody>
      </p:sp>
      <p:sp>
        <p:nvSpPr>
          <p:cNvPr id="205" name="Google Shape;205;p42"/>
          <p:cNvSpPr txBox="1"/>
          <p:nvPr/>
        </p:nvSpPr>
        <p:spPr>
          <a:xfrm>
            <a:off x="408050" y="970575"/>
            <a:ext cx="85974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системах компьютерной алгебры дроби задаются в виде десятичных либо в виде обыкновенных дробей.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6" name="Google Shape;2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0" y="2690200"/>
            <a:ext cx="44767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2"/>
          <p:cNvSpPr txBox="1"/>
          <p:nvPr/>
        </p:nvSpPr>
        <p:spPr>
          <a:xfrm>
            <a:off x="1930175" y="4490425"/>
            <a:ext cx="3000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SciLab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5459850" y="4490425"/>
            <a:ext cx="20616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Maxima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9" name="Google Shape;2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725" y="2831935"/>
            <a:ext cx="3728174" cy="15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Функции</a:t>
            </a:r>
            <a:endParaRPr/>
          </a:p>
        </p:txBody>
      </p:sp>
      <p:sp>
        <p:nvSpPr>
          <p:cNvPr id="215" name="Google Shape;215;p43"/>
          <p:cNvSpPr txBox="1"/>
          <p:nvPr/>
        </p:nvSpPr>
        <p:spPr>
          <a:xfrm>
            <a:off x="416675" y="1617825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При записи функций, в математике и СКА используются буквенные выражения, с отличием в форме записи: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238" y="3113425"/>
            <a:ext cx="3324779" cy="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Функции</a:t>
            </a:r>
            <a:endParaRPr/>
          </a:p>
        </p:txBody>
      </p:sp>
      <p:pic>
        <p:nvPicPr>
          <p:cNvPr id="222" name="Google Shape;2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73" y="1189498"/>
            <a:ext cx="4974239" cy="17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4"/>
          <p:cNvSpPr txBox="1"/>
          <p:nvPr/>
        </p:nvSpPr>
        <p:spPr>
          <a:xfrm>
            <a:off x="368150" y="1725975"/>
            <a:ext cx="3000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SciLab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368150" y="3915338"/>
            <a:ext cx="3000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Maxima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375" y="3241923"/>
            <a:ext cx="37528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