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67" r:id="rId6"/>
    <p:sldId id="272" r:id="rId7"/>
    <p:sldId id="269" r:id="rId8"/>
    <p:sldId id="275" r:id="rId9"/>
    <p:sldId id="277" r:id="rId10"/>
    <p:sldId id="270" r:id="rId11"/>
    <p:sldId id="278" r:id="rId12"/>
    <p:sldId id="279" r:id="rId13"/>
    <p:sldId id="271" r:id="rId14"/>
    <p:sldId id="268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34" d="100"/>
          <a:sy n="34" d="100"/>
        </p:scale>
        <p:origin x="58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88482-5A7C-4208-9B34-E7461AA8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63267-A928-4243-AE17-B6BB5F08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5E67A-93BA-48C0-B51B-48EAED0F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89E18-7764-4BB0-BFE3-F7D97B1F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07396-E2CC-4C43-AF98-E659052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48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D05FE-0779-4FD7-94C7-06A3A270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1D110D-0A7E-4AFE-9BE0-11CF8E36D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B2BBB-2AD4-4E37-9468-D013D45A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D9302-21B2-4322-8E41-CB126FA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3BCCF-B7F3-4215-9AE9-6FA807E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A2ED04-E26E-4967-AA26-9C5C05BD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65DAF-6D2B-448D-8BD0-F2F115E8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99B54-A70A-4789-ABCC-03A618C2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B60DD-7664-47A4-A342-7F5527E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53E65-7A92-4AEA-9210-A9F9B26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3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4BD86-0A8B-4E18-9D55-0F8AA8D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E2B99-7E26-4A60-B873-F2EE01D3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1CD7D-6272-4C8B-B21C-1F940A86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5BA1A-E368-4957-A770-1D6E9A84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69B6C-E95F-4AE1-A589-2D06A7B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16A19-368F-4BDB-9555-6C46BDA9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293419-CCDC-4200-BB25-CA228C19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8EE2-7277-44A2-B177-9F5438C9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37648-270F-423F-8474-F37DFD69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F2CAB-2937-4A78-B5F9-D72E8BF7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9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06F2B-8A42-4173-8BB5-A0F2995C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90317-A819-4693-B237-16494848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C6B90C-2319-4868-9E9B-5B6035F3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164181-939D-4D40-8553-4FBF08A0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1D163-54ED-40EB-A047-BB073E41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93310E-D4EF-4434-A680-3597A9F1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1504-C689-486B-B298-290E2C78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ED4EA-803E-4965-B362-1F95D148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7B43CE-C1BE-43C9-B732-E071C923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50A115-0C0C-4E22-BA1B-EF6FF2B8E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933E17-35C5-423B-811F-9D6A2A00D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3F04E9-3DA9-4586-A326-FCE94D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58B77B-D8DB-4E89-9139-531B802D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5F662E-FD69-4C9D-A3EC-E996E3C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600CE-E1EC-4E24-952B-7BB908B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2F8D84-D04A-42E3-9F92-E3BC7159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60F53-1E23-4999-B5FD-7BCAF30A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7B662-3117-41FA-BEA3-1834CC2E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1A4A5B-8F86-4CD3-9140-C98B8D88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2ED12-57C3-47B0-AC5E-89A6E44C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267F3-6158-4E45-88A8-5D08444F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2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2DB8-0D1F-4A7A-823D-37E31BC6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8048E-4741-48EB-B31F-DFD6515A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2D21AD-5D07-4C7A-822B-B2A17642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53651-560B-4851-9B3B-690EB276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561F0A-D7F6-4BA1-9FD6-4562540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716E5-9CA0-4D3E-9869-75C50EC1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3BF77-39B9-4F04-AA8C-85E3E83B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6849EE-5753-40A8-8645-CFAAB966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CA27FE-F43E-4827-9878-1930A284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550FC5-05F0-4D5E-ACEF-8801E2F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73991-A6DA-49EA-BD5C-278C87F2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C3242-355A-42E8-9AD1-617EACE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7D257-1D4B-4E43-9B63-2E11FDC2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CA664B-49D8-46E3-B98D-709C984F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32071-7723-4648-9A2C-662E9DB0D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4A59-6988-443B-91E9-8C1E043724B1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CEE96-C180-4E20-A18D-E7FBFE205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A4618-BB52-455C-A5C0-0053D75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0C7-F664-4351-AEEA-ED710F42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54AAE5-3416-45A5-8870-111EB86C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2443"/>
            <a:ext cx="6727199" cy="66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AB151-15DA-4138-85EB-913A59F6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9" y="2743200"/>
            <a:ext cx="11595623" cy="247757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Преимущества библиотеки передового опыта </a:t>
            </a:r>
            <a:b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</a:br>
            <a:r>
              <a:rPr lang="en-US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Information Technology Infrastructure Library (ITIL)</a:t>
            </a:r>
            <a:endParaRPr lang="ru-RU" sz="4400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2DE30-14DD-4E1F-9501-E703CEBA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83" y="2157554"/>
            <a:ext cx="10373032" cy="4685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Презентация к реферату по дисциплине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 «IT-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менеджмент»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3BD6BEC-CCA0-4A13-B6E4-7CC8AA16C1F2}"/>
              </a:ext>
            </a:extLst>
          </p:cNvPr>
          <p:cNvSpPr txBox="1">
            <a:spLocks/>
          </p:cNvSpPr>
          <p:nvPr/>
        </p:nvSpPr>
        <p:spPr>
          <a:xfrm>
            <a:off x="909483" y="5455034"/>
            <a:ext cx="10373032" cy="46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Выполнила студентка 3ИВТ 1.2 Логинова Софья</a:t>
            </a:r>
          </a:p>
        </p:txBody>
      </p:sp>
    </p:spTree>
    <p:extLst>
      <p:ext uri="{BB962C8B-B14F-4D97-AF65-F5344CB8AC3E}">
        <p14:creationId xmlns:p14="http://schemas.microsoft.com/office/powerpoint/2010/main" val="24811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Преимущества библиотеки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4098" name="Picture 2" descr="ITIL 4 Foundation">
            <a:extLst>
              <a:ext uri="{FF2B5EF4-FFF2-40B4-BE49-F238E27FC236}">
                <a16:creationId xmlns:a16="http://schemas.microsoft.com/office/drawing/2014/main" id="{0A020927-4632-476B-BC61-8F161D1A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4" y="2088053"/>
            <a:ext cx="11405148" cy="34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Ключевые элементы </a:t>
            </a:r>
            <a:r>
              <a:rPr lang="en-US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ITIL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BC4767-37D5-477F-9347-F9AF6565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352" y="2218725"/>
            <a:ext cx="13034700" cy="28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6123"/>
            <a:ext cx="10515600" cy="48406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Целостный подход к управлению услугами;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Может помочь организациям адаптироваться к 4ПР;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Обеспечивает практическую и гибкую основу для поддержки организаций</a:t>
            </a:r>
            <a:r>
              <a:rPr lang="en-US" dirty="0"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Делает акцент на бизнес и технологический мир, как он работает сегодня, и как он будет работать в будущем;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Более актуальна для разработчиков программного обеспечения;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Повышает удовлетворенности клиентов и прибыльности бизнеса;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Все компоненты и виды деятельности организации работают вместе.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Преимущества библиотеки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4491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51746"/>
            <a:ext cx="10586884" cy="2298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002060"/>
                </a:solidFill>
                <a:latin typeface="Montserrat Light" panose="00000400000000000000" pitchFamily="2" charset="-52"/>
              </a:rPr>
              <a:t>ITIL 4 — </a:t>
            </a:r>
          </a:p>
          <a:p>
            <a:pPr marL="0" indent="0" algn="ctr">
              <a:buNone/>
            </a:pPr>
            <a:r>
              <a:rPr lang="ru-RU" dirty="0">
                <a:latin typeface="Montserrat Light" panose="00000400000000000000" pitchFamily="2" charset="-52"/>
              </a:rPr>
              <a:t>это следующая итерация, которая включает в себя все лучшее из ITIL, какой она известна сегодня, и выводит IT и сервисные операции на новый уровень.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1112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6123"/>
            <a:ext cx="10515600" cy="4461343"/>
          </a:xfrm>
        </p:spPr>
        <p:txBody>
          <a:bodyPr>
            <a:noAutofit/>
          </a:bodyPr>
          <a:lstStyle/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ru-RU" sz="1800" dirty="0">
                <a:latin typeface="Montserrat Light" panose="00000400000000000000" pitchFamily="2" charset="-52"/>
              </a:rPr>
              <a:t>Величко А. А. Значение библиотеки ITIL как эффективного инструмента для работы предприятий сферы информационных услуг // Пространство экономики. 2007. №4-2. URL: https://cyberleninka.ru/article/n/znachenie-biblioteki-itil-kak-effektivnogo-instrumenta-dlya-raboty-predpriyatiy-sfery-informatsionnyh-uslug 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ru-RU" sz="1800" dirty="0">
                <a:latin typeface="Montserrat Light" panose="00000400000000000000" pitchFamily="2" charset="-52"/>
              </a:rPr>
              <a:t>Иванов Роман Владимирович, Михайленко Александр Евгеньевич ITSM в ITIL - структурно-образующий подход к проектированию, внедрению и управлению ИТ-системами класса </a:t>
            </a:r>
            <a:r>
              <a:rPr lang="ru-RU" sz="1800" dirty="0" err="1">
                <a:latin typeface="Montserrat Light" panose="00000400000000000000" pitchFamily="2" charset="-52"/>
              </a:rPr>
              <a:t>help</a:t>
            </a:r>
            <a:r>
              <a:rPr lang="ru-RU" sz="1800" dirty="0">
                <a:latin typeface="Montserrat Light" panose="00000400000000000000" pitchFamily="2" charset="-52"/>
              </a:rPr>
              <a:t> (</a:t>
            </a:r>
            <a:r>
              <a:rPr lang="ru-RU" sz="1800" dirty="0" err="1">
                <a:latin typeface="Montserrat Light" panose="00000400000000000000" pitchFamily="2" charset="-52"/>
              </a:rPr>
              <a:t>Service</a:t>
            </a:r>
            <a:r>
              <a:rPr lang="ru-RU" sz="1800" dirty="0">
                <a:latin typeface="Montserrat Light" panose="00000400000000000000" pitchFamily="2" charset="-52"/>
              </a:rPr>
              <a:t>) </a:t>
            </a:r>
            <a:r>
              <a:rPr lang="ru-RU" sz="1800" dirty="0" err="1">
                <a:latin typeface="Montserrat Light" panose="00000400000000000000" pitchFamily="2" charset="-52"/>
              </a:rPr>
              <a:t>Desk</a:t>
            </a:r>
            <a:r>
              <a:rPr lang="ru-RU" sz="1800" dirty="0">
                <a:latin typeface="Montserrat Light" panose="00000400000000000000" pitchFamily="2" charset="-52"/>
              </a:rPr>
              <a:t> // Научно-технический вестник информационных технологий, механики и оптики. 2008. №48. URL: https://cyberleninka.ru/article/n/itsm-v-itil-strukturno-obrazuyuschiy-podhod-k-proektirovaniyu-vnedreniyu-i-upravleniyu-it-sistemami-klassa-help-service-desk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ru-RU" sz="1800" dirty="0">
                <a:latin typeface="Montserrat Light" panose="00000400000000000000" pitchFamily="2" charset="-52"/>
              </a:rPr>
              <a:t>Н. Дубова. ITSM — новая идеология управления ИТ, «Открытые системы», 2000, №10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ru-RU" sz="1800" dirty="0">
                <a:latin typeface="Montserrat Light" panose="00000400000000000000" pitchFamily="2" charset="-52"/>
              </a:rPr>
              <a:t>Строим модель ИТ-управления // </a:t>
            </a:r>
            <a:r>
              <a:rPr lang="ru-RU" sz="1800" dirty="0" err="1">
                <a:latin typeface="Montserrat Light" panose="00000400000000000000" pitchFamily="2" charset="-52"/>
              </a:rPr>
              <a:t>itsmonline</a:t>
            </a:r>
            <a:r>
              <a:rPr lang="ru-RU" sz="1800" dirty="0">
                <a:latin typeface="Montserrat Light" panose="00000400000000000000" pitchFamily="2" charset="-52"/>
              </a:rPr>
              <a:t> URL: http://www.itsmonline.ru/phparticles/show_news_one.php?n_id=99 </a:t>
            </a:r>
          </a:p>
          <a:p>
            <a:pPr marL="342900" indent="-342900">
              <a:buClr>
                <a:srgbClr val="002060"/>
              </a:buClr>
              <a:buFont typeface="+mj-lt"/>
              <a:buAutoNum type="arabicPeriod"/>
            </a:pPr>
            <a:r>
              <a:rPr lang="ru-RU" sz="1800" dirty="0">
                <a:latin typeface="Montserrat Light" panose="00000400000000000000" pitchFamily="2" charset="-52"/>
              </a:rPr>
              <a:t>ПРЕИМУЩЕСТВА ITIL/ITSM ПОДХОДА. ПРОЦЕССНЫЙ ПОДХОД ITIL. // </a:t>
            </a:r>
            <a:r>
              <a:rPr lang="ru-RU" sz="1800" dirty="0" err="1">
                <a:latin typeface="Montserrat Light" panose="00000400000000000000" pitchFamily="2" charset="-52"/>
              </a:rPr>
              <a:t>liveinternet</a:t>
            </a:r>
            <a:r>
              <a:rPr lang="ru-RU" sz="1800" dirty="0">
                <a:latin typeface="Montserrat Light" panose="00000400000000000000" pitchFamily="2" charset="-52"/>
              </a:rPr>
              <a:t> URL: https://www.liveinternet.ru/users/tsisa/post256257867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279764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200" y="2199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6BAC32-1F11-46E3-A8AA-ECF774C6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12" y="3429000"/>
            <a:ext cx="23160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3D2E15-86CF-4245-927A-1C456DC4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Задачи исследования;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Актуальность исследования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Концепция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Ключевые элементы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ITIL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Преимущества библиотеки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Заключение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;</a:t>
            </a:r>
          </a:p>
          <a:p>
            <a:pPr marL="514350" indent="-514350">
              <a:lnSpc>
                <a:spcPct val="10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Список литературы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2" charset="-52"/>
              </a:rPr>
              <a:t>.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6F9656-36CE-45EC-9C34-B70BDDDA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1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8"/>
            <a:ext cx="10515600" cy="2117110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Разбор концепции ITSM;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Изучение основ ITIL;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Анализ преимуществ интеграции ITIL в ИТ-инфраструктуру.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Задачи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0CF39-C62D-4928-8346-32393C17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873370"/>
            <a:ext cx="6223462" cy="46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6123"/>
            <a:ext cx="10515600" cy="2117110"/>
          </a:xfrm>
        </p:spPr>
        <p:txBody>
          <a:bodyPr>
            <a:normAutofit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dirty="0">
                <a:latin typeface="Montserrat Light" panose="00000400000000000000" pitchFamily="2" charset="-52"/>
              </a:rPr>
              <a:t>заключается в изучении ведущей технологии управления информационно-технологической инфраструктурой, которая способствует развитию корпораций.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Актуальность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8914E-4A5F-44AB-BDC0-BA156CDD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83" y="2475806"/>
            <a:ext cx="4930833" cy="49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8"/>
            <a:ext cx="10515600" cy="2117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ITSM (</a:t>
            </a:r>
            <a:r>
              <a:rPr lang="ru-RU" sz="2800" b="1" dirty="0" err="1">
                <a:solidFill>
                  <a:srgbClr val="002060"/>
                </a:solidFill>
                <a:latin typeface="Montserrat Light" panose="00000400000000000000" pitchFamily="2" charset="-52"/>
              </a:rPr>
              <a:t>Information</a:t>
            </a:r>
            <a:r>
              <a:rPr lang="ru-RU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Montserrat Light" panose="00000400000000000000" pitchFamily="2" charset="-52"/>
              </a:rPr>
              <a:t>Technology</a:t>
            </a:r>
            <a:r>
              <a:rPr lang="ru-RU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Montserrat Light" panose="00000400000000000000" pitchFamily="2" charset="-52"/>
              </a:rPr>
              <a:t>Service</a:t>
            </a:r>
            <a:r>
              <a:rPr lang="ru-RU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Montserrat Light" panose="00000400000000000000" pitchFamily="2" charset="-52"/>
              </a:rPr>
              <a:t>Management</a:t>
            </a:r>
            <a:r>
              <a:rPr lang="ru-RU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) —</a:t>
            </a:r>
            <a:endParaRPr lang="en-US" sz="2800" b="1" dirty="0">
              <a:solidFill>
                <a:srgbClr val="002060"/>
              </a:solidFill>
              <a:latin typeface="Montserrat Light" panose="00000400000000000000" pitchFamily="2" charset="-52"/>
            </a:endParaRPr>
          </a:p>
          <a:p>
            <a:pPr marL="0" indent="0" algn="ctr">
              <a:buNone/>
            </a:pPr>
            <a:r>
              <a:rPr lang="ru-RU" dirty="0">
                <a:latin typeface="Montserrat Light" panose="00000400000000000000" pitchFamily="2" charset="-52"/>
              </a:rPr>
              <a:t>это общий термин, описывающий стратегический подход к проектированию, поставке, управлению и улучшению способов использования предприятиями информационных технологий (ИТ).</a:t>
            </a:r>
          </a:p>
        </p:txBody>
      </p:sp>
      <p:pic>
        <p:nvPicPr>
          <p:cNvPr id="2050" name="Picture 2" descr="У ITSM 365 и Naumen Service Desk новый мобильный клиент | Startpack">
            <a:extLst>
              <a:ext uri="{FF2B5EF4-FFF2-40B4-BE49-F238E27FC236}">
                <a16:creationId xmlns:a16="http://schemas.microsoft.com/office/drawing/2014/main" id="{7D45DA52-EF11-4112-8BBA-825237B5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74" y="4050583"/>
            <a:ext cx="5691649" cy="23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Концепция </a:t>
            </a:r>
            <a:r>
              <a:rPr lang="en-US" dirty="0">
                <a:solidFill>
                  <a:srgbClr val="002060"/>
                </a:solidFill>
                <a:latin typeface="Montserrat Medium" panose="00000600000000000000" pitchFamily="2" charset="-52"/>
              </a:rPr>
              <a:t>ITSM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02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8"/>
            <a:ext cx="10816246" cy="2117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Montserrat Light" panose="00000400000000000000" pitchFamily="2" charset="-52"/>
              </a:rPr>
              <a:t>В центре ITSM стоит </a:t>
            </a:r>
            <a:r>
              <a:rPr lang="ru-RU" dirty="0">
                <a:solidFill>
                  <a:srgbClr val="002060"/>
                </a:solidFill>
                <a:latin typeface="Montserrat Light" panose="00000400000000000000" pitchFamily="2" charset="-52"/>
              </a:rPr>
              <a:t>ИТ-команда</a:t>
            </a:r>
            <a:r>
              <a:rPr lang="ru-RU" dirty="0">
                <a:latin typeface="Montserrat Light" panose="00000400000000000000" pitchFamily="2" charset="-52"/>
              </a:rPr>
              <a:t> и только сосредоточившись на ее силе, можно разработать уникальные практики и возможности для обеспечения ценности организации</a:t>
            </a:r>
            <a:r>
              <a:rPr lang="en-US" dirty="0">
                <a:latin typeface="Montserrat Light" panose="00000400000000000000" pitchFamily="2" charset="-52"/>
              </a:rPr>
              <a:t>.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dirty="0">
                <a:solidFill>
                  <a:srgbClr val="002060"/>
                </a:solidFill>
                <a:latin typeface="Montserrat Medium" panose="00000600000000000000" pitchFamily="2" charset="-52"/>
              </a:rPr>
              <a:t>Концепция </a:t>
            </a:r>
            <a:r>
              <a:rPr lang="en-US" dirty="0">
                <a:solidFill>
                  <a:srgbClr val="002060"/>
                </a:solidFill>
                <a:latin typeface="Montserrat Medium" panose="00000600000000000000" pitchFamily="2" charset="-52"/>
              </a:rPr>
              <a:t>ITSM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A0297B-53B3-48EE-8B40-BCF9791F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16" y="3344352"/>
            <a:ext cx="4898968" cy="36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42DD7-89F9-4CCA-9B51-8C6A9B98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03" y="3794651"/>
            <a:ext cx="4591665" cy="306334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8"/>
            <a:ext cx="10515600" cy="2117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060"/>
                </a:solidFill>
                <a:latin typeface="Montserrat Light" panose="00000400000000000000" pitchFamily="2" charset="-52"/>
              </a:rPr>
              <a:t>ITIL (Information Technology Infrastructure Library) —</a:t>
            </a:r>
          </a:p>
          <a:p>
            <a:pPr marL="0" indent="0" algn="ctr">
              <a:buNone/>
            </a:pPr>
            <a:r>
              <a:rPr lang="ru-RU" dirty="0">
                <a:latin typeface="Montserrat Light" panose="00000400000000000000" pitchFamily="2" charset="-52"/>
              </a:rPr>
              <a:t>библиотека инфраструктуры информационных технологий, содержащая набор методов ITSM, используемых некоторыми из наиболее авторитетных организаций в мире, включая HSBC, IBM и даже NASA.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Ключевые элементы </a:t>
            </a:r>
            <a:r>
              <a:rPr lang="en-US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ITIL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53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7"/>
            <a:ext cx="10515600" cy="357335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с самого начала ITIL была доступна для широких кругов компьютерной общественности;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описаны типовые модели, которые описывают цели, основные особенности;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несет в себе определенную новизну, говоря о том, что в современных условиях приходится переориентироваться на интересы и потребности бизнеса.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Почему </a:t>
            </a:r>
            <a:r>
              <a:rPr lang="en-US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ITIL</a:t>
            </a: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 стандарт де-факто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24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A97617-1145-473A-80E0-AFD11DB1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79797"/>
            <a:ext cx="10515600" cy="1777803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Общие практики управления;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Практика управления услугами;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ru-RU" dirty="0">
                <a:latin typeface="Montserrat Light" panose="00000400000000000000" pitchFamily="2" charset="-52"/>
              </a:rPr>
              <a:t>Практика технического управления.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9123B5-B314-4F6F-A9E7-BACD2707B114}"/>
              </a:ext>
            </a:extLst>
          </p:cNvPr>
          <p:cNvSpPr txBox="1">
            <a:spLocks/>
          </p:cNvSpPr>
          <p:nvPr/>
        </p:nvSpPr>
        <p:spPr>
          <a:xfrm>
            <a:off x="838198" y="500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00000"/>
              </a:lnSpc>
            </a:pPr>
            <a:r>
              <a:rPr lang="ru-RU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Ключевые элементы </a:t>
            </a:r>
            <a:r>
              <a:rPr lang="en-US" sz="4400" dirty="0">
                <a:solidFill>
                  <a:srgbClr val="002060"/>
                </a:solidFill>
                <a:latin typeface="Montserrat Medium" panose="00000600000000000000" pitchFamily="2" charset="-52"/>
              </a:rPr>
              <a:t>ITIL</a:t>
            </a:r>
            <a:endParaRPr lang="ru-RU" dirty="0">
              <a:solidFill>
                <a:srgbClr val="00206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172" name="Picture 4" descr="ITSM - ITSM이란? - ServiceNow">
            <a:extLst>
              <a:ext uri="{FF2B5EF4-FFF2-40B4-BE49-F238E27FC236}">
                <a16:creationId xmlns:a16="http://schemas.microsoft.com/office/drawing/2014/main" id="{77297327-1939-4C6C-AE57-BCA8FEFC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50" y="3429000"/>
            <a:ext cx="7801899" cy="325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522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 Light</vt:lpstr>
      <vt:lpstr>Montserrat Medium</vt:lpstr>
      <vt:lpstr>Тема Office</vt:lpstr>
      <vt:lpstr>Преимущества библиотеки передового опыта  Information Technology Infrastructure Library (ITIL)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Преимущества библиотеки передового опыта Information Technology Infrastructure Library (ITIL)</dc:title>
  <dc:creator>S L</dc:creator>
  <cp:lastModifiedBy>S L</cp:lastModifiedBy>
  <cp:revision>66</cp:revision>
  <dcterms:created xsi:type="dcterms:W3CDTF">2020-12-17T18:28:18Z</dcterms:created>
  <dcterms:modified xsi:type="dcterms:W3CDTF">2020-12-22T13:21:22Z</dcterms:modified>
</cp:coreProperties>
</file>