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97a7c2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7a7c2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b97a7c24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b97a7c24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b97a7c24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b97a7c24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b97a7c24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b97a7c24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b97a7c24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b97a7c24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efa7c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efa7c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efa7c4b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efa7c4b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97a7c24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97a7c24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7a7c24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7a7c24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22373fe0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22373fe0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7a7c2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7a7c2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b97a7c24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b97a7c24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b97a7c24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b97a7c24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b97a7c24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b97a7c24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mastergym.ru/fitnes-pomoshchnik/stati/polza-trenirovok/chto-takoe-pilates" TargetMode="External"/><Relationship Id="rId4" Type="http://schemas.openxmlformats.org/officeDocument/2006/relationships/hyperlink" Target="https://ru.wikipedia.org/wiki/%D0%9F%D0%B8%D0%BB%D0%B0%D1%82%D0%B5%D1%81" TargetMode="External"/><Relationship Id="rId5" Type="http://schemas.openxmlformats.org/officeDocument/2006/relationships/hyperlink" Target="https://zhenskie-uvlecheniya.ru/vidy-pilatesa-i-sovety-dlya-nachinayushhix-krasivuyu-zhizn.html" TargetMode="External"/><Relationship Id="rId6" Type="http://schemas.openxmlformats.org/officeDocument/2006/relationships/hyperlink" Target="https://propilates.ru/upr/star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80300"/>
            <a:ext cx="8520600" cy="11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4700"/>
              <a:t>Пилатес</a:t>
            </a:r>
            <a:endParaRPr sz="4700"/>
          </a:p>
        </p:txBody>
      </p:sp>
      <p:sp>
        <p:nvSpPr>
          <p:cNvPr id="55" name="Google Shape;55;p13"/>
          <p:cNvSpPr txBox="1"/>
          <p:nvPr>
            <p:ph idx="1" type="subTitle"/>
          </p:nvPr>
        </p:nvSpPr>
        <p:spPr>
          <a:xfrm>
            <a:off x="311700" y="4095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подготовила студентка 3ИВТ1.2 Логинова Софья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6. Растягивание прямых ног поочередно </a:t>
            </a:r>
            <a:endParaRPr/>
          </a:p>
        </p:txBody>
      </p:sp>
      <p:sp>
        <p:nvSpPr>
          <p:cNvPr id="115" name="Google Shape;115;p22"/>
          <p:cNvSpPr txBox="1"/>
          <p:nvPr>
            <p:ph idx="1" type="body"/>
          </p:nvPr>
        </p:nvSpPr>
        <p:spPr>
          <a:xfrm>
            <a:off x="398300" y="1350775"/>
            <a:ext cx="46587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600"/>
              <a:t>ИП: Лёжа на спине, подтяните колени к груди. Голову и плечи поднимите от пола. Плотно прижмите поясницу к полу</a:t>
            </a:r>
            <a:endParaRPr sz="1600"/>
          </a:p>
          <a:p>
            <a:pPr indent="0" lvl="0" marL="0" rtl="0" algn="just">
              <a:spcBef>
                <a:spcPts val="0"/>
              </a:spcBef>
              <a:spcAft>
                <a:spcPts val="0"/>
              </a:spcAft>
              <a:buNone/>
            </a:pPr>
            <a:r>
              <a:rPr lang="ru" sz="1600"/>
              <a:t>Движение: Выпрямите правую ногу в потолок, обхватите её руками за щиколотку и потяните на себя. Левую ногу при этом тяните от себя, вперед, держите её параллельно полу. Сделайте два пружинящих движения рукам на себя, потом поменяйте ногу. На протяжении всего упражнения сохраняйте лопатки оторванными от пола, поясницу прижатой, корпус неподвижным.</a:t>
            </a:r>
            <a:endParaRPr sz="1600"/>
          </a:p>
        </p:txBody>
      </p:sp>
      <p:pic>
        <p:nvPicPr>
          <p:cNvPr id="116" name="Google Shape;116;p22"/>
          <p:cNvPicPr preferRelativeResize="0"/>
          <p:nvPr/>
        </p:nvPicPr>
        <p:blipFill>
          <a:blip r:embed="rId3">
            <a:alphaModFix/>
          </a:blip>
          <a:stretch>
            <a:fillRect/>
          </a:stretch>
        </p:blipFill>
        <p:spPr>
          <a:xfrm>
            <a:off x="5171300" y="1875100"/>
            <a:ext cx="3972701" cy="23284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7. </a:t>
            </a:r>
            <a:r>
              <a:rPr lang="ru"/>
              <a:t>Вращение бедер </a:t>
            </a:r>
            <a:endParaRPr/>
          </a:p>
        </p:txBody>
      </p:sp>
      <p:sp>
        <p:nvSpPr>
          <p:cNvPr id="122" name="Google Shape;122;p23"/>
          <p:cNvSpPr txBox="1"/>
          <p:nvPr>
            <p:ph idx="1" type="body"/>
          </p:nvPr>
        </p:nvSpPr>
        <p:spPr>
          <a:xfrm>
            <a:off x="398300" y="1073700"/>
            <a:ext cx="42429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a:t>
            </a:r>
            <a:r>
              <a:rPr lang="ru"/>
              <a:t>Лежа на спине, вытяните прямые ноги вверх. Руки держите параллельно корпусу для дополнительного равновесия. Плечи расслаблены и прижаты к полу.</a:t>
            </a:r>
            <a:endParaRPr/>
          </a:p>
          <a:p>
            <a:pPr indent="0" lvl="0" marL="0" rtl="0" algn="just">
              <a:spcBef>
                <a:spcPts val="0"/>
              </a:spcBef>
              <a:spcAft>
                <a:spcPts val="0"/>
              </a:spcAft>
              <a:buNone/>
            </a:pPr>
            <a:r>
              <a:rPr lang="ru"/>
              <a:t>Движение: </a:t>
            </a:r>
            <a:r>
              <a:rPr lang="ru"/>
              <a:t>На вдохе прижмите пупок к позвоночнику и начните движение стопами: в стороны, наверх и опять на себя. Разворачивайте ноги от бедра.</a:t>
            </a:r>
            <a:endParaRPr/>
          </a:p>
        </p:txBody>
      </p:sp>
      <p:pic>
        <p:nvPicPr>
          <p:cNvPr id="123" name="Google Shape;123;p23"/>
          <p:cNvPicPr preferRelativeResize="0"/>
          <p:nvPr/>
        </p:nvPicPr>
        <p:blipFill>
          <a:blip r:embed="rId3">
            <a:alphaModFix/>
          </a:blip>
          <a:stretch>
            <a:fillRect/>
          </a:stretch>
        </p:blipFill>
        <p:spPr>
          <a:xfrm>
            <a:off x="4828475" y="931150"/>
            <a:ext cx="3064390" cy="3907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8. </a:t>
            </a:r>
            <a:r>
              <a:rPr lang="ru"/>
              <a:t>Штопор</a:t>
            </a:r>
            <a:endParaRPr/>
          </a:p>
        </p:txBody>
      </p:sp>
      <p:sp>
        <p:nvSpPr>
          <p:cNvPr id="129" name="Google Shape;129;p24"/>
          <p:cNvSpPr txBox="1"/>
          <p:nvPr>
            <p:ph idx="1" type="body"/>
          </p:nvPr>
        </p:nvSpPr>
        <p:spPr>
          <a:xfrm>
            <a:off x="398300" y="1073700"/>
            <a:ext cx="45546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Лёжа на спине, поднимите прямые ноги перпендикулярно полу. Руки выпрямлены вдоль корпуса. Мышцы центра силы зажаты, концентрируйтесь на приближении пупка к позвоночнику.</a:t>
            </a:r>
            <a:endParaRPr/>
          </a:p>
          <a:p>
            <a:pPr indent="0" lvl="0" marL="0" rtl="0" algn="just">
              <a:spcBef>
                <a:spcPts val="0"/>
              </a:spcBef>
              <a:spcAft>
                <a:spcPts val="0"/>
              </a:spcAft>
              <a:buNone/>
            </a:pPr>
            <a:r>
              <a:rPr lang="ru"/>
              <a:t>Движение: Выполните прокрут в тазобедренном суставе, будто бы рисуя круг на потолке большими пальцами ног. На выдохе начинайте движение, вдыхайте, возвращая ноги в исходное положение.</a:t>
            </a:r>
            <a:endParaRPr/>
          </a:p>
        </p:txBody>
      </p:sp>
      <p:pic>
        <p:nvPicPr>
          <p:cNvPr id="130" name="Google Shape;130;p24"/>
          <p:cNvPicPr preferRelativeResize="0"/>
          <p:nvPr/>
        </p:nvPicPr>
        <p:blipFill>
          <a:blip r:embed="rId3">
            <a:alphaModFix/>
          </a:blip>
          <a:stretch>
            <a:fillRect/>
          </a:stretch>
        </p:blipFill>
        <p:spPr>
          <a:xfrm>
            <a:off x="5232653" y="931150"/>
            <a:ext cx="3576077" cy="1999301"/>
          </a:xfrm>
          <a:prstGeom prst="rect">
            <a:avLst/>
          </a:prstGeom>
          <a:noFill/>
          <a:ln>
            <a:noFill/>
          </a:ln>
        </p:spPr>
      </p:pic>
      <p:pic>
        <p:nvPicPr>
          <p:cNvPr id="131" name="Google Shape;131;p24"/>
          <p:cNvPicPr preferRelativeResize="0"/>
          <p:nvPr/>
        </p:nvPicPr>
        <p:blipFill>
          <a:blip r:embed="rId4">
            <a:alphaModFix/>
          </a:blip>
          <a:stretch>
            <a:fillRect/>
          </a:stretch>
        </p:blipFill>
        <p:spPr>
          <a:xfrm>
            <a:off x="5232651" y="2930449"/>
            <a:ext cx="3599650" cy="1999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5180703" y="757975"/>
            <a:ext cx="3576077" cy="1999301"/>
          </a:xfrm>
          <a:prstGeom prst="rect">
            <a:avLst/>
          </a:prstGeom>
          <a:noFill/>
          <a:ln>
            <a:noFill/>
          </a:ln>
        </p:spPr>
      </p:pic>
      <p:sp>
        <p:nvSpPr>
          <p:cNvPr id="137" name="Google Shape;137;p25"/>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9. </a:t>
            </a:r>
            <a:r>
              <a:rPr lang="ru"/>
              <a:t>Перочинный нож</a:t>
            </a:r>
            <a:endParaRPr/>
          </a:p>
        </p:txBody>
      </p:sp>
      <p:sp>
        <p:nvSpPr>
          <p:cNvPr id="138" name="Google Shape;138;p25"/>
          <p:cNvSpPr txBox="1"/>
          <p:nvPr>
            <p:ph idx="1" type="body"/>
          </p:nvPr>
        </p:nvSpPr>
        <p:spPr>
          <a:xfrm>
            <a:off x="398300" y="1177600"/>
            <a:ext cx="45546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a:t>
            </a:r>
            <a:r>
              <a:rPr lang="ru"/>
              <a:t>Лёжа на спине, вытяните руки вдоль корпуса, прижмите пупок к спине, ноги поднимите вверх.</a:t>
            </a:r>
            <a:endParaRPr/>
          </a:p>
          <a:p>
            <a:pPr indent="0" lvl="0" marL="0" rtl="0" algn="just">
              <a:spcBef>
                <a:spcPts val="0"/>
              </a:spcBef>
              <a:spcAft>
                <a:spcPts val="0"/>
              </a:spcAft>
              <a:buNone/>
            </a:pPr>
            <a:r>
              <a:rPr lang="ru"/>
              <a:t>Движение: </a:t>
            </a:r>
            <a:r>
              <a:rPr lang="ru"/>
              <a:t>Выдыхая, быстрым движением поднимите корпус вверх, оставаясь на плечах и грудном отделе позвоночника. Задержитесь в позиции во время вдоха, на выдохе опустите таз вниз, в исходное.</a:t>
            </a:r>
            <a:endParaRPr/>
          </a:p>
        </p:txBody>
      </p:sp>
      <p:pic>
        <p:nvPicPr>
          <p:cNvPr id="139" name="Google Shape;139;p25"/>
          <p:cNvPicPr preferRelativeResize="0"/>
          <p:nvPr/>
        </p:nvPicPr>
        <p:blipFill>
          <a:blip r:embed="rId4">
            <a:alphaModFix/>
          </a:blip>
          <a:stretch>
            <a:fillRect/>
          </a:stretch>
        </p:blipFill>
        <p:spPr>
          <a:xfrm>
            <a:off x="5105300" y="2690081"/>
            <a:ext cx="3727000" cy="23010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6"/>
          <p:cNvPicPr preferRelativeResize="0"/>
          <p:nvPr/>
        </p:nvPicPr>
        <p:blipFill rotWithShape="1">
          <a:blip r:embed="rId3">
            <a:alphaModFix/>
          </a:blip>
          <a:srcRect b="57911" l="0" r="0" t="16162"/>
          <a:stretch/>
        </p:blipFill>
        <p:spPr>
          <a:xfrm>
            <a:off x="432925" y="3723400"/>
            <a:ext cx="4147500" cy="1333500"/>
          </a:xfrm>
          <a:prstGeom prst="rect">
            <a:avLst/>
          </a:prstGeom>
          <a:noFill/>
          <a:ln>
            <a:noFill/>
          </a:ln>
        </p:spPr>
      </p:pic>
      <p:sp>
        <p:nvSpPr>
          <p:cNvPr id="145" name="Google Shape;145;p26"/>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10. </a:t>
            </a:r>
            <a:r>
              <a:rPr lang="ru"/>
              <a:t>Вращение головой</a:t>
            </a:r>
            <a:endParaRPr/>
          </a:p>
        </p:txBody>
      </p:sp>
      <p:sp>
        <p:nvSpPr>
          <p:cNvPr id="146" name="Google Shape;146;p26"/>
          <p:cNvSpPr txBox="1"/>
          <p:nvPr>
            <p:ph idx="1" type="body"/>
          </p:nvPr>
        </p:nvSpPr>
        <p:spPr>
          <a:xfrm>
            <a:off x="432925" y="931150"/>
            <a:ext cx="8122200" cy="268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a:t>
            </a:r>
            <a:r>
              <a:rPr lang="ru"/>
              <a:t>Лежа на животе, поставьте ладони у груди, под плечами. Напрягите ягодицы и ноги. Прижмите носки к полу.</a:t>
            </a:r>
            <a:endParaRPr/>
          </a:p>
          <a:p>
            <a:pPr indent="0" lvl="0" marL="0" rtl="0" algn="just">
              <a:spcBef>
                <a:spcPts val="0"/>
              </a:spcBef>
              <a:spcAft>
                <a:spcPts val="0"/>
              </a:spcAft>
              <a:buNone/>
            </a:pPr>
            <a:r>
              <a:rPr lang="ru"/>
              <a:t>Движение: </a:t>
            </a:r>
            <a:r>
              <a:rPr lang="ru"/>
              <a:t>Поднимитесь на полусогнутых руках вверх, оставляя таз на полу, а живот удерживайте на весу, втягивая его. Локти прижмите к корпусу. Вытягивайтесь макушкой вверх. Поверните голову направо, словно хотите посмотреть себе за спину. После медленно опустите голову вниз и поверните её налево. Выпрямитесь, на выдохе опуститесь на коврик.</a:t>
            </a:r>
            <a:endParaRPr/>
          </a:p>
        </p:txBody>
      </p:sp>
      <p:pic>
        <p:nvPicPr>
          <p:cNvPr id="147" name="Google Shape;147;p26"/>
          <p:cNvPicPr preferRelativeResize="0"/>
          <p:nvPr/>
        </p:nvPicPr>
        <p:blipFill rotWithShape="1">
          <a:blip r:embed="rId3">
            <a:alphaModFix/>
          </a:blip>
          <a:srcRect b="0" l="0" r="0" t="64309"/>
          <a:stretch/>
        </p:blipFill>
        <p:spPr>
          <a:xfrm>
            <a:off x="4572000" y="3144975"/>
            <a:ext cx="4147500" cy="183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Список источников:</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ru" u="sng">
                <a:solidFill>
                  <a:schemeClr val="hlink"/>
                </a:solidFill>
                <a:hlinkClick r:id="rId3"/>
              </a:rPr>
              <a:t>Что такое пилатес и какую он дает пользу?</a:t>
            </a:r>
            <a:endParaRPr/>
          </a:p>
          <a:p>
            <a:pPr indent="-342900" lvl="0" marL="457200" rtl="0" algn="l">
              <a:spcBef>
                <a:spcPts val="0"/>
              </a:spcBef>
              <a:spcAft>
                <a:spcPts val="0"/>
              </a:spcAft>
              <a:buSzPts val="1800"/>
              <a:buAutoNum type="arabicPeriod"/>
            </a:pPr>
            <a:r>
              <a:rPr lang="ru" u="sng">
                <a:solidFill>
                  <a:schemeClr val="hlink"/>
                </a:solidFill>
                <a:hlinkClick r:id="rId4"/>
              </a:rPr>
              <a:t>Википедия: Пилатес</a:t>
            </a:r>
            <a:endParaRPr/>
          </a:p>
          <a:p>
            <a:pPr indent="-342900" lvl="0" marL="457200" rtl="0" algn="l">
              <a:spcBef>
                <a:spcPts val="0"/>
              </a:spcBef>
              <a:spcAft>
                <a:spcPts val="0"/>
              </a:spcAft>
              <a:buSzPts val="1800"/>
              <a:buAutoNum type="arabicPeriod"/>
            </a:pPr>
            <a:r>
              <a:rPr lang="ru" u="sng">
                <a:solidFill>
                  <a:schemeClr val="hlink"/>
                </a:solidFill>
                <a:hlinkClick r:id="rId5"/>
              </a:rPr>
              <a:t>Виды пилатеса</a:t>
            </a:r>
            <a:endParaRPr/>
          </a:p>
          <a:p>
            <a:pPr indent="-342900" lvl="0" marL="457200" rtl="0" algn="l">
              <a:spcBef>
                <a:spcPts val="0"/>
              </a:spcBef>
              <a:spcAft>
                <a:spcPts val="0"/>
              </a:spcAft>
              <a:buSzPts val="1800"/>
              <a:buAutoNum type="arabicPeriod"/>
            </a:pPr>
            <a:r>
              <a:rPr lang="ru" u="sng">
                <a:solidFill>
                  <a:schemeClr val="hlink"/>
                </a:solidFill>
                <a:hlinkClick r:id="rId6"/>
              </a:rPr>
              <a:t>Все о пилатесе: Упражнения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Что такое пилатес?</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ru" sz="2800"/>
              <a:t>Пилатес </a:t>
            </a:r>
            <a:r>
              <a:rPr lang="ru" sz="2800"/>
              <a:t>— это комплекс упражнений, направленных на развитие мышц и увеличение плотности тела.</a:t>
            </a:r>
            <a:endParaRPr sz="2800"/>
          </a:p>
          <a:p>
            <a:pPr indent="0" lvl="0" marL="0" rtl="0" algn="just">
              <a:spcBef>
                <a:spcPts val="1600"/>
              </a:spcBef>
              <a:spcAft>
                <a:spcPts val="1600"/>
              </a:spcAft>
              <a:buNone/>
            </a:pPr>
            <a:r>
              <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Принципы метода пилатес</a:t>
            </a:r>
            <a:endParaRPr/>
          </a:p>
        </p:txBody>
      </p:sp>
      <p:sp>
        <p:nvSpPr>
          <p:cNvPr id="67" name="Google Shape;67;p15"/>
          <p:cNvSpPr txBox="1"/>
          <p:nvPr>
            <p:ph idx="1" type="body"/>
          </p:nvPr>
        </p:nvSpPr>
        <p:spPr>
          <a:xfrm>
            <a:off x="311700" y="1227525"/>
            <a:ext cx="8520600" cy="3341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AutoNum type="arabicPeriod"/>
            </a:pPr>
            <a:r>
              <a:rPr b="1" lang="ru" sz="1900"/>
              <a:t>Концентрация </a:t>
            </a:r>
            <a:r>
              <a:rPr lang="ru" sz="1900"/>
              <a:t>— сосредоточение на своём теле в процессе тренировки.</a:t>
            </a:r>
            <a:endParaRPr sz="1900"/>
          </a:p>
          <a:p>
            <a:pPr indent="-349250" lvl="0" marL="457200" rtl="0" algn="just">
              <a:spcBef>
                <a:spcPts val="0"/>
              </a:spcBef>
              <a:spcAft>
                <a:spcPts val="0"/>
              </a:spcAft>
              <a:buSzPts val="1900"/>
              <a:buAutoNum type="arabicPeriod"/>
            </a:pPr>
            <a:r>
              <a:rPr b="1" lang="ru" sz="1900"/>
              <a:t>Центрирование </a:t>
            </a:r>
            <a:r>
              <a:rPr lang="ru" sz="1900"/>
              <a:t>— основное внимание отводится развитию мышечного корсета (кора).</a:t>
            </a:r>
            <a:endParaRPr sz="1900"/>
          </a:p>
          <a:p>
            <a:pPr indent="-349250" lvl="0" marL="457200" rtl="0" algn="just">
              <a:spcBef>
                <a:spcPts val="0"/>
              </a:spcBef>
              <a:spcAft>
                <a:spcPts val="0"/>
              </a:spcAft>
              <a:buSzPts val="1900"/>
              <a:buAutoNum type="arabicPeriod"/>
            </a:pPr>
            <a:r>
              <a:rPr b="1" lang="ru" sz="1900"/>
              <a:t>Контроль </a:t>
            </a:r>
            <a:r>
              <a:rPr lang="ru" sz="1900"/>
              <a:t>— контроль за правильностью выполнения упражнений.</a:t>
            </a:r>
            <a:endParaRPr sz="1900"/>
          </a:p>
          <a:p>
            <a:pPr indent="-349250" lvl="0" marL="457200" rtl="0" algn="just">
              <a:spcBef>
                <a:spcPts val="0"/>
              </a:spcBef>
              <a:spcAft>
                <a:spcPts val="0"/>
              </a:spcAft>
              <a:buSzPts val="1900"/>
              <a:buAutoNum type="arabicPeriod"/>
            </a:pPr>
            <a:r>
              <a:rPr b="1" lang="ru" sz="1900"/>
              <a:t>Дыхание </a:t>
            </a:r>
            <a:r>
              <a:rPr lang="ru" sz="1900"/>
              <a:t>— контроль дыхания является одним из основных принципов пилатеса.</a:t>
            </a:r>
            <a:endParaRPr sz="1900"/>
          </a:p>
          <a:p>
            <a:pPr indent="-349250" lvl="0" marL="457200" rtl="0" algn="just">
              <a:spcBef>
                <a:spcPts val="0"/>
              </a:spcBef>
              <a:spcAft>
                <a:spcPts val="0"/>
              </a:spcAft>
              <a:buSzPts val="1900"/>
              <a:buAutoNum type="arabicPeriod"/>
            </a:pPr>
            <a:r>
              <a:rPr b="1" lang="ru" sz="1900"/>
              <a:t>Точность </a:t>
            </a:r>
            <a:r>
              <a:rPr lang="ru" sz="1900"/>
              <a:t>— каждое движение выполняется технически точно.</a:t>
            </a:r>
            <a:endParaRPr sz="1900"/>
          </a:p>
          <a:p>
            <a:pPr indent="-349250" lvl="0" marL="457200" rtl="0" algn="just">
              <a:spcBef>
                <a:spcPts val="0"/>
              </a:spcBef>
              <a:spcAft>
                <a:spcPts val="0"/>
              </a:spcAft>
              <a:buSzPts val="1900"/>
              <a:buAutoNum type="arabicPeriod"/>
            </a:pPr>
            <a:r>
              <a:rPr b="1" lang="ru" sz="1900"/>
              <a:t>Плавность </a:t>
            </a:r>
            <a:r>
              <a:rPr lang="ru" sz="1900"/>
              <a:t>— все движения медленные и плавные.</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Основные</a:t>
            </a:r>
            <a:r>
              <a:rPr lang="ru"/>
              <a:t> виды</a:t>
            </a:r>
            <a:r>
              <a:rPr lang="ru"/>
              <a:t> пилатес</a:t>
            </a:r>
            <a:endParaRPr/>
          </a:p>
        </p:txBody>
      </p:sp>
      <p:sp>
        <p:nvSpPr>
          <p:cNvPr id="73" name="Google Shape;73;p16"/>
          <p:cNvSpPr txBox="1"/>
          <p:nvPr>
            <p:ph idx="1" type="body"/>
          </p:nvPr>
        </p:nvSpPr>
        <p:spPr>
          <a:xfrm>
            <a:off x="311700" y="1227525"/>
            <a:ext cx="8520600" cy="3341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SzPts val="1900"/>
              <a:buAutoNum type="arabicPeriod"/>
            </a:pPr>
            <a:r>
              <a:rPr b="1" lang="ru" sz="1900"/>
              <a:t>Классический, базовый пилатес (Pilates Basi)</a:t>
            </a:r>
            <a:r>
              <a:rPr lang="ru" sz="1900"/>
              <a:t> — </a:t>
            </a:r>
            <a:r>
              <a:rPr lang="ru" sz="1900"/>
              <a:t>это стандартная система упражнений с использованием небольших весов и малого оборудования</a:t>
            </a:r>
            <a:endParaRPr sz="1900"/>
          </a:p>
          <a:p>
            <a:pPr indent="-349250" lvl="0" marL="457200" rtl="0" algn="just">
              <a:spcBef>
                <a:spcPts val="0"/>
              </a:spcBef>
              <a:spcAft>
                <a:spcPts val="0"/>
              </a:spcAft>
              <a:buSzPts val="1900"/>
              <a:buAutoNum type="arabicPeriod"/>
            </a:pPr>
            <a:r>
              <a:rPr b="1" lang="ru" sz="1900"/>
              <a:t>Силовой пилатес (Power Pilates) </a:t>
            </a:r>
            <a:r>
              <a:rPr lang="ru" sz="1900"/>
              <a:t>— интенсивный, подразумевает использование тяжелого оборудования (тяжелые гантели, утяжелители, бодибар). </a:t>
            </a:r>
            <a:endParaRPr sz="1900"/>
          </a:p>
          <a:p>
            <a:pPr indent="-349250" lvl="0" marL="457200" rtl="0" algn="just">
              <a:spcBef>
                <a:spcPts val="0"/>
              </a:spcBef>
              <a:spcAft>
                <a:spcPts val="0"/>
              </a:spcAft>
              <a:buSzPts val="1900"/>
              <a:buAutoNum type="arabicPeriod"/>
            </a:pPr>
            <a:r>
              <a:rPr b="1" lang="ru" sz="1900"/>
              <a:t>Стрейч-пилатес (Stretch Pilates)</a:t>
            </a:r>
            <a:r>
              <a:rPr lang="ru" sz="1900"/>
              <a:t> </a:t>
            </a:r>
            <a:r>
              <a:rPr lang="ru" sz="1900"/>
              <a:t>— </a:t>
            </a:r>
            <a:r>
              <a:rPr lang="ru" sz="1900"/>
              <a:t>максимально работают связки и суставы, акцент делается на глубокую растяжку, гибкость и эластичность мышц.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1. Сотня </a:t>
            </a:r>
            <a:endParaRPr/>
          </a:p>
        </p:txBody>
      </p:sp>
      <p:sp>
        <p:nvSpPr>
          <p:cNvPr id="79" name="Google Shape;79;p17"/>
          <p:cNvSpPr txBox="1"/>
          <p:nvPr>
            <p:ph idx="1" type="body"/>
          </p:nvPr>
        </p:nvSpPr>
        <p:spPr>
          <a:xfrm>
            <a:off x="398300" y="1073700"/>
            <a:ext cx="3844800" cy="365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Лёжа на спине, ноги согнуты, ладонями можно придерживать колени.</a:t>
            </a:r>
            <a:endParaRPr/>
          </a:p>
          <a:p>
            <a:pPr indent="0" lvl="0" marL="0" rtl="0" algn="just">
              <a:spcBef>
                <a:spcPts val="0"/>
              </a:spcBef>
              <a:spcAft>
                <a:spcPts val="0"/>
              </a:spcAft>
              <a:buNone/>
            </a:pPr>
            <a:r>
              <a:rPr lang="ru"/>
              <a:t>Движение: На выдохе поднимите верх корпуса, потянитесь ладонями вдоль пола вперед, выпрямите ноги вверх. Корпус плотно прижат к полу и стабилизирован, лопатки не касаются коврика. На вдохе вернитесь в исходное положение.</a:t>
            </a:r>
            <a:endParaRPr/>
          </a:p>
          <a:p>
            <a:pPr indent="0" lvl="0" marL="0" rtl="0" algn="just">
              <a:spcBef>
                <a:spcPts val="0"/>
              </a:spcBef>
              <a:spcAft>
                <a:spcPts val="0"/>
              </a:spcAft>
              <a:buClr>
                <a:schemeClr val="dk1"/>
              </a:buClr>
              <a:buSzPts val="1100"/>
              <a:buFont typeface="Arial"/>
              <a:buNone/>
            </a:pPr>
            <a:r>
              <a:t/>
            </a:r>
            <a:endParaRPr/>
          </a:p>
          <a:p>
            <a:pPr indent="0" lvl="0" marL="0" rtl="0" algn="just">
              <a:spcBef>
                <a:spcPts val="0"/>
              </a:spcBef>
              <a:spcAft>
                <a:spcPts val="0"/>
              </a:spcAft>
              <a:buNone/>
            </a:pPr>
            <a:r>
              <a:t/>
            </a:r>
            <a:endParaRPr/>
          </a:p>
        </p:txBody>
      </p:sp>
      <p:pic>
        <p:nvPicPr>
          <p:cNvPr id="80" name="Google Shape;80;p17"/>
          <p:cNvPicPr preferRelativeResize="0"/>
          <p:nvPr/>
        </p:nvPicPr>
        <p:blipFill>
          <a:blip r:embed="rId3">
            <a:alphaModFix/>
          </a:blip>
          <a:stretch>
            <a:fillRect/>
          </a:stretch>
        </p:blipFill>
        <p:spPr>
          <a:xfrm>
            <a:off x="4395500" y="1083550"/>
            <a:ext cx="4596101" cy="29067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566172" y="2810500"/>
            <a:ext cx="4162852" cy="2095500"/>
          </a:xfrm>
          <a:prstGeom prst="rect">
            <a:avLst/>
          </a:prstGeom>
          <a:noFill/>
          <a:ln>
            <a:noFill/>
          </a:ln>
        </p:spPr>
      </p:pic>
      <p:pic>
        <p:nvPicPr>
          <p:cNvPr id="86" name="Google Shape;86;p18"/>
          <p:cNvPicPr preferRelativeResize="0"/>
          <p:nvPr/>
        </p:nvPicPr>
        <p:blipFill>
          <a:blip r:embed="rId4">
            <a:alphaModFix/>
          </a:blip>
          <a:stretch>
            <a:fillRect/>
          </a:stretch>
        </p:blipFill>
        <p:spPr>
          <a:xfrm>
            <a:off x="4572000" y="2600650"/>
            <a:ext cx="3983991" cy="2229150"/>
          </a:xfrm>
          <a:prstGeom prst="rect">
            <a:avLst/>
          </a:prstGeom>
          <a:noFill/>
          <a:ln>
            <a:noFill/>
          </a:ln>
        </p:spPr>
      </p:pic>
      <p:sp>
        <p:nvSpPr>
          <p:cNvPr id="87" name="Google Shape;87;p18"/>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2. Скручивания </a:t>
            </a:r>
            <a:endParaRPr/>
          </a:p>
        </p:txBody>
      </p:sp>
      <p:sp>
        <p:nvSpPr>
          <p:cNvPr id="88" name="Google Shape;88;p18"/>
          <p:cNvSpPr txBox="1"/>
          <p:nvPr>
            <p:ph idx="1" type="body"/>
          </p:nvPr>
        </p:nvSpPr>
        <p:spPr>
          <a:xfrm>
            <a:off x="398300" y="1073700"/>
            <a:ext cx="8520600" cy="209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600"/>
              <a:t>ИП: Лежа на спине, ноги прямые, руки вытянуты назад.</a:t>
            </a:r>
            <a:endParaRPr sz="1600"/>
          </a:p>
          <a:p>
            <a:pPr indent="0" lvl="0" marL="0" rtl="0" algn="just">
              <a:spcBef>
                <a:spcPts val="0"/>
              </a:spcBef>
              <a:spcAft>
                <a:spcPts val="0"/>
              </a:spcAft>
              <a:buNone/>
            </a:pPr>
            <a:r>
              <a:rPr lang="ru" sz="1600"/>
              <a:t>Движение: На вдохе вытяните руки вперед. Выдыхая, напрягите пресс и выполните скручивание корпуса вверх и вперед, начиная с шеи и плеч. Медленно поднимайте корпус, отрывая позвонок за позвонком от пола. Вытяните корпус вперед, округляя спину. Выполните вдох. На выдохе напрягите ягодицы, подкрутите копчик вперед и начните медленное движение вниз. Нижняя часть корпуса стабилизирована и напряжена. Кладите спину на пол, чувствуя каждый позвонок, до положения лежа.</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3. </a:t>
            </a:r>
            <a:r>
              <a:rPr lang="ru"/>
              <a:t>Скрещивания</a:t>
            </a:r>
            <a:endParaRPr/>
          </a:p>
        </p:txBody>
      </p:sp>
      <p:pic>
        <p:nvPicPr>
          <p:cNvPr id="94" name="Google Shape;94;p19"/>
          <p:cNvPicPr preferRelativeResize="0"/>
          <p:nvPr/>
        </p:nvPicPr>
        <p:blipFill>
          <a:blip r:embed="rId3">
            <a:alphaModFix/>
          </a:blip>
          <a:stretch>
            <a:fillRect/>
          </a:stretch>
        </p:blipFill>
        <p:spPr>
          <a:xfrm>
            <a:off x="4745300" y="1724875"/>
            <a:ext cx="4347000" cy="2840040"/>
          </a:xfrm>
          <a:prstGeom prst="rect">
            <a:avLst/>
          </a:prstGeom>
          <a:noFill/>
          <a:ln>
            <a:noFill/>
          </a:ln>
        </p:spPr>
      </p:pic>
      <p:sp>
        <p:nvSpPr>
          <p:cNvPr id="95" name="Google Shape;95;p19"/>
          <p:cNvSpPr txBox="1"/>
          <p:nvPr>
            <p:ph idx="1" type="body"/>
          </p:nvPr>
        </p:nvSpPr>
        <p:spPr>
          <a:xfrm>
            <a:off x="311700" y="1056400"/>
            <a:ext cx="43470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a:t>
            </a:r>
            <a:r>
              <a:rPr lang="ru"/>
              <a:t>Лежа на спине, подтяните колени к груди. Заведите руки за голову. Приблизьте живот к спине.</a:t>
            </a:r>
            <a:endParaRPr/>
          </a:p>
          <a:p>
            <a:pPr indent="0" lvl="0" marL="0" rtl="0" algn="just">
              <a:spcBef>
                <a:spcPts val="0"/>
              </a:spcBef>
              <a:spcAft>
                <a:spcPts val="0"/>
              </a:spcAft>
              <a:buNone/>
            </a:pPr>
            <a:r>
              <a:rPr lang="ru"/>
              <a:t>Движение: </a:t>
            </a:r>
            <a:r>
              <a:rPr lang="ru"/>
              <a:t>Вытяните правую ногу чуть выше параллели с полом и скрутите корпус в сторону так, чтобы достать колена правым локтем. Тяните локти в стороны. Удерживайте положение на выдохе. На вдохе меняйте положение. Представьте, что ваша поясница приклеена к полу и вы не можете перекатываться с боку на бок.</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4. Вытягивание одной ноги </a:t>
            </a:r>
            <a:endParaRPr/>
          </a:p>
        </p:txBody>
      </p:sp>
      <p:sp>
        <p:nvSpPr>
          <p:cNvPr id="101" name="Google Shape;101;p20"/>
          <p:cNvSpPr txBox="1"/>
          <p:nvPr>
            <p:ph idx="1" type="body"/>
          </p:nvPr>
        </p:nvSpPr>
        <p:spPr>
          <a:xfrm>
            <a:off x="398300" y="1073700"/>
            <a:ext cx="41736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sz="1700"/>
              <a:t>ИП: Лёжа на спине, подведите колени к груди. Поднимите шею и плечи, стабилизируйте корпус и прижмите пупок к позвоночнику. Не приближайте подбородок к груди, удерживайте позицию прессом.</a:t>
            </a:r>
            <a:endParaRPr sz="1700"/>
          </a:p>
          <a:p>
            <a:pPr indent="0" lvl="0" marL="0" rtl="0" algn="just">
              <a:spcBef>
                <a:spcPts val="0"/>
              </a:spcBef>
              <a:spcAft>
                <a:spcPts val="0"/>
              </a:spcAft>
              <a:buNone/>
            </a:pPr>
            <a:r>
              <a:rPr lang="ru" sz="1700"/>
              <a:t>Движение: Вытяните бедра параллельно стене, ноги согнуты в коленях. Выдыхая, потянитесь правой ногой вверх, придерживая при этом левую, чтобы бедро не отклонялось в сторону. На вдохе меняйте ноги</a:t>
            </a:r>
            <a:endParaRPr sz="1700"/>
          </a:p>
        </p:txBody>
      </p:sp>
      <p:pic>
        <p:nvPicPr>
          <p:cNvPr id="102" name="Google Shape;102;p20"/>
          <p:cNvPicPr preferRelativeResize="0"/>
          <p:nvPr/>
        </p:nvPicPr>
        <p:blipFill>
          <a:blip r:embed="rId3">
            <a:alphaModFix/>
          </a:blip>
          <a:stretch>
            <a:fillRect/>
          </a:stretch>
        </p:blipFill>
        <p:spPr>
          <a:xfrm>
            <a:off x="4571900" y="1880200"/>
            <a:ext cx="4493000" cy="281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58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Упражнение 5. Подъем ноги в упоре лежа</a:t>
            </a:r>
            <a:endParaRPr/>
          </a:p>
        </p:txBody>
      </p:sp>
      <p:sp>
        <p:nvSpPr>
          <p:cNvPr id="108" name="Google Shape;108;p21"/>
          <p:cNvSpPr txBox="1"/>
          <p:nvPr>
            <p:ph idx="1" type="body"/>
          </p:nvPr>
        </p:nvSpPr>
        <p:spPr>
          <a:xfrm>
            <a:off x="398300" y="1073700"/>
            <a:ext cx="3844800" cy="3377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ru"/>
              <a:t>ИП: Упор на руках и носках. Выровняйте корпус до прямой линии, сохраняя естественные изгибы позвоночника.</a:t>
            </a:r>
            <a:endParaRPr/>
          </a:p>
          <a:p>
            <a:pPr indent="0" lvl="0" marL="0" rtl="0" algn="just">
              <a:spcBef>
                <a:spcPts val="0"/>
              </a:spcBef>
              <a:spcAft>
                <a:spcPts val="0"/>
              </a:spcAft>
              <a:buNone/>
            </a:pPr>
            <a:r>
              <a:rPr lang="ru"/>
              <a:t>Движение: Вдыхая, поднимите левую ногу вверх, зафиксируйте её положение, напрягая её по всей длине. Тянитесь ногой назад и вверх. На выдохе поменяйте ноги.</a:t>
            </a:r>
            <a:endParaRPr/>
          </a:p>
        </p:txBody>
      </p:sp>
      <p:pic>
        <p:nvPicPr>
          <p:cNvPr id="109" name="Google Shape;109;p21"/>
          <p:cNvPicPr preferRelativeResize="0"/>
          <p:nvPr/>
        </p:nvPicPr>
        <p:blipFill>
          <a:blip r:embed="rId3">
            <a:alphaModFix/>
          </a:blip>
          <a:stretch>
            <a:fillRect/>
          </a:stretch>
        </p:blipFill>
        <p:spPr>
          <a:xfrm>
            <a:off x="4845775" y="931150"/>
            <a:ext cx="3559489" cy="405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