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4efa7c4b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4efa7c4b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4efa7c4b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4efa7c4b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4efa7c4b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4efa7c4b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4efa7c4b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4efa7c4b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efa7c4b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efa7c4b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4efa7c4b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4efa7c4b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4efa7c4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4efa7c4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efa7c4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efa7c4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4efa7c4b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4efa7c4b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4efa7c4b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4efa7c4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4efa7c4b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4efa7c4b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4efa7c4b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4efa7c4b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4efa7c4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4efa7c4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4efa7c4b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4efa7c4b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efa7c4b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4efa7c4b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ru.wikipedia.org/wiki/%D0%A4%D0%B8%D0%B7%D0%B8%D1%87%D0%B5%D1%81%D0%BA%D0%B8%D0%B5_%D1%83%D0%BF%D1%80%D0%B0%D0%B6%D0%BD%D0%B5%D0%BD%D0%B8%D1%8F" TargetMode="External"/><Relationship Id="rId4" Type="http://schemas.openxmlformats.org/officeDocument/2006/relationships/hyperlink" Target="http://www.magma-team.ru/biblioteka/biblioteka/teoriia-fizicheskoi-kultury-i-sporta/2-1-4-klassifikatciia-fizicheskikh-uprazhnenii" TargetMode="External"/><Relationship Id="rId5" Type="http://schemas.openxmlformats.org/officeDocument/2006/relationships/hyperlink" Target="https://vkor34.ru/uprazhneniya-s-gimnasticheskoi-palkoi-kompleks-uprazhnenii-s-palkoi-dlya.html" TargetMode="External"/><Relationship Id="rId6" Type="http://schemas.openxmlformats.org/officeDocument/2006/relationships/hyperlink" Target="https://aif.ru/infographic/1205096" TargetMode="External"/><Relationship Id="rId7" Type="http://schemas.openxmlformats.org/officeDocument/2006/relationships/hyperlink" Target="https://aif.ru/health/secrets/gimnastika_s_palkoy_kompleks_uprazhneniy_dlya_ukrepleniya_myshc_vsego_tela" TargetMode="External"/><Relationship Id="rId8" Type="http://schemas.openxmlformats.org/officeDocument/2006/relationships/hyperlink" Target="https://sport.wikireading.ru/140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Комплекс упражнений с гимнастической палкой</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подготовила студентка 3ИВТ1.2 Логинова Софья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Комплекс упражнений с гимнастической палкой:</a:t>
            </a:r>
            <a:endParaRPr/>
          </a:p>
          <a:p>
            <a:pPr indent="0" lvl="0" marL="0" rtl="0" algn="l">
              <a:spcBef>
                <a:spcPts val="0"/>
              </a:spcBef>
              <a:spcAft>
                <a:spcPts val="0"/>
              </a:spcAft>
              <a:buNone/>
            </a:pPr>
            <a:r>
              <a:rPr lang="ru"/>
              <a:t>Вращение тазом</a:t>
            </a:r>
            <a:endParaRPr/>
          </a:p>
        </p:txBody>
      </p:sp>
      <p:sp>
        <p:nvSpPr>
          <p:cNvPr id="112" name="Google Shape;112;p22"/>
          <p:cNvSpPr txBox="1"/>
          <p:nvPr>
            <p:ph idx="1" type="body"/>
          </p:nvPr>
        </p:nvSpPr>
        <p:spPr>
          <a:xfrm>
            <a:off x="311700" y="1344725"/>
            <a:ext cx="46164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sz="1500"/>
              <a:t>Упражнение для разминки всего тела, улучшает баланс и координацию, подтягивает живот, выравнивает спину.</a:t>
            </a:r>
            <a:endParaRPr sz="1500"/>
          </a:p>
          <a:p>
            <a:pPr indent="0" lvl="0" marL="0" rtl="0" algn="just">
              <a:spcBef>
                <a:spcPts val="1600"/>
              </a:spcBef>
              <a:spcAft>
                <a:spcPts val="0"/>
              </a:spcAft>
              <a:buNone/>
            </a:pPr>
            <a:r>
              <a:rPr lang="ru" sz="1500"/>
              <a:t>Встаньте прямо, ноги на ширине плеч, ступни параллельны друг другу, живот втянут. Прямые руки с палкой поднимите над головой, ладони шире плеч. Потянитесь руками вверх, смотрите на палку. Совершайте круговые движения тазом, медленно и с большой амплитудой: пять — вправо‑вперед-влево‑назад, пять — в обратном направлении. Один подход — 30–40 вращений.</a:t>
            </a:r>
            <a:endParaRPr sz="1500"/>
          </a:p>
          <a:p>
            <a:pPr indent="0" lvl="0" marL="0" rtl="0" algn="just">
              <a:spcBef>
                <a:spcPts val="1600"/>
              </a:spcBef>
              <a:spcAft>
                <a:spcPts val="0"/>
              </a:spcAft>
              <a:buNone/>
            </a:pPr>
            <a:r>
              <a:rPr lang="ru" sz="1500"/>
              <a:t>Выполните 2–3 подхода.</a:t>
            </a:r>
            <a:endParaRPr sz="1500"/>
          </a:p>
          <a:p>
            <a:pPr indent="0" lvl="0" marL="0" rtl="0" algn="just">
              <a:spcBef>
                <a:spcPts val="1600"/>
              </a:spcBef>
              <a:spcAft>
                <a:spcPts val="1600"/>
              </a:spcAft>
              <a:buNone/>
            </a:pPr>
            <a:r>
              <a:t/>
            </a:r>
            <a:endParaRPr sz="1500"/>
          </a:p>
        </p:txBody>
      </p:sp>
      <p:pic>
        <p:nvPicPr>
          <p:cNvPr id="113" name="Google Shape;113;p22"/>
          <p:cNvPicPr preferRelativeResize="0"/>
          <p:nvPr/>
        </p:nvPicPr>
        <p:blipFill>
          <a:blip r:embed="rId3">
            <a:alphaModFix/>
          </a:blip>
          <a:stretch>
            <a:fillRect/>
          </a:stretch>
        </p:blipFill>
        <p:spPr>
          <a:xfrm>
            <a:off x="5009126" y="1214138"/>
            <a:ext cx="3982474" cy="3677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Комплекс упражнений с гимнастической палкой:</a:t>
            </a:r>
            <a:endParaRPr/>
          </a:p>
          <a:p>
            <a:pPr indent="0" lvl="0" marL="0" rtl="0" algn="l">
              <a:spcBef>
                <a:spcPts val="0"/>
              </a:spcBef>
              <a:spcAft>
                <a:spcPts val="0"/>
              </a:spcAft>
              <a:buNone/>
            </a:pPr>
            <a:r>
              <a:rPr lang="ru"/>
              <a:t>Раскладушка</a:t>
            </a:r>
            <a:endParaRPr/>
          </a:p>
        </p:txBody>
      </p:sp>
      <p:sp>
        <p:nvSpPr>
          <p:cNvPr id="119" name="Google Shape;119;p23"/>
          <p:cNvSpPr txBox="1"/>
          <p:nvPr>
            <p:ph idx="1" type="body"/>
          </p:nvPr>
        </p:nvSpPr>
        <p:spPr>
          <a:xfrm>
            <a:off x="311700" y="1344725"/>
            <a:ext cx="46164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sz="1500"/>
              <a:t>Упражнение для плеч, спины, живота, поясницы.</a:t>
            </a:r>
            <a:endParaRPr sz="1500"/>
          </a:p>
          <a:p>
            <a:pPr indent="0" lvl="0" marL="0" rtl="0" algn="just">
              <a:spcBef>
                <a:spcPts val="1600"/>
              </a:spcBef>
              <a:spcAft>
                <a:spcPts val="0"/>
              </a:spcAft>
              <a:buNone/>
            </a:pPr>
            <a:r>
              <a:rPr lang="ru" sz="1500"/>
              <a:t>Лёжа на спине, согните ноги, ступни на полу. Палка в руках лежит на животе, ладони на уровне бёдер или чуть уже. Поднимите прямые руки с палкой над собой и опустите их за голову, положив локти и предплечье на пол. Опираясь на ноги, лежащие руки и верхнюю часть спины, оторвите таз от пола и поднимите его как можно выше. Опустите таз и верните руки на живот. Один подход — 15 повторений.</a:t>
            </a:r>
            <a:endParaRPr sz="1500"/>
          </a:p>
          <a:p>
            <a:pPr indent="0" lvl="0" marL="0" rtl="0" algn="just">
              <a:spcBef>
                <a:spcPts val="1600"/>
              </a:spcBef>
              <a:spcAft>
                <a:spcPts val="0"/>
              </a:spcAft>
              <a:buNone/>
            </a:pPr>
            <a:r>
              <a:rPr lang="ru" sz="1500"/>
              <a:t>Выполните 3 подхода.</a:t>
            </a:r>
            <a:endParaRPr sz="1500"/>
          </a:p>
          <a:p>
            <a:pPr indent="0" lvl="0" marL="0" rtl="0" algn="just">
              <a:spcBef>
                <a:spcPts val="1600"/>
              </a:spcBef>
              <a:spcAft>
                <a:spcPts val="1600"/>
              </a:spcAft>
              <a:buNone/>
            </a:pPr>
            <a:r>
              <a:t/>
            </a:r>
            <a:endParaRPr sz="1500"/>
          </a:p>
        </p:txBody>
      </p:sp>
      <p:pic>
        <p:nvPicPr>
          <p:cNvPr id="120" name="Google Shape;120;p23"/>
          <p:cNvPicPr preferRelativeResize="0"/>
          <p:nvPr/>
        </p:nvPicPr>
        <p:blipFill>
          <a:blip r:embed="rId3">
            <a:alphaModFix/>
          </a:blip>
          <a:stretch>
            <a:fillRect/>
          </a:stretch>
        </p:blipFill>
        <p:spPr>
          <a:xfrm>
            <a:off x="5346425" y="1012575"/>
            <a:ext cx="3330002" cy="3907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Дополнительный комплекс упражнений:</a:t>
            </a:r>
            <a:endParaRPr/>
          </a:p>
        </p:txBody>
      </p:sp>
      <p:sp>
        <p:nvSpPr>
          <p:cNvPr id="126" name="Google Shape;126;p24"/>
          <p:cNvSpPr txBox="1"/>
          <p:nvPr>
            <p:ph idx="1" type="body"/>
          </p:nvPr>
        </p:nvSpPr>
        <p:spPr>
          <a:xfrm>
            <a:off x="311700" y="101772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ИП: сидя на стуле. Растираем палкой ноги от колена до паховой области и от стопы до колена – 5 раз. Противопоказания для данного упражнения – варикозное расширение вен. Положив палку на пол, прокатайте ее несколько раз ступнями. Дыхание произвольное.</a:t>
            </a:r>
            <a:endParaRPr/>
          </a:p>
        </p:txBody>
      </p:sp>
      <p:pic>
        <p:nvPicPr>
          <p:cNvPr id="127" name="Google Shape;127;p24"/>
          <p:cNvPicPr preferRelativeResize="0"/>
          <p:nvPr/>
        </p:nvPicPr>
        <p:blipFill>
          <a:blip r:embed="rId3">
            <a:alphaModFix/>
          </a:blip>
          <a:stretch>
            <a:fillRect/>
          </a:stretch>
        </p:blipFill>
        <p:spPr>
          <a:xfrm>
            <a:off x="161925" y="2571750"/>
            <a:ext cx="2099075" cy="2431700"/>
          </a:xfrm>
          <a:prstGeom prst="rect">
            <a:avLst/>
          </a:prstGeom>
          <a:noFill/>
          <a:ln>
            <a:noFill/>
          </a:ln>
        </p:spPr>
      </p:pic>
      <p:pic>
        <p:nvPicPr>
          <p:cNvPr id="128" name="Google Shape;128;p24"/>
          <p:cNvPicPr preferRelativeResize="0"/>
          <p:nvPr/>
        </p:nvPicPr>
        <p:blipFill>
          <a:blip r:embed="rId4">
            <a:alphaModFix/>
          </a:blip>
          <a:stretch>
            <a:fillRect/>
          </a:stretch>
        </p:blipFill>
        <p:spPr>
          <a:xfrm>
            <a:off x="2413400" y="2589425"/>
            <a:ext cx="2115237" cy="2401675"/>
          </a:xfrm>
          <a:prstGeom prst="rect">
            <a:avLst/>
          </a:prstGeom>
          <a:noFill/>
          <a:ln>
            <a:noFill/>
          </a:ln>
        </p:spPr>
      </p:pic>
      <p:pic>
        <p:nvPicPr>
          <p:cNvPr id="129" name="Google Shape;129;p24"/>
          <p:cNvPicPr preferRelativeResize="0"/>
          <p:nvPr/>
        </p:nvPicPr>
        <p:blipFill>
          <a:blip r:embed="rId5">
            <a:alphaModFix/>
          </a:blip>
          <a:stretch>
            <a:fillRect/>
          </a:stretch>
        </p:blipFill>
        <p:spPr>
          <a:xfrm>
            <a:off x="4386637" y="2589425"/>
            <a:ext cx="1923397" cy="2401675"/>
          </a:xfrm>
          <a:prstGeom prst="rect">
            <a:avLst/>
          </a:prstGeom>
          <a:noFill/>
          <a:ln>
            <a:noFill/>
          </a:ln>
        </p:spPr>
      </p:pic>
      <p:pic>
        <p:nvPicPr>
          <p:cNvPr id="130" name="Google Shape;130;p24"/>
          <p:cNvPicPr preferRelativeResize="0"/>
          <p:nvPr/>
        </p:nvPicPr>
        <p:blipFill>
          <a:blip r:embed="rId6">
            <a:alphaModFix/>
          </a:blip>
          <a:stretch>
            <a:fillRect/>
          </a:stretch>
        </p:blipFill>
        <p:spPr>
          <a:xfrm>
            <a:off x="6381025" y="2829100"/>
            <a:ext cx="2607150" cy="192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Дополнительный комплекс упражнений:</a:t>
            </a:r>
            <a:endParaRPr/>
          </a:p>
        </p:txBody>
      </p:sp>
      <p:sp>
        <p:nvSpPr>
          <p:cNvPr id="136" name="Google Shape;136;p25"/>
          <p:cNvSpPr txBox="1"/>
          <p:nvPr>
            <p:ph idx="1" type="body"/>
          </p:nvPr>
        </p:nvSpPr>
        <p:spPr>
          <a:xfrm>
            <a:off x="311700" y="101772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ИП: стоя, ноги на ширине плеч. Берем руками за концы палки, держим ее перед грудью и, словно пружину, растягиваем в стороны. Дыхание свободное. Руки прямые. Заводим палку назад. Поднимая палку вверх, делаем вдох, опуская – выдох. Повторить 5 раз.</a:t>
            </a:r>
            <a:endParaRPr/>
          </a:p>
        </p:txBody>
      </p:sp>
      <p:pic>
        <p:nvPicPr>
          <p:cNvPr id="137" name="Google Shape;137;p25"/>
          <p:cNvPicPr preferRelativeResize="0"/>
          <p:nvPr/>
        </p:nvPicPr>
        <p:blipFill>
          <a:blip r:embed="rId3">
            <a:alphaModFix/>
          </a:blip>
          <a:stretch>
            <a:fillRect/>
          </a:stretch>
        </p:blipFill>
        <p:spPr>
          <a:xfrm>
            <a:off x="1260775" y="2589425"/>
            <a:ext cx="1965973" cy="2401675"/>
          </a:xfrm>
          <a:prstGeom prst="rect">
            <a:avLst/>
          </a:prstGeom>
          <a:noFill/>
          <a:ln>
            <a:noFill/>
          </a:ln>
        </p:spPr>
      </p:pic>
      <p:pic>
        <p:nvPicPr>
          <p:cNvPr id="138" name="Google Shape;138;p25"/>
          <p:cNvPicPr preferRelativeResize="0"/>
          <p:nvPr/>
        </p:nvPicPr>
        <p:blipFill>
          <a:blip r:embed="rId4">
            <a:alphaModFix/>
          </a:blip>
          <a:stretch>
            <a:fillRect/>
          </a:stretch>
        </p:blipFill>
        <p:spPr>
          <a:xfrm>
            <a:off x="3656250" y="2437025"/>
            <a:ext cx="2129778" cy="2706475"/>
          </a:xfrm>
          <a:prstGeom prst="rect">
            <a:avLst/>
          </a:prstGeom>
          <a:noFill/>
          <a:ln>
            <a:noFill/>
          </a:ln>
        </p:spPr>
      </p:pic>
      <p:pic>
        <p:nvPicPr>
          <p:cNvPr id="139" name="Google Shape;139;p25"/>
          <p:cNvPicPr preferRelativeResize="0"/>
          <p:nvPr/>
        </p:nvPicPr>
        <p:blipFill>
          <a:blip r:embed="rId5">
            <a:alphaModFix/>
          </a:blip>
          <a:stretch>
            <a:fillRect/>
          </a:stretch>
        </p:blipFill>
        <p:spPr>
          <a:xfrm>
            <a:off x="6215525" y="2367750"/>
            <a:ext cx="1792888" cy="270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Дополнительный комплекс упражнений:</a:t>
            </a:r>
            <a:endParaRPr/>
          </a:p>
        </p:txBody>
      </p:sp>
      <p:sp>
        <p:nvSpPr>
          <p:cNvPr id="145" name="Google Shape;145;p26"/>
          <p:cNvSpPr txBox="1"/>
          <p:nvPr>
            <p:ph idx="1" type="body"/>
          </p:nvPr>
        </p:nvSpPr>
        <p:spPr>
          <a:xfrm>
            <a:off x="311700" y="101772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ИП: то же. Взяться за концы палки, отвести руки за спину – вдох; наклониться вправо, подталкивая палку вверх правой рукой – выдох; вернуться в ИП – вдох. Повторить 5 раз.</a:t>
            </a:r>
            <a:endParaRPr/>
          </a:p>
        </p:txBody>
      </p:sp>
      <p:pic>
        <p:nvPicPr>
          <p:cNvPr id="146" name="Google Shape;146;p26"/>
          <p:cNvPicPr preferRelativeResize="0"/>
          <p:nvPr/>
        </p:nvPicPr>
        <p:blipFill>
          <a:blip r:embed="rId3">
            <a:alphaModFix/>
          </a:blip>
          <a:stretch>
            <a:fillRect/>
          </a:stretch>
        </p:blipFill>
        <p:spPr>
          <a:xfrm>
            <a:off x="1308477" y="2182100"/>
            <a:ext cx="4120469" cy="2791325"/>
          </a:xfrm>
          <a:prstGeom prst="rect">
            <a:avLst/>
          </a:prstGeom>
          <a:noFill/>
          <a:ln>
            <a:noFill/>
          </a:ln>
        </p:spPr>
      </p:pic>
      <p:pic>
        <p:nvPicPr>
          <p:cNvPr id="147" name="Google Shape;147;p26"/>
          <p:cNvPicPr preferRelativeResize="0"/>
          <p:nvPr/>
        </p:nvPicPr>
        <p:blipFill>
          <a:blip r:embed="rId4">
            <a:alphaModFix/>
          </a:blip>
          <a:stretch>
            <a:fillRect/>
          </a:stretch>
        </p:blipFill>
        <p:spPr>
          <a:xfrm>
            <a:off x="5605949" y="2182100"/>
            <a:ext cx="2461228" cy="279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Дополнительный комплекс упражнений:</a:t>
            </a:r>
            <a:endParaRPr/>
          </a:p>
        </p:txBody>
      </p:sp>
      <p:sp>
        <p:nvSpPr>
          <p:cNvPr id="153" name="Google Shape;153;p27"/>
          <p:cNvSpPr txBox="1"/>
          <p:nvPr>
            <p:ph idx="1" type="body"/>
          </p:nvPr>
        </p:nvSpPr>
        <p:spPr>
          <a:xfrm>
            <a:off x="311700" y="101772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ИП: т</a:t>
            </a:r>
            <a:r>
              <a:rPr lang="ru"/>
              <a:t>о же. Палку удерживать локтями сзади, прогнуться – вдох; мягко пружиня, наклониться вперед – выдох (голову держим прямо). Повторить 5 раз.</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1433950" y="2017925"/>
            <a:ext cx="3757854" cy="2831175"/>
          </a:xfrm>
          <a:prstGeom prst="rect">
            <a:avLst/>
          </a:prstGeom>
          <a:noFill/>
          <a:ln>
            <a:noFill/>
          </a:ln>
        </p:spPr>
      </p:pic>
      <p:pic>
        <p:nvPicPr>
          <p:cNvPr id="155" name="Google Shape;155;p27"/>
          <p:cNvPicPr preferRelativeResize="0"/>
          <p:nvPr/>
        </p:nvPicPr>
        <p:blipFill>
          <a:blip r:embed="rId4">
            <a:alphaModFix/>
          </a:blip>
          <a:stretch>
            <a:fillRect/>
          </a:stretch>
        </p:blipFill>
        <p:spPr>
          <a:xfrm>
            <a:off x="5354016" y="2017925"/>
            <a:ext cx="2344884" cy="2831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Список литературы:</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ru" u="sng">
                <a:solidFill>
                  <a:schemeClr val="hlink"/>
                </a:solidFill>
                <a:hlinkClick r:id="rId3"/>
              </a:rPr>
              <a:t>https://ru.wikipedia.org/wiki/Физические_упражнения</a:t>
            </a:r>
            <a:endParaRPr/>
          </a:p>
          <a:p>
            <a:pPr indent="-342900" lvl="0" marL="457200" rtl="0" algn="l">
              <a:spcBef>
                <a:spcPts val="0"/>
              </a:spcBef>
              <a:spcAft>
                <a:spcPts val="0"/>
              </a:spcAft>
              <a:buSzPts val="1800"/>
              <a:buAutoNum type="arabicPeriod"/>
            </a:pPr>
            <a:r>
              <a:rPr lang="ru" u="sng">
                <a:solidFill>
                  <a:schemeClr val="hlink"/>
                </a:solidFill>
                <a:hlinkClick r:id="rId4"/>
              </a:rPr>
              <a:t>http://www.magma-team.ru/biblioteka/biblioteka/teoriia-fizicheskoi-kultury-i-sporta/2-1-4-klassifikatciia-fizicheskikh-uprazhnenii</a:t>
            </a:r>
            <a:endParaRPr/>
          </a:p>
          <a:p>
            <a:pPr indent="-342900" lvl="0" marL="457200" rtl="0" algn="l">
              <a:spcBef>
                <a:spcPts val="0"/>
              </a:spcBef>
              <a:spcAft>
                <a:spcPts val="0"/>
              </a:spcAft>
              <a:buSzPts val="1800"/>
              <a:buAutoNum type="arabicPeriod"/>
            </a:pPr>
            <a:r>
              <a:rPr lang="ru" u="sng">
                <a:solidFill>
                  <a:schemeClr val="hlink"/>
                </a:solidFill>
                <a:hlinkClick r:id="rId5"/>
              </a:rPr>
              <a:t>https://vkor34.ru/uprazhneniya-s-gimnasticheskoi-palkoi-kompleks-uprazhnenii-s-palkoi-dlya.html</a:t>
            </a:r>
            <a:r>
              <a:rPr lang="ru"/>
              <a:t> </a:t>
            </a:r>
            <a:endParaRPr/>
          </a:p>
          <a:p>
            <a:pPr indent="-342900" lvl="0" marL="457200" rtl="0" algn="l">
              <a:spcBef>
                <a:spcPts val="0"/>
              </a:spcBef>
              <a:spcAft>
                <a:spcPts val="0"/>
              </a:spcAft>
              <a:buSzPts val="1800"/>
              <a:buAutoNum type="arabicPeriod"/>
            </a:pPr>
            <a:r>
              <a:rPr lang="ru" u="sng">
                <a:solidFill>
                  <a:schemeClr val="hlink"/>
                </a:solidFill>
                <a:hlinkClick r:id="rId6"/>
              </a:rPr>
              <a:t>https://aif.ru/infographic/1205096</a:t>
            </a:r>
            <a:endParaRPr/>
          </a:p>
          <a:p>
            <a:pPr indent="-342900" lvl="0" marL="457200" rtl="0" algn="l">
              <a:spcBef>
                <a:spcPts val="0"/>
              </a:spcBef>
              <a:spcAft>
                <a:spcPts val="0"/>
              </a:spcAft>
              <a:buSzPts val="1800"/>
              <a:buAutoNum type="arabicPeriod"/>
            </a:pPr>
            <a:r>
              <a:rPr lang="ru" u="sng">
                <a:solidFill>
                  <a:schemeClr val="hlink"/>
                </a:solidFill>
                <a:hlinkClick r:id="rId7"/>
              </a:rPr>
              <a:t>https://aif.ru/health/secrets/gimnastika_s_palkoy_kompleks_uprazhneniy_dlya_ukrepleniya_myshc_vsego_tela</a:t>
            </a:r>
            <a:endParaRPr/>
          </a:p>
          <a:p>
            <a:pPr indent="-342900" lvl="0" marL="457200" rtl="0" algn="l">
              <a:spcBef>
                <a:spcPts val="0"/>
              </a:spcBef>
              <a:spcAft>
                <a:spcPts val="0"/>
              </a:spcAft>
              <a:buSzPts val="1800"/>
              <a:buAutoNum type="arabicPeriod"/>
            </a:pPr>
            <a:r>
              <a:rPr lang="ru" u="sng">
                <a:solidFill>
                  <a:schemeClr val="hlink"/>
                </a:solidFill>
                <a:hlinkClick r:id="rId8"/>
              </a:rPr>
              <a:t>https://sport.wikireading.ru/14056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Содержание:</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ru"/>
              <a:t>Что такое упражнения;</a:t>
            </a:r>
            <a:endParaRPr/>
          </a:p>
          <a:p>
            <a:pPr indent="-342900" lvl="0" marL="457200" rtl="0" algn="l">
              <a:spcBef>
                <a:spcPts val="0"/>
              </a:spcBef>
              <a:spcAft>
                <a:spcPts val="0"/>
              </a:spcAft>
              <a:buSzPts val="1800"/>
              <a:buAutoNum type="arabicPeriod"/>
            </a:pPr>
            <a:r>
              <a:rPr lang="ru"/>
              <a:t>Классификация упражнений;</a:t>
            </a:r>
            <a:endParaRPr/>
          </a:p>
          <a:p>
            <a:pPr indent="-342900" lvl="0" marL="457200" rtl="0" algn="l">
              <a:spcBef>
                <a:spcPts val="0"/>
              </a:spcBef>
              <a:spcAft>
                <a:spcPts val="0"/>
              </a:spcAft>
              <a:buSzPts val="1800"/>
              <a:buAutoNum type="arabicPeriod"/>
            </a:pPr>
            <a:r>
              <a:rPr lang="ru"/>
              <a:t>Что такое </a:t>
            </a:r>
            <a:r>
              <a:rPr lang="ru"/>
              <a:t>комплекс</a:t>
            </a:r>
            <a:r>
              <a:rPr lang="ru"/>
              <a:t> упражнений с гимнастической палкой;</a:t>
            </a:r>
            <a:endParaRPr/>
          </a:p>
          <a:p>
            <a:pPr indent="-342900" lvl="0" marL="457200" rtl="0" algn="l">
              <a:spcBef>
                <a:spcPts val="0"/>
              </a:spcBef>
              <a:spcAft>
                <a:spcPts val="0"/>
              </a:spcAft>
              <a:buSzPts val="1800"/>
              <a:buAutoNum type="arabicPeriod"/>
            </a:pPr>
            <a:r>
              <a:rPr lang="ru"/>
              <a:t>Что такое гимнастическая палка;</a:t>
            </a:r>
            <a:endParaRPr/>
          </a:p>
          <a:p>
            <a:pPr indent="-342900" lvl="0" marL="457200" rtl="0" algn="l">
              <a:spcBef>
                <a:spcPts val="0"/>
              </a:spcBef>
              <a:spcAft>
                <a:spcPts val="0"/>
              </a:spcAft>
              <a:buSzPts val="1800"/>
              <a:buAutoNum type="arabicPeriod"/>
            </a:pPr>
            <a:r>
              <a:rPr lang="ru"/>
              <a:t>Комплекс упражнений с гимнастической палкой;</a:t>
            </a:r>
            <a:endParaRPr/>
          </a:p>
          <a:p>
            <a:pPr indent="-342900" lvl="0" marL="457200" rtl="0" algn="l">
              <a:spcBef>
                <a:spcPts val="0"/>
              </a:spcBef>
              <a:spcAft>
                <a:spcPts val="0"/>
              </a:spcAft>
              <a:buSzPts val="1800"/>
              <a:buAutoNum type="arabicPeriod"/>
            </a:pPr>
            <a:r>
              <a:rPr lang="ru"/>
              <a:t>Дополнительные упражнения;</a:t>
            </a:r>
            <a:endParaRPr/>
          </a:p>
          <a:p>
            <a:pPr indent="-342900" lvl="0" marL="457200" rtl="0" algn="l">
              <a:spcBef>
                <a:spcPts val="0"/>
              </a:spcBef>
              <a:spcAft>
                <a:spcPts val="0"/>
              </a:spcAft>
              <a:buSzPts val="1800"/>
              <a:buAutoNum type="arabicPeriod"/>
            </a:pPr>
            <a:r>
              <a:rPr lang="ru"/>
              <a:t>Список литературы.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Что такое упражнение?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ru" sz="3100"/>
              <a:t>Физические упражнения</a:t>
            </a:r>
            <a:r>
              <a:rPr lang="ru" sz="3100"/>
              <a:t> — элементарные движения, составленные из них двигательные действия и их комплексы, систематизированные в целях физического развития.</a:t>
            </a:r>
            <a:endParaRPr sz="3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Классификация упражнений:</a:t>
            </a:r>
            <a:endParaRPr/>
          </a:p>
        </p:txBody>
      </p:sp>
      <p:sp>
        <p:nvSpPr>
          <p:cNvPr id="73" name="Google Shape;73;p16"/>
          <p:cNvSpPr txBox="1"/>
          <p:nvPr>
            <p:ph idx="1" type="body"/>
          </p:nvPr>
        </p:nvSpPr>
        <p:spPr>
          <a:xfrm>
            <a:off x="311700" y="931150"/>
            <a:ext cx="8520600" cy="3883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AutoNum type="arabicPeriod"/>
            </a:pPr>
            <a:r>
              <a:rPr lang="ru" sz="1600"/>
              <a:t>по признаку исто­рически сложившихся систем физического воспитания (гимнасти­ка, игра, туризм, спорт);</a:t>
            </a:r>
            <a:endParaRPr sz="1600"/>
          </a:p>
          <a:p>
            <a:pPr indent="-330200" lvl="0" marL="457200" rtl="0" algn="just">
              <a:spcBef>
                <a:spcPts val="0"/>
              </a:spcBef>
              <a:spcAft>
                <a:spcPts val="0"/>
              </a:spcAft>
              <a:buSzPts val="1600"/>
              <a:buAutoNum type="arabicPeriod"/>
            </a:pPr>
            <a:r>
              <a:rPr lang="ru" sz="1600"/>
              <a:t>по преимущественной целевой направленно­сти их использования;</a:t>
            </a:r>
            <a:endParaRPr sz="1600"/>
          </a:p>
          <a:p>
            <a:pPr indent="-330200" lvl="0" marL="457200" rtl="0" algn="just">
              <a:spcBef>
                <a:spcPts val="0"/>
              </a:spcBef>
              <a:spcAft>
                <a:spcPts val="0"/>
              </a:spcAft>
              <a:buSzPts val="1600"/>
              <a:buAutoNum type="arabicPeriod"/>
            </a:pPr>
            <a:r>
              <a:rPr lang="ru" sz="1600"/>
              <a:t>по их преимущественному воздействию на развитие отдельных качеств (способностей) человека;</a:t>
            </a:r>
            <a:endParaRPr sz="1600"/>
          </a:p>
          <a:p>
            <a:pPr indent="-330200" lvl="0" marL="457200" rtl="0" algn="just">
              <a:spcBef>
                <a:spcPts val="0"/>
              </a:spcBef>
              <a:spcAft>
                <a:spcPts val="0"/>
              </a:spcAft>
              <a:buSzPts val="1600"/>
              <a:buAutoNum type="arabicPeriod"/>
            </a:pPr>
            <a:r>
              <a:rPr lang="ru" sz="1600"/>
              <a:t>по преимущественному проявлению опреде­ленных двигательных умений и навыков;</a:t>
            </a:r>
            <a:endParaRPr sz="1600"/>
          </a:p>
          <a:p>
            <a:pPr indent="-330200" lvl="0" marL="457200" rtl="0" algn="just">
              <a:spcBef>
                <a:spcPts val="0"/>
              </a:spcBef>
              <a:spcAft>
                <a:spcPts val="0"/>
              </a:spcAft>
              <a:buSzPts val="1600"/>
              <a:buAutoNum type="arabicPeriod"/>
            </a:pPr>
            <a:r>
              <a:rPr lang="ru" sz="1600"/>
              <a:t>по структуре движений;</a:t>
            </a:r>
            <a:endParaRPr sz="1600"/>
          </a:p>
          <a:p>
            <a:pPr indent="-330200" lvl="0" marL="457200" rtl="0" algn="just">
              <a:spcBef>
                <a:spcPts val="0"/>
              </a:spcBef>
              <a:spcAft>
                <a:spcPts val="0"/>
              </a:spcAft>
              <a:buSzPts val="1600"/>
              <a:buAutoNum type="arabicPeriod"/>
            </a:pPr>
            <a:r>
              <a:rPr lang="ru" sz="1600"/>
              <a:t>построенная по преимущественному воз­действию на развитие отдельных мышечных групп.;</a:t>
            </a:r>
            <a:endParaRPr sz="1600"/>
          </a:p>
          <a:p>
            <a:pPr indent="-330200" lvl="0" marL="457200" rtl="0" algn="just">
              <a:spcBef>
                <a:spcPts val="0"/>
              </a:spcBef>
              <a:spcAft>
                <a:spcPts val="0"/>
              </a:spcAft>
              <a:buSzPts val="1600"/>
              <a:buAutoNum type="arabicPeriod"/>
            </a:pPr>
            <a:r>
              <a:rPr lang="ru" sz="1600"/>
              <a:t>по особенностям режима работы мышц;</a:t>
            </a:r>
            <a:endParaRPr sz="1600"/>
          </a:p>
          <a:p>
            <a:pPr indent="-330200" lvl="0" marL="457200" rtl="0" algn="just">
              <a:spcBef>
                <a:spcPts val="0"/>
              </a:spcBef>
              <a:spcAft>
                <a:spcPts val="0"/>
              </a:spcAft>
              <a:buSzPts val="1600"/>
              <a:buAutoNum type="arabicPeriod"/>
            </a:pPr>
            <a:r>
              <a:rPr lang="ru" sz="1600"/>
              <a:t>по различию участвующих в работе меха­низмов энергообеспечения мышечной деятельности;</a:t>
            </a:r>
            <a:endParaRPr sz="1600"/>
          </a:p>
          <a:p>
            <a:pPr indent="-330200" lvl="0" marL="457200" rtl="0" algn="just">
              <a:spcBef>
                <a:spcPts val="0"/>
              </a:spcBef>
              <a:spcAft>
                <a:spcPts val="0"/>
              </a:spcAft>
              <a:buSzPts val="1600"/>
              <a:buAutoNum type="arabicPeriod"/>
            </a:pPr>
            <a:r>
              <a:rPr lang="ru" sz="1600"/>
              <a:t>по интенсивности работы.</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Что такое комплекс упражнений с гимнастической палкой? </a:t>
            </a:r>
            <a:endParaRPr/>
          </a:p>
        </p:txBody>
      </p:sp>
      <p:sp>
        <p:nvSpPr>
          <p:cNvPr id="79" name="Google Shape;79;p17"/>
          <p:cNvSpPr txBox="1"/>
          <p:nvPr>
            <p:ph idx="1" type="body"/>
          </p:nvPr>
        </p:nvSpPr>
        <p:spPr>
          <a:xfrm>
            <a:off x="311700" y="1602750"/>
            <a:ext cx="8520600" cy="2328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sz="2500"/>
              <a:t>С помощью упражнений с гимнастической палкой можно укрепить мышечный каркас и позвоночник. К тому же с помощью регулярных тренировок можно предупредить различные нарушения в структуре позвоночника, а также сбросить лишний вес.</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Что такое гимнастическая палка? </a:t>
            </a:r>
            <a:endParaRPr/>
          </a:p>
        </p:txBody>
      </p:sp>
      <p:sp>
        <p:nvSpPr>
          <p:cNvPr id="85" name="Google Shape;85;p18"/>
          <p:cNvSpPr txBox="1"/>
          <p:nvPr>
            <p:ph idx="1" type="body"/>
          </p:nvPr>
        </p:nvSpPr>
        <p:spPr>
          <a:xfrm>
            <a:off x="311700" y="1369750"/>
            <a:ext cx="8520600" cy="2328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sz="2500"/>
              <a:t>Гимнастическая палка способствует развитию подвижности в плечевых суставах, помогает удерживать спину прямой, фиксировать позвоночник, укрепить мышцы живота и поясницы, улучшить кровообращение, сделать тело более подтянутым в области талии, ягодиц и бёдер.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Комплекс упражнений с гимнастической палкой:</a:t>
            </a:r>
            <a:endParaRPr/>
          </a:p>
          <a:p>
            <a:pPr indent="0" lvl="0" marL="0" rtl="0" algn="l">
              <a:spcBef>
                <a:spcPts val="0"/>
              </a:spcBef>
              <a:spcAft>
                <a:spcPts val="0"/>
              </a:spcAft>
              <a:buNone/>
            </a:pPr>
            <a:r>
              <a:rPr lang="ru"/>
              <a:t>Жимы сидя</a:t>
            </a:r>
            <a:endParaRPr/>
          </a:p>
        </p:txBody>
      </p:sp>
      <p:sp>
        <p:nvSpPr>
          <p:cNvPr id="91" name="Google Shape;91;p19"/>
          <p:cNvSpPr txBox="1"/>
          <p:nvPr>
            <p:ph idx="1" type="body"/>
          </p:nvPr>
        </p:nvSpPr>
        <p:spPr>
          <a:xfrm>
            <a:off x="311700" y="1329125"/>
            <a:ext cx="53091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sz="1500"/>
              <a:t>Упражнение для груди, рук и плеч, включает мышцы живота.</a:t>
            </a:r>
            <a:endParaRPr sz="1500"/>
          </a:p>
          <a:p>
            <a:pPr indent="0" lvl="0" marL="0" rtl="0" algn="just">
              <a:spcBef>
                <a:spcPts val="1600"/>
              </a:spcBef>
              <a:spcAft>
                <a:spcPts val="0"/>
              </a:spcAft>
              <a:buClr>
                <a:schemeClr val="dk1"/>
              </a:buClr>
              <a:buSzPts val="1100"/>
              <a:buFont typeface="Arial"/>
              <a:buNone/>
            </a:pPr>
            <a:r>
              <a:rPr lang="ru" sz="1500"/>
              <a:t>Сядьте на стул или кресло, откиньтесь на спинку (нельзя сидеть без опоры под поясницей). Смотрите перед собой и чуть вверх. Палка прижата к груди сверху, руки согнуты и прижаты к корпусу, локти назад. Выпрямите руки вперёд перед грудью, верните их в исходное положение. Выпрямите вверх над собой (можно слегка откинуться назад и откинуть голову), опять верните в исходное положение. Один подход — 20 таких циклов</a:t>
            </a:r>
            <a:endParaRPr sz="1500"/>
          </a:p>
          <a:p>
            <a:pPr indent="0" lvl="0" marL="0" rtl="0" algn="just">
              <a:spcBef>
                <a:spcPts val="1600"/>
              </a:spcBef>
              <a:spcAft>
                <a:spcPts val="0"/>
              </a:spcAft>
              <a:buClr>
                <a:schemeClr val="dk1"/>
              </a:buClr>
              <a:buSzPts val="1100"/>
              <a:buFont typeface="Arial"/>
              <a:buNone/>
            </a:pPr>
            <a:r>
              <a:rPr lang="ru" sz="1500"/>
              <a:t>Выполните 2–3 подхода.</a:t>
            </a:r>
            <a:endParaRPr sz="1500"/>
          </a:p>
          <a:p>
            <a:pPr indent="0" lvl="0" marL="0" rtl="0" algn="just">
              <a:spcBef>
                <a:spcPts val="1600"/>
              </a:spcBef>
              <a:spcAft>
                <a:spcPts val="1600"/>
              </a:spcAft>
              <a:buNone/>
            </a:pPr>
            <a:r>
              <a:t/>
            </a:r>
            <a:endParaRPr sz="1500"/>
          </a:p>
        </p:txBody>
      </p:sp>
      <p:pic>
        <p:nvPicPr>
          <p:cNvPr id="92" name="Google Shape;92;p19"/>
          <p:cNvPicPr preferRelativeResize="0"/>
          <p:nvPr/>
        </p:nvPicPr>
        <p:blipFill>
          <a:blip r:embed="rId3">
            <a:alphaModFix/>
          </a:blip>
          <a:stretch>
            <a:fillRect/>
          </a:stretch>
        </p:blipFill>
        <p:spPr>
          <a:xfrm>
            <a:off x="5773200" y="1083550"/>
            <a:ext cx="3189837" cy="390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Комплекс упражнений с гимнастической палкой:</a:t>
            </a:r>
            <a:endParaRPr/>
          </a:p>
          <a:p>
            <a:pPr indent="0" lvl="0" marL="0" rtl="0" algn="l">
              <a:spcBef>
                <a:spcPts val="0"/>
              </a:spcBef>
              <a:spcAft>
                <a:spcPts val="0"/>
              </a:spcAft>
              <a:buNone/>
            </a:pPr>
            <a:r>
              <a:rPr lang="ru"/>
              <a:t>Скручивание корпуса</a:t>
            </a:r>
            <a:endParaRPr/>
          </a:p>
        </p:txBody>
      </p:sp>
      <p:sp>
        <p:nvSpPr>
          <p:cNvPr id="98" name="Google Shape;98;p20"/>
          <p:cNvSpPr txBox="1"/>
          <p:nvPr>
            <p:ph idx="1" type="body"/>
          </p:nvPr>
        </p:nvSpPr>
        <p:spPr>
          <a:xfrm>
            <a:off x="311700" y="1329125"/>
            <a:ext cx="53091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ru" sz="1500"/>
              <a:t>Упражнение для живота</a:t>
            </a:r>
            <a:endParaRPr sz="1500"/>
          </a:p>
          <a:p>
            <a:pPr indent="0" lvl="0" marL="0" rtl="0" algn="just">
              <a:spcBef>
                <a:spcPts val="1600"/>
              </a:spcBef>
              <a:spcAft>
                <a:spcPts val="0"/>
              </a:spcAft>
              <a:buClr>
                <a:schemeClr val="dk1"/>
              </a:buClr>
              <a:buSzPts val="1100"/>
              <a:buFont typeface="Arial"/>
              <a:buNone/>
            </a:pPr>
            <a:r>
              <a:rPr lang="ru" sz="1500"/>
              <a:t>Лёжа на спине, согните ноги в коленях и поставьте на пол. Палку поднимите над собой на уровне коленей, руки полусогнуты. Не спеша подтяните колени к палке, верните ноги на пол. Также не спеша потянитесь лбом в направлении палки, отрывая голову и плечи от пола и опять вернитесь на пол. Если вам легко, поднимайте ноги и голову одновременно. Один подход — 10 повторений.</a:t>
            </a:r>
            <a:endParaRPr sz="1500"/>
          </a:p>
          <a:p>
            <a:pPr indent="0" lvl="0" marL="0" rtl="0" algn="just">
              <a:spcBef>
                <a:spcPts val="1600"/>
              </a:spcBef>
              <a:spcAft>
                <a:spcPts val="0"/>
              </a:spcAft>
              <a:buClr>
                <a:schemeClr val="dk1"/>
              </a:buClr>
              <a:buSzPts val="1100"/>
              <a:buFont typeface="Arial"/>
              <a:buNone/>
            </a:pPr>
            <a:r>
              <a:rPr lang="ru" sz="1500"/>
              <a:t>Выполните 2–3 подхода.</a:t>
            </a:r>
            <a:endParaRPr sz="1500"/>
          </a:p>
          <a:p>
            <a:pPr indent="0" lvl="0" marL="0" rtl="0" algn="just">
              <a:spcBef>
                <a:spcPts val="1600"/>
              </a:spcBef>
              <a:spcAft>
                <a:spcPts val="1600"/>
              </a:spcAft>
              <a:buNone/>
            </a:pPr>
            <a:r>
              <a:t/>
            </a:r>
            <a:endParaRPr sz="1500"/>
          </a:p>
        </p:txBody>
      </p:sp>
      <p:pic>
        <p:nvPicPr>
          <p:cNvPr id="99" name="Google Shape;99;p20"/>
          <p:cNvPicPr preferRelativeResize="0"/>
          <p:nvPr/>
        </p:nvPicPr>
        <p:blipFill>
          <a:blip r:embed="rId3">
            <a:alphaModFix/>
          </a:blip>
          <a:stretch>
            <a:fillRect/>
          </a:stretch>
        </p:blipFill>
        <p:spPr>
          <a:xfrm>
            <a:off x="5620800" y="1903338"/>
            <a:ext cx="3218400" cy="22679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Комплекс упражнений с гимнастической палкой:</a:t>
            </a:r>
            <a:endParaRPr/>
          </a:p>
          <a:p>
            <a:pPr indent="0" lvl="0" marL="0" rtl="0" algn="l">
              <a:spcBef>
                <a:spcPts val="0"/>
              </a:spcBef>
              <a:spcAft>
                <a:spcPts val="0"/>
              </a:spcAft>
              <a:buNone/>
            </a:pPr>
            <a:r>
              <a:rPr lang="ru"/>
              <a:t>Плие с палкой на плечах</a:t>
            </a:r>
            <a:endParaRPr/>
          </a:p>
        </p:txBody>
      </p:sp>
      <p:sp>
        <p:nvSpPr>
          <p:cNvPr id="105" name="Google Shape;105;p21"/>
          <p:cNvSpPr txBox="1"/>
          <p:nvPr>
            <p:ph idx="1" type="body"/>
          </p:nvPr>
        </p:nvSpPr>
        <p:spPr>
          <a:xfrm>
            <a:off x="311700" y="1329125"/>
            <a:ext cx="53091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ru" sz="1500"/>
              <a:t>Лучшее упражнение для бёдер и ягодиц, включает в работу внутреннюю поверхность бёдер, укрепляет спину и подтягивает живот.</a:t>
            </a:r>
            <a:endParaRPr sz="1500"/>
          </a:p>
          <a:p>
            <a:pPr indent="0" lvl="0" marL="0" rtl="0" algn="just">
              <a:spcBef>
                <a:spcPts val="1600"/>
              </a:spcBef>
              <a:spcAft>
                <a:spcPts val="0"/>
              </a:spcAft>
              <a:buClr>
                <a:schemeClr val="dk1"/>
              </a:buClr>
              <a:buSzPts val="1100"/>
              <a:buFont typeface="Arial"/>
              <a:buNone/>
            </a:pPr>
            <a:r>
              <a:rPr lang="ru" sz="1500"/>
              <a:t>Положите палку на плечи сзади (не на шею, а ниже!). Придерживайте её руками по бокам, локти согнуты и разведены. Расставьте ноги как можно шире, носки слегка разверните наружу. Приседайте, не сводя колени внутрь, следя, чтобы они двигались над носками! Не опускайте подбородок на грудь, не опускайте таз ниже коленей. Один подход — 15–20 повторений.</a:t>
            </a:r>
            <a:endParaRPr sz="1500"/>
          </a:p>
          <a:p>
            <a:pPr indent="0" lvl="0" marL="0" rtl="0" algn="just">
              <a:spcBef>
                <a:spcPts val="1600"/>
              </a:spcBef>
              <a:spcAft>
                <a:spcPts val="1600"/>
              </a:spcAft>
              <a:buNone/>
            </a:pPr>
            <a:r>
              <a:rPr lang="ru" sz="1500"/>
              <a:t>Выполните 2–3 подхода.</a:t>
            </a:r>
            <a:endParaRPr sz="1500"/>
          </a:p>
        </p:txBody>
      </p:sp>
      <p:pic>
        <p:nvPicPr>
          <p:cNvPr id="106" name="Google Shape;106;p21"/>
          <p:cNvPicPr preferRelativeResize="0"/>
          <p:nvPr/>
        </p:nvPicPr>
        <p:blipFill>
          <a:blip r:embed="rId3">
            <a:alphaModFix/>
          </a:blip>
          <a:stretch>
            <a:fillRect/>
          </a:stretch>
        </p:blipFill>
        <p:spPr>
          <a:xfrm>
            <a:off x="5773200" y="1083550"/>
            <a:ext cx="3218400" cy="37061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