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14430a18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14430a18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14430a18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14430a18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14430a18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14430a18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14430a18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14430a18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4efa7c4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4efa7c4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efa7c4b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efa7c4b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4efa7c4b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4efa7c4b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14430a1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14430a1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14430a18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14430a18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14430a1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14430a1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6a095b7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6a095b7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14430a1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14430a1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14430a18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14430a18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orci72.ru/psiholog/post/mezhpolusharnoe-vzaimodejstvie-uprazhneniya-dlya-razvitiya-mezhpolusharnogo-vzaimodejstviya#:~:text=%D0%A7%D1%82%D0%BE%20%D1%82%D0%B0%D0%BA%D0%BE%D0%B5%20%D0%BC%D0%B5%D0%B6%D0%BF%D0%BE%D0%BB%D1%83%D1%88%D0%B0%D1%80%D0%BD%D0%BE%D0%B5%20%D0%B2%D0%B7%D0%B0%D0%B8%D0%BC%D0%BE%D0%B4%D0%B5%D0%B9%D1%81%D1%82%D0%B2%D0%B8%D0%B5%3F,%D0%B3%D0%B5%D0%BD%D0%B5%D1%82%D0%B8%D1%87%D0%B5%D1%81%D0%BA%D0%B8%D1%85%2C%20%D1%82%D0%B0%D0%BA%20%D0%B8%20%D1%81%D1%80%D0%B5%D0%B4%D0%BE%D0%B2%D1%8B%D1%85%20%D1%84%D0%B0%D0%BA%D1%82%D0%BE%D1%80%D0%BE%D0%B2." TargetMode="External"/><Relationship Id="rId4" Type="http://schemas.openxmlformats.org/officeDocument/2006/relationships/hyperlink" Target="https://ru.wikipedia.org/wiki/%D0%9A%D0%BE%D0%BE%D1%80%D0%B4%D0%B8%D0%BD%D0%B0%D1%86%D0%B8%D1%8F_%D0%B4%D0%B2%D0%B8%D0%B6%D0%B5%D0%BD%D0%B8%D0%B9" TargetMode="External"/><Relationship Id="rId5" Type="http://schemas.openxmlformats.org/officeDocument/2006/relationships/hyperlink" Target="https://www.elibrary.ru/item.asp?id=35039744" TargetMode="External"/><Relationship Id="rId6" Type="http://schemas.openxmlformats.org/officeDocument/2006/relationships/hyperlink" Target="http://www.magma-team.ru/kursovye-i-diplomnye-raboty-po-fizicheskoy-kulture/koordinatsionnye-sposobnosti#:~:text=%D0%9E%D1%81%D0%BD%D0%BE%D0%B2%D0%BD%D1%8B%D0%BC%D0%B8%20%D0%BC%D0%B5%D1%82%D0%BE%D0%B4%D0%B0%D0%BC%D0%B8%20%D1%80%D0%B0%D0%B7%D0%B2%D0%B8%D1%82%D0%B8%D1%8F%20%D0%BA%D0%BE%D0%BE%D1%80%D0%B4%D0%B8%D0%BD%D0%B0%D1%86%D0%B8%D0%BE%D0%BD%D0%BD%D1%8B%D1%85%20%D1%81%D0%BF%D0%BE%D1%81%D0%BE%D0%B1%D0%BD%D0%BE%D1%81%D1%82%D0%B5%D0%B9,%3A%20%D0%BF%D1%80%D0%B0%D0%B2%D0%B8%D0%BB%D1%8C%D0%BD%D0%BE%D1%81%D1%82%D1%8C%20%D0%B2%D1%8B%D0%BF%D0%BE%D0%BB%D0%BD%D0%B5%D0%BD%D0%B8%D1%8F%20%D0%B4%D0%B2%D0%B8%D0%B6%D0%B5%D0%BD%D0%B8%D1%8F%2C%20%D1%82." TargetMode="External"/><Relationship Id="rId7" Type="http://schemas.openxmlformats.org/officeDocument/2006/relationships/hyperlink" Target="https://spkaltan.ucoz.net/seminar/pamjatka_dlja_roditelej-uprazhnenija_domapdf.pdf" TargetMode="External"/><Relationship Id="rId8" Type="http://schemas.openxmlformats.org/officeDocument/2006/relationships/hyperlink" Target="https://sport.wikireading.ru/927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963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sz="4700"/>
              <a:t>Комплекс упражнений </a:t>
            </a:r>
            <a:endParaRPr sz="4700"/>
          </a:p>
          <a:p>
            <a:pPr indent="0" lvl="0" marL="0" rtl="0" algn="ctr">
              <a:spcBef>
                <a:spcPts val="0"/>
              </a:spcBef>
              <a:spcAft>
                <a:spcPts val="0"/>
              </a:spcAft>
              <a:buNone/>
            </a:pPr>
            <a:r>
              <a:rPr lang="ru" sz="4700"/>
              <a:t>для развития межполушарного взаимодействия</a:t>
            </a:r>
            <a:endParaRPr sz="4700"/>
          </a:p>
        </p:txBody>
      </p:sp>
      <p:sp>
        <p:nvSpPr>
          <p:cNvPr id="55" name="Google Shape;55;p13"/>
          <p:cNvSpPr txBox="1"/>
          <p:nvPr>
            <p:ph idx="1" type="subTitle"/>
          </p:nvPr>
        </p:nvSpPr>
        <p:spPr>
          <a:xfrm>
            <a:off x="311700" y="40952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подготовила студентка 3ИВТ1.2 Логинова Софья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Упражнения: Стоя</a:t>
            </a:r>
            <a:endParaRPr/>
          </a:p>
        </p:txBody>
      </p:sp>
      <p:sp>
        <p:nvSpPr>
          <p:cNvPr id="112" name="Google Shape;112;p22"/>
          <p:cNvSpPr txBox="1"/>
          <p:nvPr>
            <p:ph idx="1" type="body"/>
          </p:nvPr>
        </p:nvSpPr>
        <p:spPr>
          <a:xfrm>
            <a:off x="311700" y="1173250"/>
            <a:ext cx="6071100" cy="2463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a:t>Стоя. </a:t>
            </a:r>
            <a:r>
              <a:rPr lang="ru"/>
              <a:t>Возьмите в каждую руку по теннисному мячу и поднимите руки вперед. Затем опустите мячи и поймайте их, когда они отскочат от пола. Если это задание выполняется легко, можно его усложнить: мяч, брошенный правой рукой, поймайте левой, а мяч, брошенный левой рукой, поймайте правой</a:t>
            </a:r>
            <a:endParaRPr/>
          </a:p>
        </p:txBody>
      </p:sp>
      <p:pic>
        <p:nvPicPr>
          <p:cNvPr id="113" name="Google Shape;113;p22"/>
          <p:cNvPicPr preferRelativeResize="0"/>
          <p:nvPr/>
        </p:nvPicPr>
        <p:blipFill>
          <a:blip r:embed="rId3">
            <a:alphaModFix/>
          </a:blip>
          <a:stretch>
            <a:fillRect/>
          </a:stretch>
        </p:blipFill>
        <p:spPr>
          <a:xfrm>
            <a:off x="6535200" y="1083550"/>
            <a:ext cx="2456400" cy="30334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Упражнения: В прыжке</a:t>
            </a:r>
            <a:endParaRPr/>
          </a:p>
        </p:txBody>
      </p:sp>
      <p:sp>
        <p:nvSpPr>
          <p:cNvPr id="119" name="Google Shape;119;p23"/>
          <p:cNvSpPr txBox="1"/>
          <p:nvPr>
            <p:ph idx="1" type="body"/>
          </p:nvPr>
        </p:nvSpPr>
        <p:spPr>
          <a:xfrm>
            <a:off x="311700" y="931150"/>
            <a:ext cx="4743900" cy="2463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sz="1400"/>
              <a:t>Выполняя во время занятий физическими упражнениями прыжки на месте, попробуйте их разнообразить следующим образом в двух вариантах. В первом варианте проделайте прыжки из исходного положения ноги вместе, руки вдоль туловища. Делая прыжок, поднимите руки в стороны, а ноги поставьте врозь. Вторым прыжком вернитесь в исходное положение. Во втором варианте проделайте прыжки из исходного положения ноги вместе, руки в стороны. Делая первый прыжок, опустите руки вниз, а ноги поставьте врозь. Вторым прыжком поднимите руки в стороны, а ноги поставьте вместе. Попробуйте проделать прыжки в достаточно высоком темпе</a:t>
            </a:r>
            <a:endParaRPr sz="1400"/>
          </a:p>
        </p:txBody>
      </p:sp>
      <p:pic>
        <p:nvPicPr>
          <p:cNvPr id="120" name="Google Shape;120;p23"/>
          <p:cNvPicPr preferRelativeResize="0"/>
          <p:nvPr/>
        </p:nvPicPr>
        <p:blipFill>
          <a:blip r:embed="rId3">
            <a:alphaModFix/>
          </a:blip>
          <a:stretch>
            <a:fillRect/>
          </a:stretch>
        </p:blipFill>
        <p:spPr>
          <a:xfrm>
            <a:off x="5055700" y="1083550"/>
            <a:ext cx="3935900" cy="380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Упражнения: На стуле</a:t>
            </a:r>
            <a:endParaRPr/>
          </a:p>
        </p:txBody>
      </p:sp>
      <p:sp>
        <p:nvSpPr>
          <p:cNvPr id="126" name="Google Shape;126;p24"/>
          <p:cNvSpPr txBox="1"/>
          <p:nvPr>
            <p:ph idx="1" type="body"/>
          </p:nvPr>
        </p:nvSpPr>
        <p:spPr>
          <a:xfrm>
            <a:off x="311700" y="1339950"/>
            <a:ext cx="4743900" cy="2463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a:t>Сядьте на стул боком к спинке, обопритесь одной рукой о сиденье, а другой – о спинку. Согните ноги и перенесите их над сиденьем и поставьте на пол. Затем таким же образом вернитесь в исходное положение. Выполняя упражнение, следите за тем, чтобы при переносе ног ступни не задевали сиденье. В исходном положении делайте вдох, пронося ноги над сиденьем – выдох</a:t>
            </a:r>
            <a:endParaRPr/>
          </a:p>
        </p:txBody>
      </p:sp>
      <p:pic>
        <p:nvPicPr>
          <p:cNvPr id="127" name="Google Shape;127;p24"/>
          <p:cNvPicPr preferRelativeResize="0"/>
          <p:nvPr/>
        </p:nvPicPr>
        <p:blipFill>
          <a:blip r:embed="rId3">
            <a:alphaModFix/>
          </a:blip>
          <a:stretch>
            <a:fillRect/>
          </a:stretch>
        </p:blipFill>
        <p:spPr>
          <a:xfrm>
            <a:off x="5208000" y="1083550"/>
            <a:ext cx="3238500" cy="369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Упражнения: На спине</a:t>
            </a:r>
            <a:endParaRPr/>
          </a:p>
        </p:txBody>
      </p:sp>
      <p:sp>
        <p:nvSpPr>
          <p:cNvPr id="133" name="Google Shape;133;p25"/>
          <p:cNvSpPr txBox="1"/>
          <p:nvPr>
            <p:ph idx="1" type="body"/>
          </p:nvPr>
        </p:nvSpPr>
        <p:spPr>
          <a:xfrm>
            <a:off x="311700" y="1083550"/>
            <a:ext cx="5447400" cy="2463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a:t>Лягте на спину, поднимите ноги и туловище до вертикального положения и обопритесь ладонями о поясницу. Старайтесь, чтобы туловище и ноги составляли прямую линию. Это упражнение называется «стойка на лопатках» или «березка». Зафиксировав принятое положение, попробуйте сохранить его несколько секунд. Затем положите руки на пол, ладонями вниз и продолжайте фиксировать принятое положение</a:t>
            </a:r>
            <a:endParaRPr/>
          </a:p>
        </p:txBody>
      </p:sp>
      <p:pic>
        <p:nvPicPr>
          <p:cNvPr id="134" name="Google Shape;134;p25"/>
          <p:cNvPicPr preferRelativeResize="0"/>
          <p:nvPr/>
        </p:nvPicPr>
        <p:blipFill>
          <a:blip r:embed="rId3">
            <a:alphaModFix/>
          </a:blip>
          <a:stretch>
            <a:fillRect/>
          </a:stretch>
        </p:blipFill>
        <p:spPr>
          <a:xfrm>
            <a:off x="6056575" y="518975"/>
            <a:ext cx="2871900" cy="445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Список литературы:</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ru" u="sng">
                <a:solidFill>
                  <a:schemeClr val="hlink"/>
                </a:solidFill>
                <a:hlinkClick r:id="rId3"/>
              </a:rPr>
              <a:t>Межполушарное взаимодействие</a:t>
            </a:r>
            <a:endParaRPr/>
          </a:p>
          <a:p>
            <a:pPr indent="-342900" lvl="0" marL="457200" rtl="0" algn="l">
              <a:spcBef>
                <a:spcPts val="0"/>
              </a:spcBef>
              <a:spcAft>
                <a:spcPts val="0"/>
              </a:spcAft>
              <a:buSzPts val="1800"/>
              <a:buAutoNum type="arabicPeriod"/>
            </a:pPr>
            <a:r>
              <a:rPr lang="ru" u="sng">
                <a:solidFill>
                  <a:schemeClr val="hlink"/>
                </a:solidFill>
                <a:hlinkClick r:id="rId4"/>
              </a:rPr>
              <a:t>Координация движения</a:t>
            </a:r>
            <a:endParaRPr/>
          </a:p>
          <a:p>
            <a:pPr indent="-342900" lvl="0" marL="457200" rtl="0" algn="l">
              <a:spcBef>
                <a:spcPts val="0"/>
              </a:spcBef>
              <a:spcAft>
                <a:spcPts val="0"/>
              </a:spcAft>
              <a:buSzPts val="1800"/>
              <a:buAutoNum type="arabicPeriod"/>
            </a:pPr>
            <a:r>
              <a:rPr lang="ru" u="sng">
                <a:solidFill>
                  <a:schemeClr val="hlink"/>
                </a:solidFill>
                <a:hlinkClick r:id="rId5"/>
              </a:rPr>
              <a:t>https://www.elibrary.ru/item.asp?id=35039744</a:t>
            </a:r>
            <a:endParaRPr/>
          </a:p>
          <a:p>
            <a:pPr indent="-342900" lvl="0" marL="457200" rtl="0" algn="l">
              <a:spcBef>
                <a:spcPts val="0"/>
              </a:spcBef>
              <a:spcAft>
                <a:spcPts val="0"/>
              </a:spcAft>
              <a:buSzPts val="1800"/>
              <a:buAutoNum type="arabicPeriod"/>
            </a:pPr>
            <a:r>
              <a:rPr lang="ru" u="sng">
                <a:solidFill>
                  <a:schemeClr val="hlink"/>
                </a:solidFill>
                <a:hlinkClick r:id="rId6"/>
              </a:rPr>
              <a:t>Методы и средства развития координации</a:t>
            </a:r>
            <a:endParaRPr/>
          </a:p>
          <a:p>
            <a:pPr indent="-342900" lvl="0" marL="457200" rtl="0" algn="l">
              <a:spcBef>
                <a:spcPts val="0"/>
              </a:spcBef>
              <a:spcAft>
                <a:spcPts val="0"/>
              </a:spcAft>
              <a:buSzPts val="1800"/>
              <a:buAutoNum type="arabicPeriod"/>
            </a:pPr>
            <a:r>
              <a:rPr lang="ru" u="sng">
                <a:solidFill>
                  <a:schemeClr val="hlink"/>
                </a:solidFill>
                <a:hlinkClick r:id="rId7"/>
              </a:rPr>
              <a:t>https://spkaltan.ucoz.net/seminar/pamjatka_dlja_roditelej-uprazhnenija_domapdf.pdf</a:t>
            </a:r>
            <a:r>
              <a:rPr lang="ru"/>
              <a:t> </a:t>
            </a:r>
            <a:endParaRPr/>
          </a:p>
          <a:p>
            <a:pPr indent="-342900" lvl="0" marL="457200" rtl="0" algn="l">
              <a:spcBef>
                <a:spcPts val="0"/>
              </a:spcBef>
              <a:spcAft>
                <a:spcPts val="0"/>
              </a:spcAft>
              <a:buSzPts val="1800"/>
              <a:buAutoNum type="arabicPeriod"/>
            </a:pPr>
            <a:r>
              <a:rPr lang="ru" u="sng">
                <a:solidFill>
                  <a:schemeClr val="hlink"/>
                </a:solidFill>
                <a:hlinkClick r:id="rId8"/>
              </a:rPr>
              <a:t>https://sport.wikireading.ru/9272</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Что такое межполушарное взаимодействие?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ru" sz="3100"/>
              <a:t>Межполушарное взаимодействие </a:t>
            </a:r>
            <a:r>
              <a:rPr lang="ru" sz="3100"/>
              <a:t>— особый механизм объединения Левого Полушария и Правого Полушария в единую интегративную, целостно работающую систему, формирующийся под влиянием как генетических, так и средовых факторов.</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Что такое координация движений?</a:t>
            </a:r>
            <a:endParaRPr/>
          </a:p>
        </p:txBody>
      </p:sp>
      <p:sp>
        <p:nvSpPr>
          <p:cNvPr id="67" name="Google Shape;67;p15"/>
          <p:cNvSpPr txBox="1"/>
          <p:nvPr>
            <p:ph idx="1" type="body"/>
          </p:nvPr>
        </p:nvSpPr>
        <p:spPr>
          <a:xfrm>
            <a:off x="311700" y="1369750"/>
            <a:ext cx="8520600" cy="2328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ru" sz="2500"/>
              <a:t>Координация движения</a:t>
            </a:r>
            <a:r>
              <a:rPr lang="ru" sz="2500"/>
              <a:t> — процессы согласования активности мышц тела, направленные на успешное выполнение двигательной задачи.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Средства </a:t>
            </a:r>
            <a:r>
              <a:rPr lang="ru"/>
              <a:t>развития координации:</a:t>
            </a:r>
            <a:endParaRPr/>
          </a:p>
        </p:txBody>
      </p:sp>
      <p:sp>
        <p:nvSpPr>
          <p:cNvPr id="73" name="Google Shape;73;p16"/>
          <p:cNvSpPr txBox="1"/>
          <p:nvPr>
            <p:ph idx="1" type="body"/>
          </p:nvPr>
        </p:nvSpPr>
        <p:spPr>
          <a:xfrm>
            <a:off x="311700" y="1369750"/>
            <a:ext cx="8520600" cy="2328600"/>
          </a:xfrm>
          <a:prstGeom prst="rect">
            <a:avLst/>
          </a:prstGeom>
        </p:spPr>
        <p:txBody>
          <a:bodyPr anchorCtr="0" anchor="t" bIns="91425" lIns="91425" spcFirstLastPara="1" rIns="91425" wrap="square" tIns="91425">
            <a:noAutofit/>
          </a:bodyPr>
          <a:lstStyle/>
          <a:p>
            <a:pPr indent="-387350" lvl="0" marL="457200" rtl="0" algn="just">
              <a:spcBef>
                <a:spcPts val="0"/>
              </a:spcBef>
              <a:spcAft>
                <a:spcPts val="0"/>
              </a:spcAft>
              <a:buSzPts val="2500"/>
              <a:buAutoNum type="arabicPeriod"/>
            </a:pPr>
            <a:r>
              <a:rPr lang="ru" sz="2500"/>
              <a:t>физические упражнения повышенной координационной сложности и содержащие элементы новизны, </a:t>
            </a:r>
            <a:endParaRPr sz="2500"/>
          </a:p>
          <a:p>
            <a:pPr indent="-387350" lvl="0" marL="457200" rtl="0" algn="just">
              <a:spcBef>
                <a:spcPts val="0"/>
              </a:spcBef>
              <a:spcAft>
                <a:spcPts val="0"/>
              </a:spcAft>
              <a:buSzPts val="2500"/>
              <a:buAutoNum type="arabicPeriod"/>
            </a:pPr>
            <a:r>
              <a:rPr lang="ru" sz="2500"/>
              <a:t>общеподготовительные гимнастические упражнения динамического характера, одновременно охватывающие основные группы мышц.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Методы развития координации:</a:t>
            </a:r>
            <a:endParaRPr/>
          </a:p>
        </p:txBody>
      </p:sp>
      <p:sp>
        <p:nvSpPr>
          <p:cNvPr id="79" name="Google Shape;79;p17"/>
          <p:cNvSpPr txBox="1"/>
          <p:nvPr>
            <p:ph idx="1" type="body"/>
          </p:nvPr>
        </p:nvSpPr>
        <p:spPr>
          <a:xfrm>
            <a:off x="311700" y="1369750"/>
            <a:ext cx="8520600" cy="2328600"/>
          </a:xfrm>
          <a:prstGeom prst="rect">
            <a:avLst/>
          </a:prstGeom>
        </p:spPr>
        <p:txBody>
          <a:bodyPr anchorCtr="0" anchor="t" bIns="91425" lIns="91425" spcFirstLastPara="1" rIns="91425" wrap="square" tIns="91425">
            <a:noAutofit/>
          </a:bodyPr>
          <a:lstStyle/>
          <a:p>
            <a:pPr indent="-387350" lvl="0" marL="457200" rtl="0" algn="just">
              <a:spcBef>
                <a:spcPts val="0"/>
              </a:spcBef>
              <a:spcAft>
                <a:spcPts val="0"/>
              </a:spcAft>
              <a:buSzPts val="2500"/>
              <a:buAutoNum type="arabicPeriod"/>
            </a:pPr>
            <a:r>
              <a:rPr lang="ru" sz="2500"/>
              <a:t>м</a:t>
            </a:r>
            <a:r>
              <a:rPr lang="ru" sz="2500"/>
              <a:t>етод вариативного упражнения, </a:t>
            </a:r>
            <a:endParaRPr sz="2500"/>
          </a:p>
          <a:p>
            <a:pPr indent="-387350" lvl="0" marL="457200" rtl="0" algn="just">
              <a:spcBef>
                <a:spcPts val="0"/>
              </a:spcBef>
              <a:spcAft>
                <a:spcPts val="0"/>
              </a:spcAft>
              <a:buSzPts val="2500"/>
              <a:buAutoNum type="arabicPeriod"/>
            </a:pPr>
            <a:r>
              <a:rPr lang="ru" sz="2500"/>
              <a:t>игровой, </a:t>
            </a:r>
            <a:endParaRPr sz="2500"/>
          </a:p>
          <a:p>
            <a:pPr indent="-387350" lvl="0" marL="457200" rtl="0" algn="just">
              <a:spcBef>
                <a:spcPts val="0"/>
              </a:spcBef>
              <a:spcAft>
                <a:spcPts val="0"/>
              </a:spcAft>
              <a:buSzPts val="2500"/>
              <a:buAutoNum type="arabicPeriod"/>
            </a:pPr>
            <a:r>
              <a:rPr lang="ru" sz="2500"/>
              <a:t>соревновательный метод.</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Как </a:t>
            </a:r>
            <a:r>
              <a:rPr lang="ru"/>
              <a:t>координация </a:t>
            </a:r>
            <a:r>
              <a:rPr lang="ru"/>
              <a:t>влияет на организм? </a:t>
            </a:r>
            <a:endParaRPr/>
          </a:p>
        </p:txBody>
      </p:sp>
      <p:sp>
        <p:nvSpPr>
          <p:cNvPr id="85" name="Google Shape;85;p18"/>
          <p:cNvSpPr txBox="1"/>
          <p:nvPr>
            <p:ph idx="1" type="body"/>
          </p:nvPr>
        </p:nvSpPr>
        <p:spPr>
          <a:xfrm>
            <a:off x="311700" y="1058025"/>
            <a:ext cx="8520600" cy="318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sz="2500"/>
              <a:t>Упражнения на синхронизацию улучшают зрительно-пространственную обработку информации, которая необходима для определения расстояния в уме. Они влияют на внимание, торможение и исполнительный контроль, помогая людям переключаться между двумя задачами.</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Упражнения</a:t>
            </a:r>
            <a:r>
              <a:rPr lang="ru"/>
              <a:t>: </a:t>
            </a:r>
            <a:r>
              <a:rPr lang="ru"/>
              <a:t>Стоя</a:t>
            </a:r>
            <a:endParaRPr/>
          </a:p>
        </p:txBody>
      </p:sp>
      <p:sp>
        <p:nvSpPr>
          <p:cNvPr id="91" name="Google Shape;91;p19"/>
          <p:cNvSpPr txBox="1"/>
          <p:nvPr>
            <p:ph idx="1" type="body"/>
          </p:nvPr>
        </p:nvSpPr>
        <p:spPr>
          <a:xfrm>
            <a:off x="311700" y="1173250"/>
            <a:ext cx="6071100" cy="2463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a:t>Стоя. Проделайте несколько одновременных круговых движений прямыми руками так, чтобы движение правой руки было направлено вперед, а левой – назад. Затем измените направление движения рук: правой назад, левой вперед</a:t>
            </a:r>
            <a:endParaRPr/>
          </a:p>
        </p:txBody>
      </p:sp>
      <p:pic>
        <p:nvPicPr>
          <p:cNvPr id="92" name="Google Shape;92;p19"/>
          <p:cNvPicPr preferRelativeResize="0"/>
          <p:nvPr/>
        </p:nvPicPr>
        <p:blipFill>
          <a:blip r:embed="rId3">
            <a:alphaModFix/>
          </a:blip>
          <a:stretch>
            <a:fillRect/>
          </a:stretch>
        </p:blipFill>
        <p:spPr>
          <a:xfrm>
            <a:off x="6725575" y="1031575"/>
            <a:ext cx="1783682" cy="390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Упражнения: Стоя</a:t>
            </a:r>
            <a:endParaRPr/>
          </a:p>
        </p:txBody>
      </p:sp>
      <p:sp>
        <p:nvSpPr>
          <p:cNvPr id="98" name="Google Shape;98;p20"/>
          <p:cNvSpPr txBox="1"/>
          <p:nvPr>
            <p:ph idx="1" type="body"/>
          </p:nvPr>
        </p:nvSpPr>
        <p:spPr>
          <a:xfrm>
            <a:off x="311700" y="1173250"/>
            <a:ext cx="6071100" cy="2463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a:t>Стоя. </a:t>
            </a:r>
            <a:r>
              <a:rPr lang="ru"/>
              <a:t>Согните руку в локтевом суставе и поднимите ее так, чтобы кисть была около уха, а предплечье параллельно полу На локоть положите 3–5 монет. Быстрым движением кисти вперед-вниз с одновременным разгибанием руки в локтевом суставе попробуйте поймать в ладонь все монеты. Если вы не можете справиться с этой задачей, потренируйтесь предварительно с одной монетой</a:t>
            </a:r>
            <a:endParaRPr/>
          </a:p>
        </p:txBody>
      </p:sp>
      <p:pic>
        <p:nvPicPr>
          <p:cNvPr id="99" name="Google Shape;99;p20"/>
          <p:cNvPicPr preferRelativeResize="0"/>
          <p:nvPr/>
        </p:nvPicPr>
        <p:blipFill>
          <a:blip r:embed="rId3">
            <a:alphaModFix/>
          </a:blip>
          <a:stretch>
            <a:fillRect/>
          </a:stretch>
        </p:blipFill>
        <p:spPr>
          <a:xfrm>
            <a:off x="6535200" y="1083550"/>
            <a:ext cx="2143125" cy="36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Упражнения: Стоя</a:t>
            </a:r>
            <a:endParaRPr/>
          </a:p>
        </p:txBody>
      </p:sp>
      <p:sp>
        <p:nvSpPr>
          <p:cNvPr id="105" name="Google Shape;105;p21"/>
          <p:cNvSpPr txBox="1"/>
          <p:nvPr>
            <p:ph idx="1" type="body"/>
          </p:nvPr>
        </p:nvSpPr>
        <p:spPr>
          <a:xfrm>
            <a:off x="311700" y="1173250"/>
            <a:ext cx="6071100" cy="2463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ru"/>
              <a:t>Стоя. </a:t>
            </a:r>
            <a:r>
              <a:rPr lang="ru"/>
              <a:t>Возьмите палку длиной около метра. Поставьте ее вертикально на пол перед собой, прижав сверху ладонью правой руки. Оторвав руку от палки, попробуйте перешагнуть через нее прямой ногой справа налево и, не давая палке упасть, прижмите ее снова ладонью. Затем перешагните через палку слева направо. После этого попробуйте, оторвав руку от палки, сделать поворот на 360 градусов и, не давая палке упасть, прижмите ее ладонью сверху. Затем проделайте поворот в другую сторону</a:t>
            </a:r>
            <a:endParaRPr/>
          </a:p>
        </p:txBody>
      </p:sp>
      <p:pic>
        <p:nvPicPr>
          <p:cNvPr id="106" name="Google Shape;106;p21"/>
          <p:cNvPicPr preferRelativeResize="0"/>
          <p:nvPr/>
        </p:nvPicPr>
        <p:blipFill>
          <a:blip r:embed="rId3">
            <a:alphaModFix/>
          </a:blip>
          <a:stretch>
            <a:fillRect/>
          </a:stretch>
        </p:blipFill>
        <p:spPr>
          <a:xfrm>
            <a:off x="6535200" y="1083550"/>
            <a:ext cx="2038350" cy="374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