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PT Serif"/>
      <p:regular r:id="rId30"/>
      <p:bold r:id="rId31"/>
      <p:italic r:id="rId32"/>
      <p:boldItalic r:id="rId33"/>
    </p:embeddedFont>
    <p:embeddedFont>
      <p:font typeface="Comfortaa Regular"/>
      <p:regular r:id="rId34"/>
      <p:bold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erif-bold.fntdata"/><Relationship Id="rId30" Type="http://schemas.openxmlformats.org/officeDocument/2006/relationships/font" Target="fonts/PTSerif-regular.fntdata"/><Relationship Id="rId11" Type="http://schemas.openxmlformats.org/officeDocument/2006/relationships/slide" Target="slides/slide5.xml"/><Relationship Id="rId33" Type="http://schemas.openxmlformats.org/officeDocument/2006/relationships/font" Target="fonts/PTSerif-boldItalic.fntdata"/><Relationship Id="rId10" Type="http://schemas.openxmlformats.org/officeDocument/2006/relationships/slide" Target="slides/slide4.xml"/><Relationship Id="rId32" Type="http://schemas.openxmlformats.org/officeDocument/2006/relationships/font" Target="fonts/PTSerif-italic.fntdata"/><Relationship Id="rId13" Type="http://schemas.openxmlformats.org/officeDocument/2006/relationships/slide" Target="slides/slide7.xml"/><Relationship Id="rId35" Type="http://schemas.openxmlformats.org/officeDocument/2006/relationships/font" Target="fonts/ComfortaaRegular-bold.fntdata"/><Relationship Id="rId12" Type="http://schemas.openxmlformats.org/officeDocument/2006/relationships/slide" Target="slides/slide6.xml"/><Relationship Id="rId34" Type="http://schemas.openxmlformats.org/officeDocument/2006/relationships/font" Target="fonts/ComfortaaRegular-regular.fntdata"/><Relationship Id="rId15" Type="http://schemas.openxmlformats.org/officeDocument/2006/relationships/slide" Target="slides/slide9.xml"/><Relationship Id="rId37" Type="http://schemas.openxmlformats.org/officeDocument/2006/relationships/font" Target="fonts/Comfortaa-bold.fntdata"/><Relationship Id="rId14" Type="http://schemas.openxmlformats.org/officeDocument/2006/relationships/slide" Target="slides/slide8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500b708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500b708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500b70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9500b70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500b708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500b708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9500b70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9500b70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500b70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9500b70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9500b70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9500b70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500b70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500b70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500b70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500b70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500b70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9500b70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500b70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500b70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500b708e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500b708e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500b70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500b70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9500b70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9500b70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500b708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500b708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500b70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500b70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500b70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500b70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500b708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500b708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500b70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500b70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34275" y="19918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EFEA"/>
              </a:buClr>
              <a:buSzPts val="3600"/>
              <a:buNone/>
              <a:defRPr sz="3600">
                <a:solidFill>
                  <a:srgbClr val="F3EFEA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 rot="10800000">
            <a:off x="2588100" y="3641119"/>
            <a:ext cx="3967800" cy="0"/>
          </a:xfrm>
          <a:prstGeom prst="straightConnector1">
            <a:avLst/>
          </a:prstGeom>
          <a:noFill/>
          <a:ln cap="flat" cmpd="sng" w="9525">
            <a:solidFill>
              <a:srgbClr val="F3EFEA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>
                <a:solidFill>
                  <a:srgbClr val="8F7B8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None/>
              <a:defRPr i="1" sz="2400">
                <a:solidFill>
                  <a:srgbClr val="8F7B87"/>
                </a:solidFill>
              </a:defRPr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4136250" y="1502981"/>
            <a:ext cx="871500" cy="653700"/>
          </a:xfrm>
          <a:prstGeom prst="ellipse">
            <a:avLst/>
          </a:prstGeom>
          <a:solidFill>
            <a:srgbClr val="8F7B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55350" y="22761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F7B87"/>
              </a:buClr>
              <a:buSzPts val="3000"/>
              <a:buChar char="○"/>
              <a:defRPr i="1">
                <a:solidFill>
                  <a:srgbClr val="8F7B87"/>
                </a:solidFill>
              </a:defRPr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□"/>
              <a:defRPr i="1">
                <a:solidFill>
                  <a:srgbClr val="8F7B87"/>
                </a:solidFill>
              </a:defRPr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2400"/>
              <a:buChar char="○"/>
              <a:defRPr i="1">
                <a:solidFill>
                  <a:srgbClr val="8F7B87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□"/>
              <a:defRPr i="1">
                <a:solidFill>
                  <a:srgbClr val="8F7B87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●"/>
              <a:defRPr i="1">
                <a:solidFill>
                  <a:srgbClr val="8F7B87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○"/>
              <a:defRPr i="1">
                <a:solidFill>
                  <a:srgbClr val="8F7B87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7B87"/>
              </a:buClr>
              <a:buSzPts val="1800"/>
              <a:buChar char="■"/>
              <a:defRPr i="1">
                <a:solidFill>
                  <a:srgbClr val="8F7B87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3593400" y="14337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F7B87"/>
                </a:solidFill>
              </a:defRPr>
            </a:lvl1pPr>
            <a:lvl2pPr lvl="1" rtl="0">
              <a:buNone/>
              <a:defRPr>
                <a:solidFill>
                  <a:srgbClr val="8F7B87"/>
                </a:solidFill>
              </a:defRPr>
            </a:lvl2pPr>
            <a:lvl3pPr lvl="2" rtl="0">
              <a:buNone/>
              <a:defRPr>
                <a:solidFill>
                  <a:srgbClr val="8F7B87"/>
                </a:solidFill>
              </a:defRPr>
            </a:lvl3pPr>
            <a:lvl4pPr lvl="3" rtl="0">
              <a:buNone/>
              <a:defRPr>
                <a:solidFill>
                  <a:srgbClr val="8F7B87"/>
                </a:solidFill>
              </a:defRPr>
            </a:lvl4pPr>
            <a:lvl5pPr lvl="4" rtl="0">
              <a:buNone/>
              <a:defRPr>
                <a:solidFill>
                  <a:srgbClr val="8F7B87"/>
                </a:solidFill>
              </a:defRPr>
            </a:lvl5pPr>
            <a:lvl6pPr lvl="5" rtl="0">
              <a:buNone/>
              <a:defRPr>
                <a:solidFill>
                  <a:srgbClr val="8F7B87"/>
                </a:solidFill>
              </a:defRPr>
            </a:lvl6pPr>
            <a:lvl7pPr lvl="6" rtl="0">
              <a:buNone/>
              <a:defRPr>
                <a:solidFill>
                  <a:srgbClr val="8F7B87"/>
                </a:solidFill>
              </a:defRPr>
            </a:lvl7pPr>
            <a:lvl8pPr lvl="7" rtl="0">
              <a:buNone/>
              <a:defRPr>
                <a:solidFill>
                  <a:srgbClr val="8F7B87"/>
                </a:solidFill>
              </a:defRPr>
            </a:lvl8pPr>
            <a:lvl9pPr lvl="8" rtl="0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1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6350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70698" y="14984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76" name="Google Shape;76;p1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7" name="Google Shape;77;p1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626350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04738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83125" y="15103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4" name="Google Shape;84;p19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5" name="Google Shape;85;p19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2622900" y="113175"/>
            <a:ext cx="3898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89" name="Google Shape;89;p20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94" name="Google Shape;94;p21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95" name="Google Shape;95;p21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22900" y="205988"/>
            <a:ext cx="389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7100" y="14984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429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429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429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429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429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buNone/>
              <a:defRPr sz="1300">
                <a:solidFill>
                  <a:srgbClr val="8F7B87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mc:AlternateContent>
    <mc:Choice Requires="p14">
      <p:transition p14:dur="2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subTitle"/>
          </p:nvPr>
        </p:nvSpPr>
        <p:spPr>
          <a:xfrm>
            <a:off x="2022275" y="4252100"/>
            <a:ext cx="5030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подготовили: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omfortaa"/>
                <a:ea typeface="Comfortaa"/>
                <a:cs typeface="Comfortaa"/>
                <a:sym typeface="Comfortaa"/>
              </a:rPr>
              <a:t>Логинова Софья и Шульман Эмиль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8" name="Google Shape;108;p24"/>
          <p:cNvPicPr preferRelativeResize="0"/>
          <p:nvPr/>
        </p:nvPicPr>
        <p:blipFill rotWithShape="1">
          <a:blip r:embed="rId3">
            <a:alphaModFix/>
          </a:blip>
          <a:srcRect b="0" l="5864" r="0" t="0"/>
          <a:stretch/>
        </p:blipFill>
        <p:spPr>
          <a:xfrm>
            <a:off x="0" y="1052875"/>
            <a:ext cx="2571500" cy="40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 rotWithShape="1">
          <a:blip r:embed="rId3">
            <a:alphaModFix/>
          </a:blip>
          <a:srcRect b="0" l="5370" r="16111" t="0"/>
          <a:stretch/>
        </p:blipFill>
        <p:spPr>
          <a:xfrm flipH="1">
            <a:off x="6999199" y="1052875"/>
            <a:ext cx="2144801" cy="409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/>
          <p:cNvSpPr txBox="1"/>
          <p:nvPr>
            <p:ph type="ctrTitle"/>
          </p:nvPr>
        </p:nvSpPr>
        <p:spPr>
          <a:xfrm>
            <a:off x="1616125" y="422825"/>
            <a:ext cx="6049800" cy="26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МАСТЕР-КЛАСС ПО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rgbClr val="CC0000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Web Audio</a:t>
            </a:r>
            <a:endParaRPr sz="7000">
              <a:solidFill>
                <a:srgbClr val="CC0000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Чтобы использовать возможности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при работе с плеером, нужно вызвать метод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toggleWebAudioAPI()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аргументом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'true'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50" y="1065650"/>
            <a:ext cx="7007050" cy="26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0" y="1610875"/>
            <a:ext cx="8839198" cy="204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 результате вызова функции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toggleWebAudioAPI()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будет создан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источник звука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на основе HTML5-плеера, а также настроен модуль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для установки итоговой громкости.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Чтобы добавить дополнительные модули, необходимо вызвать функцию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setAudioPreprocessor()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В качестве аргумента данной функции следует передать объект, содержащий свойства: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input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— модуль, который нужно соединить с источником звука (узел Source);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output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— модуль, который нужно соединить с узлом GainNode. Если в граф добавляется один модуль, то свойство output будет совпадать с input.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64" y="739175"/>
            <a:ext cx="6189524" cy="35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9"/>
          <p:cNvPicPr preferRelativeResize="0"/>
          <p:nvPr/>
        </p:nvPicPr>
        <p:blipFill rotWithShape="1">
          <a:blip r:embed="rId3">
            <a:alphaModFix/>
          </a:blip>
          <a:srcRect b="21813" l="11090" r="3991" t="50838"/>
          <a:stretch/>
        </p:blipFill>
        <p:spPr>
          <a:xfrm>
            <a:off x="686575" y="1868400"/>
            <a:ext cx="7765099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Дополнительные модули могут быть добавлены только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между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узлами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Source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Узел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GainNode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выполняет постобработку звука, необходимую для предотвращения искажения выходного сигнала, поэтому этот узел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должен следовать последним.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207575" y="2122600"/>
            <a:ext cx="7053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СПАСИБО </a:t>
            </a:r>
            <a:r>
              <a:rPr lang="ru" sz="3600">
                <a:latin typeface="Comfortaa"/>
                <a:ea typeface="Comfortaa"/>
                <a:cs typeface="Comfortaa"/>
                <a:sym typeface="Comfortaa"/>
              </a:rPr>
              <a:t>ЗА</a:t>
            </a:r>
            <a:r>
              <a:rPr lang="ru" sz="36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ВНИМАНИЕ</a:t>
            </a:r>
            <a:endParaRPr sz="3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1" name="Google Shape;2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188" y="3132100"/>
            <a:ext cx="3020120" cy="20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 — 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это высокоуровневая библиотека, предоставляющая расширенные возможности для работы со звуком в браузере. </a:t>
            </a:r>
            <a:endParaRPr sz="3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 помощью 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Web Audio API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можно создать объемный звук, добавить эхо или, например, создать частотный эквалайзер.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Font typeface="Comfortaa"/>
              <a:buChar char="✓"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 Audio API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доступен только для </a:t>
            </a:r>
            <a:r>
              <a:rPr lang="ru" sz="25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HTML5-плеера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500"/>
              <a:buFont typeface="Comfortaa"/>
              <a:buChar char="✘"/>
            </a:pP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</a:t>
            </a: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Flash-плеера</a:t>
            </a:r>
            <a:r>
              <a:rPr lang="ru" sz="25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работа с Web Audio API не поддерживается.</a:t>
            </a:r>
            <a:endParaRPr sz="25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 использования Web Audio API.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500"/>
              <a:buFont typeface="Comfortaa"/>
              <a:buAutoNum type="romanUcPeriod"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Необходимость подключения CORS 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воспроизведения аудиофайлов со стороннего домена требуется, чтобы был включен режим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CORS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и целевой домен указывал корректные заголовки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Access-Control-Allow-Origin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. Если заголовок Access-Control-Allow-Origin не указан, Web Audio API не сможет получить доступ к аудиофайлу и воспроизведение не будет запущено.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II.	Некорректная работа в мобильных версиях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Корректная работа Web Audio API в мобильных браузерах не гарантируется. Например, в YandexAudio поддержка Web Audio API для мобильных браузеров отключена.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III.	“Заикание” звука</a:t>
            </a:r>
            <a:endParaRPr sz="2500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Web Audio API может существенно увеличить нагрузку на CPU и вызвать «заикание» звука. Рекомендуется предоставить пользователю возможность отключить использование Web Audio API.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272325" y="379725"/>
            <a:ext cx="8655900" cy="4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Простой порядок действий выполнения манипуляций над аудио: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Создание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аудио-контекста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Внутри контекста определяем источники -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т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акие как 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&lt;audio&gt;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генератор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oscillator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поток;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Определяем узлы эффектов, такие как реверберация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reverb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биквадратный фильтр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biquad filter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панораммирование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panner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), сжатие (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compressor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);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Выбираем</a:t>
            </a: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 конечную точку аудио сигнала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например системные звуковые устройства;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mfortaa"/>
              <a:buAutoNum type="arabicPeriod"/>
            </a:pPr>
            <a:r>
              <a:rPr lang="ru" sz="180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Привязываем </a:t>
            </a:r>
            <a:r>
              <a:rPr lang="ru" sz="18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источники к эффектам, и эффекты к конечному сигналу</a:t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