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elly Chiu"/>
  <p:cmAuthor clrIdx="1" id="1" initials="" lastIdx="4" name="Sonya T Pieklik"/>
  <p:cmAuthor clrIdx="2" id="2" initials="" lastIdx="3" name="chris lawso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12T13:11:23.192">
    <p:pos x="6000" y="0"/>
    <p:text>"specify how the mentioned business need is related to the project topics? For example, how your project deliverables can enhance production or reduce cost?"</p:text>
  </p:cm>
  <p:cm authorId="1" idx="1" dt="2020-10-09T02:24:48.232">
    <p:pos x="396" y="172"/>
    <p:text>Look at proposal for feedback and define background also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0-10-09T02:26:26.861">
    <p:pos x="396" y="726"/>
    <p:text>need visual</p:text>
  </p:cm>
  <p:cm authorId="1" idx="3" dt="2020-10-09T02:24:43.374">
    <p:pos x="396" y="172"/>
    <p:text>look at proposal for comment feedback this is supposed to be stating the objective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0-10-09T02:25:40.523">
    <p:pos x="396" y="172"/>
    <p:text>Add/revise to workflow bullets so i can make this into a flow chart later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0-10-11T21:35:28.244">
    <p:pos x="396" y="862"/>
    <p:text>Elaborate on each one of these two main points.</p:text>
  </p:cm>
  <p:cm authorId="2" idx="2" dt="2020-10-11T21:35:49.939">
    <p:pos x="396" y="962"/>
    <p:text>Add some visuals to this. Maybe some charts of the features from the files we use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3" dt="2020-10-11T22:19:26.763">
    <p:pos x="396" y="172"/>
    <p:text>Not planning on filling this out too much as this presentation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bcf991e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bcf991e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0939083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0939083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0939083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0939083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baf4b2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baf4b2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164fd8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164fd8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0cd6bb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0cd6bb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90cd6bb3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90cd6bb3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90cd6bb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90cd6bb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bb2746c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bb2746c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bb2746c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bb2746c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bb2746c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bb2746c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b2746c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b2746c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939083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0939083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668" y="86497"/>
            <a:ext cx="1451917" cy="41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24892" l="0" r="0" t="32978"/>
          <a:stretch/>
        </p:blipFill>
        <p:spPr>
          <a:xfrm>
            <a:off x="6638730" y="13693"/>
            <a:ext cx="2505269" cy="59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668" y="86497"/>
            <a:ext cx="1451917" cy="41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24892" l="0" r="0" t="32978"/>
          <a:stretch/>
        </p:blipFill>
        <p:spPr>
          <a:xfrm>
            <a:off x="6638730" y="13693"/>
            <a:ext cx="2505269" cy="59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ortunebusinessinsights.com/industry-reports/hydraulic-fracturing-market-100419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43000" y="1314049"/>
            <a:ext cx="6858000" cy="140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Best Fracking Hydraulic Group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52925" y="2925553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Sonya Pieklik, </a:t>
            </a:r>
            <a:r>
              <a:rPr lang="en"/>
              <a:t>Marco Di Leo, Louie Wang, Kelly Chiu, Chris Lawson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for finding “Best”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After getting the desired variables, separate the data by rig crew.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Standardize each of the variables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 the mean value for each of the different variables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the following weights for each feature to get a final ranking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Volume of Proppant pumped - 20%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Amount of Proppant designed - 20%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Rig Duration - 10%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Stage Duration - 35%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Stage Length - 15%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Here and in the next couple slides, show how different rig contractors compared to one another by the different features that we used to quantify best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Hopefully this is where we jump and start presenting a dashboard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Hopefully still in dashboard, but if not, put a chart here of the different rig crews compared to each other after our “grading” policy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Show our final verdict: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the form of, “Given our definition of best, Rig contractor &lt;blank&gt; was the one that performed the best”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Show the “best” rig contractor statistics and compared to others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 for next Sprint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 Data aggregation to fill in some missing values to be able to get more meaningful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Incorporate</a:t>
            </a:r>
            <a:r>
              <a:rPr lang="en"/>
              <a:t> all the files given, mainly the timelog and error report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 machine learning models to be able able to come up with a different definition of “best”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Come up with a more sophisticated definition for what we will refer to as “best”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8650" y="1080475"/>
            <a:ext cx="8350200" cy="37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Potential Weaknesses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interpretation of the best frac crew could vary from ConocoPhillips because there is no clear definition as to what “best” means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Initially running our data through an unsupervised model might result in ineffective groupings of variables/features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Summary/Message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given data, we will determine the best frac crew by interpreting the features and its relationships to production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important because of the rise in unconventional natural gas energy, which can enhance the growth of the company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397875" y="4733800"/>
            <a:ext cx="50508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arenR"/>
            </a:pPr>
            <a:r>
              <a:rPr lang="en" sz="9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https://www.fortunebusinessinsights.com/industry-reports/hydraulic-fracturing-market-100419</a:t>
            </a:r>
            <a:endParaRPr sz="9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69" y="0"/>
            <a:ext cx="82046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r>
              <a:rPr lang="en"/>
              <a:t> 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13025" y="1063050"/>
            <a:ext cx="4998000" cy="301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Texas is an important base for hydraulic fracturing industry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North America market dominates the total industry markets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Finding the best resources can improve competency and facilitate market expansion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Important for </a:t>
            </a:r>
            <a:r>
              <a:rPr lang="en"/>
              <a:t>ConocoPhillips</a:t>
            </a:r>
            <a:r>
              <a:rPr lang="en"/>
              <a:t> as the regulations related to fracking are increasing due to increased concerns of its environmental impacts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050" y="1441125"/>
            <a:ext cx="3717202" cy="272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161200" y="1065125"/>
            <a:ext cx="38169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Hydraulic Fracturing Wells in Texas </a:t>
            </a:r>
            <a:r>
              <a:rPr b="1" baseline="30000" lang="en" sz="16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baseline="30000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161200" y="4167075"/>
            <a:ext cx="3982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AutoNum type="arabicParenR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“EPA Analysis of FracFocus 1 Data.” 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Environmental Protection Agency, 6 May 2019, www.epa.gov/hfstudy/epa-analysis-fracfocus-1-data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Introduction/Technical Challenge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28650" y="1153474"/>
            <a:ext cx="7886700" cy="256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Finding the Best Frac Crew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100"/>
              <a:t>Using given features determine a “best” frac crew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Qualitative: Time logs - descriptions, unstructured text blocks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Quantitative: Engineering variables (Proppant, stage length, etc)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" sz="2100"/>
              <a:t>“Best” is unknown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Open to interpretation, makes it difficult to start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Allows us spot relationships that aren’t initially apparent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Workflow -- make in graph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28650" y="998302"/>
            <a:ext cx="7886700" cy="414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View features and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Feature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Feature definition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Qualitative v quantitative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Remove duplicates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Remove NANs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Drop insignificant at the moment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Remove qualitative atm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Assess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Pair 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Duration feature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Pick important features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Proppant Volume, Stages, Stage Length, Stage depth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and train idk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started with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90475" y="1369225"/>
            <a:ext cx="4131900" cy="162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4 Files representing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Stimulation stages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Recompletion stages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A cross file of the previous 2 files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Monthly production data</a:t>
            </a:r>
            <a:endParaRPr sz="16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839275" y="1369225"/>
            <a:ext cx="4131900" cy="186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Issues that Arose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Time needed to be spent understanding variables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The Cross file had some errors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Missing Timelog data and error reports</a:t>
            </a:r>
            <a:endParaRPr sz="160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90475" y="3368650"/>
            <a:ext cx="8680800" cy="162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How we plan to proceed with the data for Sprint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Only work with the Stimulation stages, Recompletion stages and Monthly production data. Once sprint 2 comes around, we should have all our data in order and should be able to use everything to our disposal.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 - NANs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-74387" y="1297150"/>
            <a:ext cx="4618500" cy="76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Visualizing NaNs for Recompletion Data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4216" r="9909" t="0"/>
          <a:stretch/>
        </p:blipFill>
        <p:spPr>
          <a:xfrm>
            <a:off x="81462" y="1949425"/>
            <a:ext cx="4306823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626650" y="1297150"/>
            <a:ext cx="4618500" cy="76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Visualizing NaNs for Stimulation Data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4110" r="10775" t="0"/>
          <a:stretch/>
        </p:blipFill>
        <p:spPr>
          <a:xfrm>
            <a:off x="4780875" y="1950300"/>
            <a:ext cx="4310075" cy="19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05250" y="4092600"/>
            <a:ext cx="79335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NaN removal policy will be to drop features that have more than 30% missing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 - Actual Data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Quantitative </a:t>
            </a:r>
            <a:r>
              <a:rPr lang="en" sz="1600"/>
              <a:t>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Mainly just removing data </a:t>
            </a:r>
            <a:r>
              <a:rPr lang="en" sz="1600"/>
              <a:t>duplication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Qualitative</a:t>
            </a:r>
            <a:r>
              <a:rPr lang="en" sz="1600"/>
              <a:t> </a:t>
            </a:r>
            <a:r>
              <a:rPr lang="en" sz="1600"/>
              <a:t>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Used label encoding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1 definition of </a:t>
            </a:r>
            <a:r>
              <a:rPr lang="en"/>
              <a:t>“best”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For this sprint, “best” is going to be constructed from the following variables:</a:t>
            </a:r>
            <a:endParaRPr/>
          </a:p>
          <a:p>
            <a:pPr indent="-285750" lvl="0" marL="457200" rtl="0" algn="l">
              <a:spcBef>
                <a:spcPts val="800"/>
              </a:spcBef>
              <a:spcAft>
                <a:spcPts val="0"/>
              </a:spcAft>
              <a:buSzPts val="900"/>
              <a:buChar char="•"/>
            </a:pPr>
            <a:r>
              <a:rPr lang="en" sz="1600"/>
              <a:t>Volume of Proppant Pumped</a:t>
            </a:r>
            <a:endParaRPr sz="16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" sz="1600"/>
              <a:t>Amount of Proppant Designed</a:t>
            </a:r>
            <a:endParaRPr sz="16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" sz="1600"/>
              <a:t>Rig Duration</a:t>
            </a:r>
            <a:endParaRPr sz="16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" sz="1600"/>
              <a:t>Stage Duration</a:t>
            </a:r>
            <a:endParaRPr sz="16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" sz="1600"/>
              <a:t>Stage Length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These variables were picked based off of their p</a:t>
            </a:r>
            <a:r>
              <a:rPr lang="en" sz="1600"/>
              <a:t>ercentage of missing values and because they were features that are influenced by the rig crew and by the engineers at CoP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We will be coming up with 2 “best” rig crews, a “best” for stimulation stages, and a “best” for recompletion stages.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