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6" r:id="rId2"/>
    <p:sldId id="291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94" r:id="rId11"/>
    <p:sldId id="264" r:id="rId12"/>
    <p:sldId id="287" r:id="rId13"/>
    <p:sldId id="290" r:id="rId14"/>
    <p:sldId id="266" r:id="rId15"/>
    <p:sldId id="270" r:id="rId16"/>
    <p:sldId id="275" r:id="rId17"/>
    <p:sldId id="278" r:id="rId18"/>
    <p:sldId id="285" r:id="rId19"/>
    <p:sldId id="29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2" autoAdjust="0"/>
    <p:restoredTop sz="94660"/>
  </p:normalViewPr>
  <p:slideViewPr>
    <p:cSldViewPr snapToGrid="0">
      <p:cViewPr>
        <p:scale>
          <a:sx n="73" d="100"/>
          <a:sy n="73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0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1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2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3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5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5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7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5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F95766-B2C8-4420-96E9-5D409428898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CD39-C9E0-4058-B635-4DC032A11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8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ih.ru/vladimir-mayakovskij-neobychajnoe-priklyuchenie-mayakovskij-stixi/" TargetMode="External"/><Relationship Id="rId7" Type="http://schemas.openxmlformats.org/officeDocument/2006/relationships/hyperlink" Target="https://rustih.ru/vladimir-mayakovskij-voenno-morskaya-lyubov/" TargetMode="External"/><Relationship Id="rId2" Type="http://schemas.openxmlformats.org/officeDocument/2006/relationships/hyperlink" Target="https://rustih.ru/vladimir-mayakovskij-stix-o-sovetskom-paspor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stih.ru/vladimir-mayakovskij-tovarishhu-nette-paraxodu-i-cheloveku/" TargetMode="External"/><Relationship Id="rId5" Type="http://schemas.openxmlformats.org/officeDocument/2006/relationships/hyperlink" Target="https://rustih.ru/vladimir-mayakovskij-o-dryani/" TargetMode="External"/><Relationship Id="rId4" Type="http://schemas.openxmlformats.org/officeDocument/2006/relationships/hyperlink" Target="https://rustih.ru/vladimir-mayakovskij-rasskaz-xrenova-o-kuzneckstroe-i-o-lyudyax-kuzneck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000" b="1" dirty="0">
                <a:solidFill>
                  <a:srgbClr val="FF0000"/>
                </a:solidFill>
              </a:rPr>
              <a:t>Анализ употребления неологизмов в поэзии В. В. Маяковского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81" y="10345"/>
            <a:ext cx="4741817" cy="68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6587172"/>
              </p:ext>
            </p:extLst>
          </p:nvPr>
        </p:nvGraphicFramePr>
        <p:xfrm>
          <a:off x="0" y="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304477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22886624"/>
                    </a:ext>
                  </a:extLst>
                </a:gridCol>
              </a:tblGrid>
              <a:tr h="7122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96738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САТИРА: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галифище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ф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игурять,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обывательщина,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канареица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02524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ПАТРИОТИЗМ: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слоновость,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паспортина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молоткастый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серпастый 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5833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ЛЮБОВЬ: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осочка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dirty="0" err="1" smtClean="0"/>
                        <a:t>миноносин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миноносина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миноносином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33877"/>
                  </a:ext>
                </a:extLst>
              </a:tr>
              <a:tr h="787919"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захрапывать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dirty="0" err="1" smtClean="0"/>
                        <a:t>лунищий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коридоровый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8128"/>
                  </a:ext>
                </a:extLst>
              </a:tr>
              <a:tr h="1024295">
                <a:tc>
                  <a:txBody>
                    <a:bodyPr/>
                    <a:lstStyle/>
                    <a:p>
                      <a:r>
                        <a:rPr lang="ru-RU" dirty="0" smtClean="0"/>
                        <a:t>ПОЭЗИЯ: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горбил,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златолобо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сонница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dk1"/>
                          </a:solidFill>
                        </a:rPr>
                        <a:t>т</a:t>
                      </a:r>
                      <a:r>
                        <a:rPr lang="ru-RU" dirty="0" err="1" smtClean="0"/>
                        <a:t>резвониться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31809"/>
                  </a:ext>
                </a:extLst>
              </a:tr>
              <a:tr h="1260671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РАБОЧИЙ В СССР: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солнц,</a:t>
                      </a:r>
                      <a:r>
                        <a:rPr lang="ru-RU" baseline="0" dirty="0" smtClean="0"/>
                        <a:t> м</a:t>
                      </a:r>
                      <a:r>
                        <a:rPr lang="ru-RU" dirty="0" smtClean="0"/>
                        <a:t>артенами,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ш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епоток</a:t>
                      </a:r>
                      <a:r>
                        <a:rPr lang="ru-RU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baseline="0" dirty="0" err="1" smtClean="0">
                          <a:solidFill>
                            <a:schemeClr val="dk1"/>
                          </a:solidFill>
                        </a:rPr>
                        <a:t>с</a:t>
                      </a:r>
                      <a:r>
                        <a:rPr lang="ru-RU" dirty="0" err="1" smtClean="0"/>
                        <a:t>енцовоночие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сливеют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3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02674"/>
            <a:ext cx="8825658" cy="383612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</a:t>
            </a:r>
            <a:r>
              <a:rPr lang="ru-RU" b="1" dirty="0" smtClean="0">
                <a:solidFill>
                  <a:srgbClr val="FF0000"/>
                </a:solidFill>
              </a:rPr>
              <a:t>АБОТА С </a:t>
            </a:r>
            <a:r>
              <a:rPr lang="en-US" b="1" dirty="0" smtClean="0">
                <a:solidFill>
                  <a:srgbClr val="FF0000"/>
                </a:solidFill>
              </a:rPr>
              <a:t>ANTCONC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2" y="4527956"/>
            <a:ext cx="2306928" cy="23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757646"/>
            <a:ext cx="8167149" cy="4594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370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</a:t>
            </a:r>
            <a:r>
              <a:rPr lang="ru-RU" b="1" dirty="0" smtClean="0">
                <a:solidFill>
                  <a:srgbClr val="FF0000"/>
                </a:solidFill>
              </a:rPr>
              <a:t>АБОТА С</a:t>
            </a:r>
            <a:r>
              <a:rPr lang="ru-RU" b="1" dirty="0" smtClean="0">
                <a:solidFill>
                  <a:srgbClr val="FF0000"/>
                </a:solidFill>
              </a:rPr>
              <a:t> НКРЯ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О дряни»</a:t>
            </a:r>
            <a:br>
              <a:rPr lang="ru-RU" dirty="0"/>
            </a:b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1497939"/>
            <a:ext cx="4395787" cy="2342703"/>
          </a:xfrm>
        </p:spPr>
      </p:pic>
      <p:sp>
        <p:nvSpPr>
          <p:cNvPr id="3" name="Овал 2"/>
          <p:cNvSpPr/>
          <p:nvPr/>
        </p:nvSpPr>
        <p:spPr>
          <a:xfrm>
            <a:off x="0" y="62047"/>
            <a:ext cx="2547257" cy="2579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0565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Фигурять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70" y="1499575"/>
            <a:ext cx="4395597" cy="23410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13" y="0"/>
            <a:ext cx="2566638" cy="2597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94701" y="108783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Обывательщина</a:t>
            </a:r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15" y="4132926"/>
            <a:ext cx="4395788" cy="2492016"/>
          </a:xfrm>
        </p:spPr>
      </p:pic>
    </p:spTree>
    <p:extLst>
      <p:ext uri="{BB962C8B-B14F-4D97-AF65-F5344CB8AC3E}">
        <p14:creationId xmlns:p14="http://schemas.microsoft.com/office/powerpoint/2010/main" val="31955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Военно-морская любовь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87105"/>
            <a:ext cx="4395787" cy="234270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84723"/>
            <a:ext cx="4395788" cy="234270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356" y="2857514"/>
            <a:ext cx="2566638" cy="25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1059" y="39714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Осочка </a:t>
            </a:r>
          </a:p>
        </p:txBody>
      </p:sp>
    </p:spTree>
    <p:extLst>
      <p:ext uri="{BB962C8B-B14F-4D97-AF65-F5344CB8AC3E}">
        <p14:creationId xmlns:p14="http://schemas.microsoft.com/office/powerpoint/2010/main" val="5512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  «Стихи о советском паспорте»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95" y="2052638"/>
            <a:ext cx="7480186" cy="4195762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07" y="2851958"/>
            <a:ext cx="2566638" cy="259712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688882" y="3550353"/>
            <a:ext cx="20104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Слоновость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Паспортина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Молоткастый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Серпастый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2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Рассказ Хренова о Кузнецкстрое и о людях Кузнецка»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87105"/>
            <a:ext cx="4395787" cy="234270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84723"/>
            <a:ext cx="4395788" cy="234270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569" y="2857514"/>
            <a:ext cx="2566638" cy="25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9065" y="39714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Шепоток</a:t>
            </a:r>
          </a:p>
        </p:txBody>
      </p:sp>
    </p:spTree>
    <p:extLst>
      <p:ext uri="{BB962C8B-B14F-4D97-AF65-F5344CB8AC3E}">
        <p14:creationId xmlns:p14="http://schemas.microsoft.com/office/powerpoint/2010/main" val="22699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>
                <a:solidFill>
                  <a:srgbClr val="FF0000"/>
                </a:solidFill>
              </a:rPr>
              <a:t>галифище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фигурять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обывательщина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канареица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>
                <a:solidFill>
                  <a:srgbClr val="FF0000"/>
                </a:solidFill>
              </a:rPr>
              <a:t>слоновость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паспортина</a:t>
            </a:r>
            <a:r>
              <a:rPr lang="ru-RU" i="1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молоткастый</a:t>
            </a:r>
            <a:r>
              <a:rPr lang="ru-RU" i="1" dirty="0">
                <a:solidFill>
                  <a:srgbClr val="FF0000"/>
                </a:solidFill>
              </a:rPr>
              <a:t>, серпастый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осочка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миноносин</a:t>
            </a:r>
            <a:r>
              <a:rPr lang="ru-RU" dirty="0"/>
              <a:t>, </a:t>
            </a:r>
            <a:r>
              <a:rPr lang="ru-RU" dirty="0" err="1"/>
              <a:t>миноносина</a:t>
            </a:r>
            <a:r>
              <a:rPr lang="ru-RU" dirty="0"/>
              <a:t>, </a:t>
            </a:r>
            <a:r>
              <a:rPr lang="ru-RU" dirty="0" err="1"/>
              <a:t>миноносином</a:t>
            </a:r>
            <a:r>
              <a:rPr lang="ru-RU" dirty="0"/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захрапывать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лунищий</a:t>
            </a:r>
            <a:r>
              <a:rPr lang="ru-RU" dirty="0"/>
              <a:t>, </a:t>
            </a:r>
            <a:r>
              <a:rPr lang="ru-RU" dirty="0" err="1">
                <a:solidFill>
                  <a:srgbClr val="FF0000"/>
                </a:solidFill>
              </a:rPr>
              <a:t>коридоровый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горбил, </a:t>
            </a:r>
            <a:r>
              <a:rPr lang="ru-RU" dirty="0" err="1"/>
              <a:t>златолобо</a:t>
            </a:r>
            <a:r>
              <a:rPr lang="ru-RU" dirty="0"/>
              <a:t>, </a:t>
            </a:r>
            <a:r>
              <a:rPr lang="ru-RU" dirty="0" err="1">
                <a:solidFill>
                  <a:srgbClr val="FF0000"/>
                </a:solidFill>
              </a:rPr>
              <a:t>сонница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трезвониться</a:t>
            </a:r>
            <a:r>
              <a:rPr lang="ru-RU" dirty="0"/>
              <a:t>, </a:t>
            </a:r>
            <a:r>
              <a:rPr lang="ru-RU" dirty="0" err="1"/>
              <a:t>свенцовоночие</a:t>
            </a:r>
            <a:r>
              <a:rPr lang="ru-RU" dirty="0"/>
              <a:t>, </a:t>
            </a:r>
            <a:r>
              <a:rPr lang="ru-RU" dirty="0" err="1"/>
              <a:t>сливеют</a:t>
            </a:r>
            <a:r>
              <a:rPr lang="ru-RU" dirty="0"/>
              <a:t>, солнц, мартенами, </a:t>
            </a:r>
            <a:r>
              <a:rPr lang="ru-RU" i="1" dirty="0">
                <a:solidFill>
                  <a:srgbClr val="FF0000"/>
                </a:solidFill>
              </a:rPr>
              <a:t>шепоток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44" y="2214426"/>
            <a:ext cx="4410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3312" y="1528354"/>
            <a:ext cx="8946541" cy="4720046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Цели:</a:t>
            </a:r>
            <a:r>
              <a:rPr lang="ru-RU" dirty="0" smtClean="0"/>
              <a:t> Соотнести </a:t>
            </a:r>
            <a:r>
              <a:rPr lang="ru-RU" dirty="0"/>
              <a:t>основные темы поэзии В. В. Маяковского с числом и жизнеспособностью содержащихся в ней неологизмов</a:t>
            </a:r>
            <a:r>
              <a:rPr lang="ru-RU" dirty="0" smtClean="0"/>
              <a:t>.</a:t>
            </a:r>
          </a:p>
          <a:p>
            <a:r>
              <a:rPr lang="ru-RU" b="1" dirty="0"/>
              <a:t>Задачи: </a:t>
            </a:r>
            <a:r>
              <a:rPr lang="ru-RU" dirty="0" smtClean="0"/>
              <a:t>1) Составить </a:t>
            </a:r>
            <a:r>
              <a:rPr lang="ru-RU" dirty="0"/>
              <a:t>список неологизмов, приведённых в аутентичной форме в шести стихотворениях В. В. Маяковского разной тематики и выявить характер изменений при переводе неологизмов в начальную </a:t>
            </a:r>
            <a:r>
              <a:rPr lang="ru-RU" dirty="0" smtClean="0"/>
              <a:t>форму. 2) Вычислить </a:t>
            </a:r>
            <a:r>
              <a:rPr lang="ru-RU" dirty="0"/>
              <a:t>стихотворение с наибольшим и наименьшим числом неологизмов и объяснить полученные </a:t>
            </a:r>
            <a:r>
              <a:rPr lang="ru-RU" dirty="0" smtClean="0"/>
              <a:t>результаты. 3) Изучить </a:t>
            </a:r>
            <a:r>
              <a:rPr lang="ru-RU" dirty="0"/>
              <a:t>частоту использования слов и её изменения в период с XIX по XXI век. </a:t>
            </a:r>
            <a:endParaRPr lang="ru-RU" dirty="0" smtClean="0"/>
          </a:p>
          <a:p>
            <a:r>
              <a:rPr lang="ru-RU" b="1" dirty="0"/>
              <a:t>Инструменты: </a:t>
            </a:r>
            <a:r>
              <a:rPr lang="ru-RU" dirty="0" smtClean="0"/>
              <a:t>1) </a:t>
            </a:r>
            <a:r>
              <a:rPr lang="en-US" dirty="0" smtClean="0"/>
              <a:t>MyStem</a:t>
            </a:r>
            <a:r>
              <a:rPr lang="ru-RU" dirty="0" smtClean="0"/>
              <a:t> 2) </a:t>
            </a:r>
            <a:r>
              <a:rPr lang="en-US" dirty="0" err="1" smtClean="0"/>
              <a:t>AntConc</a:t>
            </a:r>
            <a:r>
              <a:rPr lang="ru-RU" dirty="0" smtClean="0"/>
              <a:t> 3) НКРЯ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549223444"/>
              </p:ext>
            </p:extLst>
          </p:nvPr>
        </p:nvGraphicFramePr>
        <p:xfrm>
          <a:off x="0" y="0"/>
          <a:ext cx="12192002" cy="715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230975467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812882294"/>
                    </a:ext>
                  </a:extLst>
                </a:gridCol>
              </a:tblGrid>
              <a:tr h="603902">
                <a:tc>
                  <a:txBody>
                    <a:bodyPr/>
                    <a:lstStyle/>
                    <a:p>
                      <a:r>
                        <a:rPr lang="ru-RU" dirty="0" smtClean="0"/>
                        <a:t>Стихотворение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Тема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2512183610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«Стихи о советском паспорте»  (</a:t>
                      </a:r>
                      <a:r>
                        <a:rPr lang="en-US" dirty="0" smtClean="0">
                          <a:hlinkClick r:id="rId2"/>
                        </a:rPr>
                        <a:t>https://rustih.ru/vladimir-mayakovskij-stix-o-sovetskom-pasporte/</a:t>
                      </a:r>
                      <a:r>
                        <a:rPr lang="ru-RU" dirty="0" smtClean="0"/>
                        <a:t>) 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Патриотизм</a:t>
                      </a:r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4208367207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«Необычайное </a:t>
                      </a:r>
                      <a:r>
                        <a:rPr lang="ru-RU" dirty="0" smtClean="0"/>
                        <a:t>приключение </a:t>
                      </a:r>
                      <a:r>
                        <a:rPr lang="ru-RU" dirty="0" smtClean="0"/>
                        <a:t>Владимира Маяковского на даче»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smtClean="0">
                          <a:hlinkClick r:id="rId3"/>
                        </a:rPr>
                        <a:t>https://rustih.ru/vladimir-mayakovskij-neobychajnoe-priklyuchenie-mayakovskij-stixi/</a:t>
                      </a:r>
                      <a:r>
                        <a:rPr lang="ru-RU" baseline="0" dirty="0" smtClean="0"/>
                        <a:t>) </a:t>
                      </a:r>
                      <a:endParaRPr lang="ru-RU" dirty="0"/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Поэзия</a:t>
                      </a:r>
                      <a:r>
                        <a:rPr lang="ru-RU" baseline="0" dirty="0" smtClean="0"/>
                        <a:t> </a:t>
                      </a:r>
                      <a:endParaRPr lang="ru-RU" dirty="0" smtClean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613513437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«Рассказ Хренова о Кузнецкстрое и о людях Кузнецка» (</a:t>
                      </a:r>
                      <a:r>
                        <a:rPr lang="en-US" dirty="0" smtClean="0">
                          <a:hlinkClick r:id="rId4"/>
                        </a:rPr>
                        <a:t>https://rustih.ru/vladimir-mayakovskij-rasskaz-xrenova-o-kuzneckstroe-i-o-lyudyax-kuznecka/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Рабочий в СССР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1654874199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«О дряни» (</a:t>
                      </a:r>
                      <a:r>
                        <a:rPr lang="en-US" dirty="0" smtClean="0">
                          <a:hlinkClick r:id="rId5"/>
                        </a:rPr>
                        <a:t>https://rustih.ru/vladimir-mayakovskij-o-dryani/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Сатира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3689856873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«Товарищу Нетте, пароходу и человеку» (</a:t>
                      </a:r>
                      <a:r>
                        <a:rPr lang="en-US" dirty="0" smtClean="0">
                          <a:hlinkClick r:id="rId6"/>
                        </a:rPr>
                        <a:t>https://rustih.ru/vladimir-mayakovskij-tovarishhu-nette-paraxodu-i-cheloveku/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730774655"/>
                  </a:ext>
                </a:extLst>
              </a:tr>
              <a:tr h="1042350">
                <a:tc>
                  <a:txBody>
                    <a:bodyPr/>
                    <a:lstStyle/>
                    <a:p>
                      <a:r>
                        <a:rPr lang="ru-RU" dirty="0" smtClean="0"/>
                        <a:t>«Военно-морская любовь» (</a:t>
                      </a:r>
                      <a:r>
                        <a:rPr lang="en-US" dirty="0" smtClean="0">
                          <a:hlinkClick r:id="rId7"/>
                        </a:rPr>
                        <a:t>https://rustih.ru/vladimir-mayakovskij-voenno-morskaya-lyubov/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 marL="101441" marR="1014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Любовь</a:t>
                      </a:r>
                      <a:endParaRPr lang="ru-RU" dirty="0"/>
                    </a:p>
                  </a:txBody>
                  <a:tcPr marL="101441" marR="101441"/>
                </a:tc>
                <a:extLst>
                  <a:ext uri="{0D108BD9-81ED-4DB2-BD59-A6C34878D82A}">
                    <a16:rowId xmlns:a16="http://schemas.microsoft.com/office/drawing/2014/main" val="4238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0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623" y="1658982"/>
            <a:ext cx="7772990" cy="39798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РАБОТА С </a:t>
            </a:r>
            <a:r>
              <a:rPr lang="en-US" b="1" dirty="0" smtClean="0">
                <a:solidFill>
                  <a:srgbClr val="FF0000"/>
                </a:solidFill>
              </a:rPr>
              <a:t>MYSTEM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93" y="6042660"/>
            <a:ext cx="1905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82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7799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3669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93581"/>
                    </a:ext>
                  </a:extLst>
                </a:gridCol>
              </a:tblGrid>
              <a:tr h="957235">
                <a:tc>
                  <a:txBody>
                    <a:bodyPr/>
                    <a:lstStyle/>
                    <a:p>
                      <a:r>
                        <a:rPr lang="ru-RU" dirty="0" smtClean="0"/>
                        <a:t>Неизменяемые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Изменяемые по</a:t>
                      </a:r>
                      <a:r>
                        <a:rPr lang="ru-RU" baseline="0" dirty="0" smtClean="0"/>
                        <a:t> числам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падежам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Изменяемые по частям речи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63109"/>
                  </a:ext>
                </a:extLst>
              </a:tr>
              <a:tr h="59007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Канареица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Осочка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Глафища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глафище</a:t>
                      </a:r>
                      <a:endParaRPr lang="ru-RU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Коридоровой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коридоровый</a:t>
                      </a:r>
                      <a:endParaRPr lang="ru-RU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Лунища – </a:t>
                      </a:r>
                      <a:r>
                        <a:rPr lang="ru-RU" dirty="0" err="1" smtClean="0"/>
                        <a:t>лунищий</a:t>
                      </a:r>
                      <a:endParaRPr lang="ru-RU" dirty="0" smtClean="0"/>
                    </a:p>
                    <a:p>
                      <a:r>
                        <a:rPr lang="ru-RU" dirty="0" err="1" smtClean="0"/>
                        <a:t>Миноносимый</a:t>
                      </a:r>
                      <a:r>
                        <a:rPr lang="ru-RU" dirty="0" smtClean="0"/>
                        <a:t> - </a:t>
                      </a:r>
                      <a:r>
                        <a:rPr lang="ru-RU" dirty="0" err="1" smtClean="0"/>
                        <a:t>миноносин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27223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6" y="2232253"/>
            <a:ext cx="4222747" cy="39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1526</TotalTime>
  <Words>362</Words>
  <Application>Microsoft Office PowerPoint</Application>
  <PresentationFormat>Широкоэкранный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Анализ употребления неологизмов в поэзии В. В. Маяковского </vt:lpstr>
      <vt:lpstr>Презентация PowerPoint</vt:lpstr>
      <vt:lpstr>Презентация PowerPoint</vt:lpstr>
      <vt:lpstr>РАБОТА С MYSTEM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ANTCONC </vt:lpstr>
      <vt:lpstr>Презентация PowerPoint</vt:lpstr>
      <vt:lpstr>Презентация PowerPoint</vt:lpstr>
      <vt:lpstr>РАБОТА С НКРЯ </vt:lpstr>
      <vt:lpstr>«О дряни» </vt:lpstr>
      <vt:lpstr>«Военно-морская любовь»</vt:lpstr>
      <vt:lpstr>  «Стихи о советском паспорте» </vt:lpstr>
      <vt:lpstr>«Рассказ Хренова о Кузнецкстрое и о людях Кузнецка»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употребления неологизмов в поэзии В. В. Маяковского</dc:title>
  <dc:creator>Пользователь Windows</dc:creator>
  <cp:lastModifiedBy>Софья Сороколет</cp:lastModifiedBy>
  <cp:revision>47</cp:revision>
  <dcterms:created xsi:type="dcterms:W3CDTF">2019-05-26T21:46:31Z</dcterms:created>
  <dcterms:modified xsi:type="dcterms:W3CDTF">2019-05-29T09:28:07Z</dcterms:modified>
</cp:coreProperties>
</file>