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B65264-DA58-4C69-8A14-C9A48924D8C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D2C9F-6D56-4CE3-AE57-C520BE1F98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02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B65264-DA58-4C69-8A14-C9A48924D8C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D2C9F-6D56-4CE3-AE57-C520BE1F98DB}" type="slidenum">
              <a:rPr lang="en-US" smtClean="0"/>
              <a:t>‹#›</a:t>
            </a:fld>
            <a:endParaRPr lang="en-US"/>
          </a:p>
        </p:txBody>
      </p:sp>
    </p:spTree>
    <p:extLst>
      <p:ext uri="{BB962C8B-B14F-4D97-AF65-F5344CB8AC3E}">
        <p14:creationId xmlns:p14="http://schemas.microsoft.com/office/powerpoint/2010/main" val="3157248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B65264-DA58-4C69-8A14-C9A48924D8C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D2C9F-6D56-4CE3-AE57-C520BE1F98DB}" type="slidenum">
              <a:rPr lang="en-US" smtClean="0"/>
              <a:t>‹#›</a:t>
            </a:fld>
            <a:endParaRPr lang="en-US"/>
          </a:p>
        </p:txBody>
      </p:sp>
    </p:spTree>
    <p:extLst>
      <p:ext uri="{BB962C8B-B14F-4D97-AF65-F5344CB8AC3E}">
        <p14:creationId xmlns:p14="http://schemas.microsoft.com/office/powerpoint/2010/main" val="190542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B65264-DA58-4C69-8A14-C9A48924D8C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D2C9F-6D56-4CE3-AE57-C520BE1F98DB}" type="slidenum">
              <a:rPr lang="en-US" smtClean="0"/>
              <a:t>‹#›</a:t>
            </a:fld>
            <a:endParaRPr lang="en-US"/>
          </a:p>
        </p:txBody>
      </p:sp>
    </p:spTree>
    <p:extLst>
      <p:ext uri="{BB962C8B-B14F-4D97-AF65-F5344CB8AC3E}">
        <p14:creationId xmlns:p14="http://schemas.microsoft.com/office/powerpoint/2010/main" val="67784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B65264-DA58-4C69-8A14-C9A48924D8C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D2C9F-6D56-4CE3-AE57-C520BE1F98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37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B65264-DA58-4C69-8A14-C9A48924D8C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D2C9F-6D56-4CE3-AE57-C520BE1F98DB}" type="slidenum">
              <a:rPr lang="en-US" smtClean="0"/>
              <a:t>‹#›</a:t>
            </a:fld>
            <a:endParaRPr lang="en-US"/>
          </a:p>
        </p:txBody>
      </p:sp>
    </p:spTree>
    <p:extLst>
      <p:ext uri="{BB962C8B-B14F-4D97-AF65-F5344CB8AC3E}">
        <p14:creationId xmlns:p14="http://schemas.microsoft.com/office/powerpoint/2010/main" val="1312534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B65264-DA58-4C69-8A14-C9A48924D8C3}"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9D2C9F-6D56-4CE3-AE57-C520BE1F98DB}" type="slidenum">
              <a:rPr lang="en-US" smtClean="0"/>
              <a:t>‹#›</a:t>
            </a:fld>
            <a:endParaRPr lang="en-US"/>
          </a:p>
        </p:txBody>
      </p:sp>
    </p:spTree>
    <p:extLst>
      <p:ext uri="{BB962C8B-B14F-4D97-AF65-F5344CB8AC3E}">
        <p14:creationId xmlns:p14="http://schemas.microsoft.com/office/powerpoint/2010/main" val="277982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B65264-DA58-4C69-8A14-C9A48924D8C3}"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9D2C9F-6D56-4CE3-AE57-C520BE1F98DB}" type="slidenum">
              <a:rPr lang="en-US" smtClean="0"/>
              <a:t>‹#›</a:t>
            </a:fld>
            <a:endParaRPr lang="en-US"/>
          </a:p>
        </p:txBody>
      </p:sp>
    </p:spTree>
    <p:extLst>
      <p:ext uri="{BB962C8B-B14F-4D97-AF65-F5344CB8AC3E}">
        <p14:creationId xmlns:p14="http://schemas.microsoft.com/office/powerpoint/2010/main" val="226392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B65264-DA58-4C69-8A14-C9A48924D8C3}" type="datetimeFigureOut">
              <a:rPr lang="en-US" smtClean="0"/>
              <a:t>12/15/2015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E9D2C9F-6D56-4CE3-AE57-C520BE1F98DB}" type="slidenum">
              <a:rPr lang="en-US" smtClean="0"/>
              <a:t>‹#›</a:t>
            </a:fld>
            <a:endParaRPr lang="en-US"/>
          </a:p>
        </p:txBody>
      </p:sp>
    </p:spTree>
    <p:extLst>
      <p:ext uri="{BB962C8B-B14F-4D97-AF65-F5344CB8AC3E}">
        <p14:creationId xmlns:p14="http://schemas.microsoft.com/office/powerpoint/2010/main" val="313389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B65264-DA58-4C69-8A14-C9A48924D8C3}" type="datetimeFigureOut">
              <a:rPr lang="en-US" smtClean="0"/>
              <a:t>12/15/2015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9D2C9F-6D56-4CE3-AE57-C520BE1F98DB}" type="slidenum">
              <a:rPr lang="en-US" smtClean="0"/>
              <a:t>‹#›</a:t>
            </a:fld>
            <a:endParaRPr lang="en-US"/>
          </a:p>
        </p:txBody>
      </p:sp>
    </p:spTree>
    <p:extLst>
      <p:ext uri="{BB962C8B-B14F-4D97-AF65-F5344CB8AC3E}">
        <p14:creationId xmlns:p14="http://schemas.microsoft.com/office/powerpoint/2010/main" val="224083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B65264-DA58-4C69-8A14-C9A48924D8C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D2C9F-6D56-4CE3-AE57-C520BE1F98DB}" type="slidenum">
              <a:rPr lang="en-US" smtClean="0"/>
              <a:t>‹#›</a:t>
            </a:fld>
            <a:endParaRPr lang="en-US"/>
          </a:p>
        </p:txBody>
      </p:sp>
    </p:spTree>
    <p:extLst>
      <p:ext uri="{BB962C8B-B14F-4D97-AF65-F5344CB8AC3E}">
        <p14:creationId xmlns:p14="http://schemas.microsoft.com/office/powerpoint/2010/main" val="428855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B65264-DA58-4C69-8A14-C9A48924D8C3}" type="datetimeFigureOut">
              <a:rPr lang="en-US" smtClean="0"/>
              <a:t>12/15/2015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9D2C9F-6D56-4CE3-AE57-C520BE1F98D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482545"/>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movielen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MovieLens</a:t>
            </a:r>
            <a:endParaRPr lang="en-US" sz="2800" dirty="0"/>
          </a:p>
        </p:txBody>
      </p:sp>
      <p:sp>
        <p:nvSpPr>
          <p:cNvPr id="3" name="Subtitle 2"/>
          <p:cNvSpPr>
            <a:spLocks noGrp="1"/>
          </p:cNvSpPr>
          <p:nvPr>
            <p:ph type="subTitle" idx="1"/>
          </p:nvPr>
        </p:nvSpPr>
        <p:spPr/>
        <p:txBody>
          <a:bodyPr/>
          <a:lstStyle/>
          <a:p>
            <a:r>
              <a:rPr lang="en-US" dirty="0" smtClean="0"/>
              <a:t>Sonya Tahir, Jessica Smith</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2720" y="809853"/>
            <a:ext cx="5634959" cy="4689993"/>
          </a:xfrm>
          <a:prstGeom prst="rect">
            <a:avLst/>
          </a:prstGeom>
        </p:spPr>
      </p:pic>
    </p:spTree>
    <p:extLst>
      <p:ext uri="{BB962C8B-B14F-4D97-AF65-F5344CB8AC3E}">
        <p14:creationId xmlns:p14="http://schemas.microsoft.com/office/powerpoint/2010/main" val="2469763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Preferences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6339" y="2276309"/>
            <a:ext cx="4489134" cy="300985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667" y="2276309"/>
            <a:ext cx="4430879" cy="3009850"/>
          </a:xfrm>
          <a:prstGeom prst="rect">
            <a:avLst/>
          </a:prstGeom>
        </p:spPr>
      </p:pic>
      <p:sp>
        <p:nvSpPr>
          <p:cNvPr id="8" name="TextBox 7"/>
          <p:cNvSpPr txBox="1"/>
          <p:nvPr/>
        </p:nvSpPr>
        <p:spPr>
          <a:xfrm>
            <a:off x="3101337" y="1881188"/>
            <a:ext cx="719138" cy="369332"/>
          </a:xfrm>
          <a:prstGeom prst="rect">
            <a:avLst/>
          </a:prstGeom>
          <a:noFill/>
        </p:spPr>
        <p:txBody>
          <a:bodyPr wrap="square" rtlCol="0">
            <a:spAutoFit/>
          </a:bodyPr>
          <a:lstStyle/>
          <a:p>
            <a:r>
              <a:rPr lang="en-US" dirty="0" smtClean="0"/>
              <a:t>Male</a:t>
            </a:r>
          </a:p>
        </p:txBody>
      </p:sp>
      <p:sp>
        <p:nvSpPr>
          <p:cNvPr id="9" name="TextBox 8"/>
          <p:cNvSpPr txBox="1"/>
          <p:nvPr/>
        </p:nvSpPr>
        <p:spPr>
          <a:xfrm>
            <a:off x="8282679" y="1892690"/>
            <a:ext cx="904854" cy="369332"/>
          </a:xfrm>
          <a:prstGeom prst="rect">
            <a:avLst/>
          </a:prstGeom>
          <a:noFill/>
        </p:spPr>
        <p:txBody>
          <a:bodyPr wrap="square" rtlCol="0">
            <a:spAutoFit/>
          </a:bodyPr>
          <a:lstStyle/>
          <a:p>
            <a:r>
              <a:rPr lang="en-US" dirty="0" smtClean="0"/>
              <a:t>Female</a:t>
            </a:r>
          </a:p>
        </p:txBody>
      </p:sp>
      <p:sp>
        <p:nvSpPr>
          <p:cNvPr id="10" name="Content Placeholder 2"/>
          <p:cNvSpPr txBox="1">
            <a:spLocks/>
          </p:cNvSpPr>
          <p:nvPr/>
        </p:nvSpPr>
        <p:spPr>
          <a:xfrm>
            <a:off x="973455" y="5374746"/>
            <a:ext cx="10058400" cy="100700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Uses the rating category to determine what portion of ratings are “High” (4 or 5).</a:t>
            </a:r>
          </a:p>
          <a:p>
            <a:r>
              <a:rPr lang="en-US" dirty="0" smtClean="0"/>
              <a:t>Both men and women tend to rate Film-Noir, Documentary and War as High. Men are more likely to rate Crime High whereas women are more likely to rate Musical High.</a:t>
            </a:r>
            <a:endParaRPr lang="en-US" dirty="0"/>
          </a:p>
        </p:txBody>
      </p:sp>
    </p:spTree>
    <p:extLst>
      <p:ext uri="{BB962C8B-B14F-4D97-AF65-F5344CB8AC3E}">
        <p14:creationId xmlns:p14="http://schemas.microsoft.com/office/powerpoint/2010/main" val="3124528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Genre Type by 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217" y="2355295"/>
            <a:ext cx="3672061" cy="270007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544" y="2355295"/>
            <a:ext cx="3672061" cy="2700071"/>
          </a:xfrm>
          <a:prstGeom prst="rect">
            <a:avLst/>
          </a:prstGeom>
        </p:spPr>
      </p:pic>
      <p:sp>
        <p:nvSpPr>
          <p:cNvPr id="6" name="TextBox 5"/>
          <p:cNvSpPr txBox="1"/>
          <p:nvPr/>
        </p:nvSpPr>
        <p:spPr>
          <a:xfrm>
            <a:off x="2011765" y="1985963"/>
            <a:ext cx="2366963" cy="369332"/>
          </a:xfrm>
          <a:prstGeom prst="rect">
            <a:avLst/>
          </a:prstGeom>
          <a:noFill/>
        </p:spPr>
        <p:txBody>
          <a:bodyPr wrap="square" rtlCol="0">
            <a:spAutoFit/>
          </a:bodyPr>
          <a:lstStyle/>
          <a:p>
            <a:r>
              <a:rPr lang="en-US" dirty="0" smtClean="0"/>
              <a:t>Action and Adventure</a:t>
            </a:r>
          </a:p>
        </p:txBody>
      </p:sp>
      <p:sp>
        <p:nvSpPr>
          <p:cNvPr id="7" name="TextBox 6"/>
          <p:cNvSpPr txBox="1"/>
          <p:nvPr/>
        </p:nvSpPr>
        <p:spPr>
          <a:xfrm>
            <a:off x="7608092" y="1985963"/>
            <a:ext cx="2366963" cy="369332"/>
          </a:xfrm>
          <a:prstGeom prst="rect">
            <a:avLst/>
          </a:prstGeom>
          <a:noFill/>
        </p:spPr>
        <p:txBody>
          <a:bodyPr wrap="square" rtlCol="0">
            <a:spAutoFit/>
          </a:bodyPr>
          <a:lstStyle/>
          <a:p>
            <a:r>
              <a:rPr lang="en-US" dirty="0" smtClean="0"/>
              <a:t>Action and Drama</a:t>
            </a:r>
          </a:p>
        </p:txBody>
      </p:sp>
      <p:sp>
        <p:nvSpPr>
          <p:cNvPr id="8" name="Content Placeholder 2"/>
          <p:cNvSpPr txBox="1">
            <a:spLocks/>
          </p:cNvSpPr>
          <p:nvPr/>
        </p:nvSpPr>
        <p:spPr>
          <a:xfrm>
            <a:off x="973455" y="5374746"/>
            <a:ext cx="10058400" cy="100700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Do Action movies receive different ratings when they are Action/Adventure vs Action/Drama?</a:t>
            </a:r>
          </a:p>
          <a:p>
            <a:r>
              <a:rPr lang="en-US" dirty="0" smtClean="0"/>
              <a:t>Action/Drama movies receive higher ratings across all age groups.</a:t>
            </a:r>
            <a:endParaRPr lang="en-US" dirty="0"/>
          </a:p>
        </p:txBody>
      </p:sp>
    </p:spTree>
    <p:extLst>
      <p:ext uri="{BB962C8B-B14F-4D97-AF65-F5344CB8AC3E}">
        <p14:creationId xmlns:p14="http://schemas.microsoft.com/office/powerpoint/2010/main" val="803393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Limitation</a:t>
            </a:r>
          </a:p>
          <a:p>
            <a:pPr lvl="1"/>
            <a:r>
              <a:rPr lang="en-US" dirty="0" smtClean="0"/>
              <a:t>We initially planned to mimic </a:t>
            </a:r>
            <a:r>
              <a:rPr lang="en-US" dirty="0" err="1" smtClean="0"/>
              <a:t>MovieLens</a:t>
            </a:r>
            <a:r>
              <a:rPr lang="en-US" dirty="0" smtClean="0"/>
              <a:t>’ predictive analysis. However, the lack of unique user IDs and unique movie titles rendered this impossible.</a:t>
            </a:r>
          </a:p>
          <a:p>
            <a:r>
              <a:rPr lang="en-US" dirty="0" smtClean="0"/>
              <a:t>Challenge</a:t>
            </a:r>
          </a:p>
          <a:p>
            <a:pPr lvl="1"/>
            <a:r>
              <a:rPr lang="en-US" dirty="0" smtClean="0"/>
              <a:t>When working with such a large dataset, it was critical to use joins to perform bulk inserts, updates and deletes. Otherwise these tasks took far too long to complete (if at all).</a:t>
            </a:r>
          </a:p>
          <a:p>
            <a:pPr lvl="1"/>
            <a:r>
              <a:rPr lang="en-US" dirty="0" smtClean="0"/>
              <a:t>Dealing with genre classifications was a challenge because a movie can have any combination of 18 values.</a:t>
            </a:r>
          </a:p>
        </p:txBody>
      </p:sp>
    </p:spTree>
    <p:extLst>
      <p:ext uri="{BB962C8B-B14F-4D97-AF65-F5344CB8AC3E}">
        <p14:creationId xmlns:p14="http://schemas.microsoft.com/office/powerpoint/2010/main" val="2645839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41294" y="1362635"/>
            <a:ext cx="10443882" cy="7126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11070" y="107110"/>
            <a:ext cx="6030819" cy="6030819"/>
          </a:xfrm>
        </p:spPr>
      </p:pic>
    </p:spTree>
    <p:extLst>
      <p:ext uri="{BB962C8B-B14F-4D97-AF65-F5344CB8AC3E}">
        <p14:creationId xmlns:p14="http://schemas.microsoft.com/office/powerpoint/2010/main" val="3747553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MovieLens</a:t>
            </a:r>
            <a:r>
              <a:rPr lang="en-US" dirty="0" smtClean="0"/>
              <a:t>?</a:t>
            </a:r>
            <a:endParaRPr lang="en-US" dirty="0"/>
          </a:p>
        </p:txBody>
      </p:sp>
      <p:sp>
        <p:nvSpPr>
          <p:cNvPr id="3" name="Content Placeholder 2"/>
          <p:cNvSpPr>
            <a:spLocks noGrp="1"/>
          </p:cNvSpPr>
          <p:nvPr>
            <p:ph idx="1"/>
          </p:nvPr>
        </p:nvSpPr>
        <p:spPr/>
        <p:txBody>
          <a:bodyPr/>
          <a:lstStyle/>
          <a:p>
            <a:r>
              <a:rPr lang="en-US" dirty="0"/>
              <a:t>Personalized Movie Recommendation </a:t>
            </a:r>
            <a:r>
              <a:rPr lang="en-US" dirty="0" smtClean="0"/>
              <a:t>Service</a:t>
            </a:r>
          </a:p>
          <a:p>
            <a:r>
              <a:rPr lang="en-US" dirty="0" smtClean="0"/>
              <a:t>Based on User Preferences</a:t>
            </a:r>
          </a:p>
          <a:p>
            <a:r>
              <a:rPr lang="en-US" dirty="0" smtClean="0"/>
              <a:t>Free Service</a:t>
            </a:r>
          </a:p>
          <a:p>
            <a:r>
              <a:rPr lang="en-US" dirty="0" smtClean="0">
                <a:hlinkClick r:id="rId2"/>
              </a:rPr>
              <a:t>www.movielens.org</a:t>
            </a:r>
            <a:endParaRPr lang="en-US" dirty="0" smtClean="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538" y="2713530"/>
            <a:ext cx="5926142" cy="299947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1496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lnSpcReduction="10000"/>
          </a:bodyPr>
          <a:lstStyle/>
          <a:p>
            <a:r>
              <a:rPr lang="en-US" dirty="0" smtClean="0"/>
              <a:t>User Information</a:t>
            </a:r>
          </a:p>
          <a:p>
            <a:pPr lvl="1"/>
            <a:r>
              <a:rPr lang="en-US" dirty="0" smtClean="0"/>
              <a:t>Age Range</a:t>
            </a:r>
          </a:p>
          <a:p>
            <a:pPr lvl="1"/>
            <a:r>
              <a:rPr lang="en-US" dirty="0" smtClean="0"/>
              <a:t>Gender</a:t>
            </a:r>
          </a:p>
          <a:p>
            <a:pPr lvl="1"/>
            <a:r>
              <a:rPr lang="en-US" dirty="0" smtClean="0"/>
              <a:t>Occupation</a:t>
            </a:r>
          </a:p>
          <a:p>
            <a:pPr lvl="1"/>
            <a:r>
              <a:rPr lang="en-US" dirty="0" smtClean="0"/>
              <a:t>Zip</a:t>
            </a:r>
          </a:p>
          <a:p>
            <a:pPr lvl="1"/>
            <a:r>
              <a:rPr lang="en-US" dirty="0" smtClean="0"/>
              <a:t>No unique user ID provided</a:t>
            </a:r>
          </a:p>
          <a:p>
            <a:r>
              <a:rPr lang="en-US" dirty="0" smtClean="0"/>
              <a:t>Genre Fields</a:t>
            </a:r>
          </a:p>
          <a:p>
            <a:pPr lvl="1"/>
            <a:r>
              <a:rPr lang="en-US" dirty="0" smtClean="0"/>
              <a:t>Action, Adventure, Animation, Children, Comedy, Crime, Documentary, Drama, Fantasy, Film-Noir, Horror, Musical, Mystery, Romance, Sci</a:t>
            </a:r>
            <a:r>
              <a:rPr lang="en-US" dirty="0"/>
              <a:t>-</a:t>
            </a:r>
            <a:r>
              <a:rPr lang="en-US" dirty="0" smtClean="0"/>
              <a:t>Fi, Thriller, War, Western</a:t>
            </a:r>
          </a:p>
          <a:p>
            <a:r>
              <a:rPr lang="en-US" dirty="0" smtClean="0"/>
              <a:t>Rating</a:t>
            </a:r>
          </a:p>
          <a:p>
            <a:pPr lvl="1"/>
            <a:r>
              <a:rPr lang="en-US" dirty="0" smtClean="0"/>
              <a:t>Score between 1 (lowest) and 5 (highest)</a:t>
            </a:r>
          </a:p>
          <a:p>
            <a:r>
              <a:rPr lang="en-US" dirty="0" smtClean="0"/>
              <a:t>Over 1 million records</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143" y="111126"/>
            <a:ext cx="1090175" cy="1558878"/>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0630" y="116560"/>
            <a:ext cx="1099786" cy="15588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7213" y="113744"/>
            <a:ext cx="1050487" cy="15562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6012" y="113744"/>
            <a:ext cx="1035762" cy="1553643"/>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26989" y="116560"/>
            <a:ext cx="1039252" cy="1558878"/>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40463" y="108409"/>
            <a:ext cx="1042874" cy="1564311"/>
          </a:xfrm>
          <a:prstGeom prst="rect">
            <a:avLst/>
          </a:prstGeom>
        </p:spPr>
      </p:pic>
    </p:spTree>
    <p:extLst>
      <p:ext uri="{BB962C8B-B14F-4D97-AF65-F5344CB8AC3E}">
        <p14:creationId xmlns:p14="http://schemas.microsoft.com/office/powerpoint/2010/main" val="4271658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Transactional Database</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42737" y="1845736"/>
            <a:ext cx="4759134" cy="4023360"/>
          </a:xfrm>
        </p:spPr>
      </p:pic>
      <p:sp>
        <p:nvSpPr>
          <p:cNvPr id="5" name="Content Placeholder 4"/>
          <p:cNvSpPr>
            <a:spLocks noGrp="1"/>
          </p:cNvSpPr>
          <p:nvPr>
            <p:ph sz="half" idx="2"/>
          </p:nvPr>
        </p:nvSpPr>
        <p:spPr/>
        <p:txBody>
          <a:bodyPr>
            <a:normAutofit/>
          </a:bodyPr>
          <a:lstStyle/>
          <a:p>
            <a:r>
              <a:rPr lang="en-US" dirty="0" smtClean="0"/>
              <a:t>The primary goal was to normalize data to make it storage efficient.</a:t>
            </a:r>
          </a:p>
          <a:p>
            <a:r>
              <a:rPr lang="en-US" dirty="0" err="1" smtClean="0"/>
              <a:t>User_dimension</a:t>
            </a:r>
            <a:r>
              <a:rPr lang="en-US" dirty="0" smtClean="0"/>
              <a:t> includes all user attributes.</a:t>
            </a:r>
          </a:p>
          <a:p>
            <a:r>
              <a:rPr lang="en-US" dirty="0"/>
              <a:t>Ratings includes each </a:t>
            </a:r>
            <a:r>
              <a:rPr lang="en-US" dirty="0" smtClean="0"/>
              <a:t>unique rating.</a:t>
            </a:r>
          </a:p>
          <a:p>
            <a:r>
              <a:rPr lang="en-US" dirty="0" smtClean="0"/>
              <a:t>Genre includes a list of genres associated with each rating.</a:t>
            </a:r>
          </a:p>
          <a:p>
            <a:r>
              <a:rPr lang="en-US" dirty="0" smtClean="0"/>
              <a:t>Reduced the number of rows for the user information</a:t>
            </a:r>
          </a:p>
          <a:p>
            <a:r>
              <a:rPr lang="en-US" dirty="0" smtClean="0"/>
              <a:t>Reduced the number of columns for the genre information</a:t>
            </a:r>
          </a:p>
          <a:p>
            <a:endParaRPr lang="en-US" dirty="0"/>
          </a:p>
          <a:p>
            <a:endParaRPr lang="en-US" dirty="0"/>
          </a:p>
        </p:txBody>
      </p:sp>
    </p:spTree>
    <p:extLst>
      <p:ext uri="{BB962C8B-B14F-4D97-AF65-F5344CB8AC3E}">
        <p14:creationId xmlns:p14="http://schemas.microsoft.com/office/powerpoint/2010/main" val="2948419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1925566"/>
            <a:ext cx="4938712" cy="3864118"/>
          </a:xfrm>
        </p:spPr>
      </p:pic>
      <p:sp>
        <p:nvSpPr>
          <p:cNvPr id="5" name="Content Placeholder 4"/>
          <p:cNvSpPr>
            <a:spLocks noGrp="1"/>
          </p:cNvSpPr>
          <p:nvPr>
            <p:ph sz="half" idx="2"/>
          </p:nvPr>
        </p:nvSpPr>
        <p:spPr/>
        <p:txBody>
          <a:bodyPr>
            <a:normAutofit fontScale="92500" lnSpcReduction="20000"/>
          </a:bodyPr>
          <a:lstStyle/>
          <a:p>
            <a:r>
              <a:rPr lang="en-US" dirty="0" smtClean="0"/>
              <a:t>The primary goal was to create a star schema.</a:t>
            </a:r>
          </a:p>
          <a:p>
            <a:r>
              <a:rPr lang="en-US" dirty="0" smtClean="0"/>
              <a:t>User dimension includes user attributes like before with an addition of a user key.</a:t>
            </a:r>
          </a:p>
          <a:p>
            <a:r>
              <a:rPr lang="en-US" dirty="0" smtClean="0"/>
              <a:t>Genre is a multi-valued dimensional attribute. We created a bridge so that a single rating may be associated with as many genre fields as needed. Each genre combination has a unique key.</a:t>
            </a:r>
          </a:p>
          <a:p>
            <a:r>
              <a:rPr lang="en-US" dirty="0" smtClean="0"/>
              <a:t>There is also a wide genre dimension table with true/false values to represent genre combinations.</a:t>
            </a:r>
          </a:p>
          <a:p>
            <a:r>
              <a:rPr lang="en-US" dirty="0" smtClean="0"/>
              <a:t>Ratings is the fact table which includes user key, genre key, rating and a calculated field called rating category.</a:t>
            </a:r>
            <a:endParaRPr lang="en-US" dirty="0"/>
          </a:p>
        </p:txBody>
      </p:sp>
    </p:spTree>
    <p:extLst>
      <p:ext uri="{BB962C8B-B14F-4D97-AF65-F5344CB8AC3E}">
        <p14:creationId xmlns:p14="http://schemas.microsoft.com/office/powerpoint/2010/main" val="1315050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307" y="1433513"/>
            <a:ext cx="10914043" cy="547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p:cNvGraphicFramePr>
            <a:graphicFrameLocks noGrp="1"/>
          </p:cNvGraphicFramePr>
          <p:nvPr>
            <p:ph idx="1"/>
            <p:extLst/>
          </p:nvPr>
        </p:nvGraphicFramePr>
        <p:xfrm>
          <a:off x="4688985" y="838612"/>
          <a:ext cx="3089856" cy="1478280"/>
        </p:xfrm>
        <a:graphic>
          <a:graphicData uri="http://schemas.openxmlformats.org/drawingml/2006/table">
            <a:tbl>
              <a:tblPr firstRow="1" bandRow="1">
                <a:tableStyleId>{5C22544A-7EE6-4342-B048-85BDC9FD1C3A}</a:tableStyleId>
              </a:tblPr>
              <a:tblGrid>
                <a:gridCol w="1544928"/>
                <a:gridCol w="1544928"/>
              </a:tblGrid>
              <a:tr h="0">
                <a:tc>
                  <a:txBody>
                    <a:bodyPr/>
                    <a:lstStyle/>
                    <a:p>
                      <a:r>
                        <a:rPr lang="en-US" dirty="0" err="1" smtClean="0"/>
                        <a:t>Genre_Key</a:t>
                      </a:r>
                      <a:endParaRPr lang="en-US" dirty="0"/>
                    </a:p>
                  </a:txBody>
                  <a:tcPr/>
                </a:tc>
                <a:tc>
                  <a:txBody>
                    <a:bodyPr/>
                    <a:lstStyle/>
                    <a:p>
                      <a:r>
                        <a:rPr lang="en-US" dirty="0" err="1" smtClean="0"/>
                        <a:t>Genre_ID</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2</a:t>
                      </a:r>
                      <a:endParaRPr lang="en-US" dirty="0"/>
                    </a:p>
                  </a:txBody>
                  <a:tcPr/>
                </a:tc>
              </a:tr>
              <a:tr h="370840">
                <a:tc>
                  <a:txBody>
                    <a:bodyPr/>
                    <a:lstStyle/>
                    <a:p>
                      <a:r>
                        <a:rPr lang="en-US" dirty="0" smtClean="0"/>
                        <a:t>2</a:t>
                      </a:r>
                      <a:endParaRPr lang="en-US" dirty="0"/>
                    </a:p>
                  </a:txBody>
                  <a:tcPr/>
                </a:tc>
                <a:tc>
                  <a:txBody>
                    <a:bodyPr/>
                    <a:lstStyle/>
                    <a:p>
                      <a:r>
                        <a:rPr lang="en-US" dirty="0" smtClean="0"/>
                        <a:t>3</a:t>
                      </a:r>
                      <a:endParaRPr lang="en-US" dirty="0"/>
                    </a:p>
                  </a:txBody>
                  <a:tcPr/>
                </a:tc>
              </a:tr>
            </a:tbl>
          </a:graphicData>
        </a:graphic>
      </p:graphicFrame>
      <p:graphicFrame>
        <p:nvGraphicFramePr>
          <p:cNvPr id="5" name="Content Placeholder 3"/>
          <p:cNvGraphicFramePr>
            <a:graphicFrameLocks noGrp="1"/>
          </p:cNvGraphicFramePr>
          <p:nvPr>
            <p:ph idx="1"/>
            <p:extLst/>
          </p:nvPr>
        </p:nvGraphicFramePr>
        <p:xfrm>
          <a:off x="8409905" y="838612"/>
          <a:ext cx="3258354" cy="2219960"/>
        </p:xfrm>
        <a:graphic>
          <a:graphicData uri="http://schemas.openxmlformats.org/drawingml/2006/table">
            <a:tbl>
              <a:tblPr firstRow="1" bandRow="1">
                <a:tableStyleId>{5C22544A-7EE6-4342-B048-85BDC9FD1C3A}</a:tableStyleId>
              </a:tblPr>
              <a:tblGrid>
                <a:gridCol w="1629177"/>
                <a:gridCol w="1629177"/>
              </a:tblGrid>
              <a:tr h="0">
                <a:tc>
                  <a:txBody>
                    <a:bodyPr/>
                    <a:lstStyle/>
                    <a:p>
                      <a:r>
                        <a:rPr lang="en-US" dirty="0" err="1" smtClean="0"/>
                        <a:t>Genre_ID</a:t>
                      </a:r>
                      <a:endParaRPr lang="en-US" dirty="0"/>
                    </a:p>
                  </a:txBody>
                  <a:tcPr/>
                </a:tc>
                <a:tc>
                  <a:txBody>
                    <a:bodyPr/>
                    <a:lstStyle/>
                    <a:p>
                      <a:r>
                        <a:rPr lang="en-US" dirty="0" err="1" smtClean="0"/>
                        <a:t>Genre_Type</a:t>
                      </a:r>
                      <a:endParaRPr lang="en-US" dirty="0"/>
                    </a:p>
                  </a:txBody>
                  <a:tcPr/>
                </a:tc>
              </a:tr>
              <a:tr h="370840">
                <a:tc>
                  <a:txBody>
                    <a:bodyPr/>
                    <a:lstStyle/>
                    <a:p>
                      <a:r>
                        <a:rPr lang="en-US" dirty="0" smtClean="0"/>
                        <a:t>1</a:t>
                      </a:r>
                      <a:endParaRPr lang="en-US" dirty="0"/>
                    </a:p>
                  </a:txBody>
                  <a:tcPr/>
                </a:tc>
                <a:tc>
                  <a:txBody>
                    <a:bodyPr/>
                    <a:lstStyle/>
                    <a:p>
                      <a:r>
                        <a:rPr lang="en-US" dirty="0" smtClean="0"/>
                        <a:t>Action</a:t>
                      </a:r>
                      <a:endParaRPr lang="en-US" dirty="0"/>
                    </a:p>
                  </a:txBody>
                  <a:tcPr/>
                </a:tc>
              </a:tr>
              <a:tr h="370840">
                <a:tc>
                  <a:txBody>
                    <a:bodyPr/>
                    <a:lstStyle/>
                    <a:p>
                      <a:r>
                        <a:rPr lang="en-US" dirty="0" smtClean="0"/>
                        <a:t>2</a:t>
                      </a:r>
                      <a:endParaRPr lang="en-US" dirty="0"/>
                    </a:p>
                  </a:txBody>
                  <a:tcPr/>
                </a:tc>
                <a:tc>
                  <a:txBody>
                    <a:bodyPr/>
                    <a:lstStyle/>
                    <a:p>
                      <a:r>
                        <a:rPr lang="en-US" dirty="0" smtClean="0"/>
                        <a:t>Adventure</a:t>
                      </a:r>
                      <a:endParaRPr lang="en-US" dirty="0"/>
                    </a:p>
                  </a:txBody>
                  <a:tcPr/>
                </a:tc>
              </a:tr>
              <a:tr h="370840">
                <a:tc>
                  <a:txBody>
                    <a:bodyPr/>
                    <a:lstStyle/>
                    <a:p>
                      <a:r>
                        <a:rPr lang="en-US" dirty="0" smtClean="0"/>
                        <a:t>3</a:t>
                      </a:r>
                      <a:endParaRPr lang="en-US" dirty="0"/>
                    </a:p>
                  </a:txBody>
                  <a:tcPr/>
                </a:tc>
                <a:tc>
                  <a:txBody>
                    <a:bodyPr/>
                    <a:lstStyle/>
                    <a:p>
                      <a:r>
                        <a:rPr lang="en-US" dirty="0" smtClean="0"/>
                        <a:t>Animation</a:t>
                      </a:r>
                      <a:endParaRPr lang="en-US" dirty="0"/>
                    </a:p>
                  </a:txBody>
                  <a:tcPr/>
                </a:tc>
              </a:tr>
              <a:tr h="370840">
                <a:tc>
                  <a:txBody>
                    <a:bodyPr/>
                    <a:lstStyle/>
                    <a:p>
                      <a:r>
                        <a:rPr lang="en-US" dirty="0" smtClean="0"/>
                        <a:t>4</a:t>
                      </a:r>
                      <a:endParaRPr lang="en-US" dirty="0"/>
                    </a:p>
                  </a:txBody>
                  <a:tcPr/>
                </a:tc>
                <a:tc>
                  <a:txBody>
                    <a:bodyPr/>
                    <a:lstStyle/>
                    <a:p>
                      <a:r>
                        <a:rPr lang="en-US" dirty="0" smtClean="0"/>
                        <a:t>Children</a:t>
                      </a:r>
                      <a:endParaRPr lang="en-US" dirty="0"/>
                    </a:p>
                  </a:txBody>
                  <a:tcPr/>
                </a:tc>
              </a:tr>
              <a:tr h="370840">
                <a:tc>
                  <a:txBody>
                    <a:bodyPr/>
                    <a:lstStyle/>
                    <a:p>
                      <a:r>
                        <a:rPr lang="en-US" dirty="0" smtClean="0"/>
                        <a:t>5</a:t>
                      </a:r>
                      <a:endParaRPr lang="en-US" dirty="0"/>
                    </a:p>
                  </a:txBody>
                  <a:tcPr/>
                </a:tc>
                <a:tc>
                  <a:txBody>
                    <a:bodyPr/>
                    <a:lstStyle/>
                    <a:p>
                      <a:r>
                        <a:rPr lang="en-US" dirty="0" smtClean="0"/>
                        <a:t>Comedy</a:t>
                      </a:r>
                      <a:endParaRPr lang="en-US" dirty="0"/>
                    </a:p>
                  </a:txBody>
                  <a:tcPr/>
                </a:tc>
              </a:tr>
            </a:tbl>
          </a:graphicData>
        </a:graphic>
      </p:graphicFrame>
      <p:graphicFrame>
        <p:nvGraphicFramePr>
          <p:cNvPr id="6" name="Table 5"/>
          <p:cNvGraphicFramePr>
            <a:graphicFrameLocks noGrp="1"/>
          </p:cNvGraphicFramePr>
          <p:nvPr>
            <p:extLst/>
          </p:nvPr>
        </p:nvGraphicFramePr>
        <p:xfrm>
          <a:off x="2302448" y="4762296"/>
          <a:ext cx="9365811" cy="1112520"/>
        </p:xfrm>
        <a:graphic>
          <a:graphicData uri="http://schemas.openxmlformats.org/drawingml/2006/table">
            <a:tbl>
              <a:tblPr firstRow="1" bandRow="1">
                <a:tableStyleId>{5C22544A-7EE6-4342-B048-85BDC9FD1C3A}</a:tableStyleId>
              </a:tblPr>
              <a:tblGrid>
                <a:gridCol w="1337973"/>
                <a:gridCol w="1337973"/>
                <a:gridCol w="1337973"/>
                <a:gridCol w="1337973"/>
                <a:gridCol w="1337973"/>
                <a:gridCol w="1337973"/>
                <a:gridCol w="1337973"/>
              </a:tblGrid>
              <a:tr h="370840">
                <a:tc>
                  <a:txBody>
                    <a:bodyPr/>
                    <a:lstStyle/>
                    <a:p>
                      <a:r>
                        <a:rPr lang="en-US" dirty="0" err="1" smtClean="0"/>
                        <a:t>Genre_Key</a:t>
                      </a:r>
                      <a:endParaRPr lang="en-US" dirty="0"/>
                    </a:p>
                  </a:txBody>
                  <a:tcPr/>
                </a:tc>
                <a:tc>
                  <a:txBody>
                    <a:bodyPr/>
                    <a:lstStyle/>
                    <a:p>
                      <a:r>
                        <a:rPr lang="en-US" dirty="0" smtClean="0"/>
                        <a:t>Action</a:t>
                      </a:r>
                      <a:endParaRPr lang="en-US" dirty="0"/>
                    </a:p>
                  </a:txBody>
                  <a:tcPr/>
                </a:tc>
                <a:tc>
                  <a:txBody>
                    <a:bodyPr/>
                    <a:lstStyle/>
                    <a:p>
                      <a:r>
                        <a:rPr lang="en-US" dirty="0" smtClean="0"/>
                        <a:t>Adventure</a:t>
                      </a:r>
                      <a:endParaRPr lang="en-US" dirty="0"/>
                    </a:p>
                  </a:txBody>
                  <a:tcPr/>
                </a:tc>
                <a:tc>
                  <a:txBody>
                    <a:bodyPr/>
                    <a:lstStyle/>
                    <a:p>
                      <a:r>
                        <a:rPr lang="en-US" dirty="0" smtClean="0"/>
                        <a:t>Animation</a:t>
                      </a:r>
                      <a:endParaRPr lang="en-US" dirty="0"/>
                    </a:p>
                  </a:txBody>
                  <a:tcPr/>
                </a:tc>
                <a:tc>
                  <a:txBody>
                    <a:bodyPr/>
                    <a:lstStyle/>
                    <a:p>
                      <a:r>
                        <a:rPr lang="en-US" dirty="0" smtClean="0"/>
                        <a:t>Children</a:t>
                      </a:r>
                      <a:endParaRPr lang="en-US" dirty="0"/>
                    </a:p>
                  </a:txBody>
                  <a:tcPr/>
                </a:tc>
                <a:tc>
                  <a:txBody>
                    <a:bodyPr/>
                    <a:lstStyle/>
                    <a:p>
                      <a:r>
                        <a:rPr lang="en-US" dirty="0" smtClean="0"/>
                        <a:t>Comedy</a:t>
                      </a:r>
                      <a:endParaRPr lang="en-US" dirty="0"/>
                    </a:p>
                  </a:txBody>
                  <a:tcPr/>
                </a:tc>
                <a:tc>
                  <a:txBody>
                    <a:bodyPr/>
                    <a:lstStyle/>
                    <a:p>
                      <a:r>
                        <a:rPr lang="en-US" dirty="0" smtClean="0"/>
                        <a:t>Crime</a:t>
                      </a:r>
                      <a:endParaRPr lang="en-US" dirty="0"/>
                    </a:p>
                  </a:txBody>
                  <a:tcPr/>
                </a:tc>
              </a:tr>
              <a:tr h="370840">
                <a:tc>
                  <a:txBody>
                    <a:bodyPr/>
                    <a:lstStyle/>
                    <a:p>
                      <a:r>
                        <a:rPr lang="en-US" dirty="0" smtClean="0"/>
                        <a:t>1</a:t>
                      </a:r>
                      <a:endParaRPr lang="en-US" dirty="0"/>
                    </a:p>
                  </a:txBody>
                  <a:tcPr/>
                </a:tc>
                <a:tc>
                  <a:txBody>
                    <a:bodyPr/>
                    <a:lstStyle/>
                    <a:p>
                      <a:r>
                        <a:rPr lang="en-US" dirty="0" smtClean="0"/>
                        <a:t>TRUE</a:t>
                      </a:r>
                      <a:endParaRPr lang="en-US" dirty="0"/>
                    </a:p>
                  </a:txBody>
                  <a:tcPr/>
                </a:tc>
                <a:tc>
                  <a:txBody>
                    <a:bodyPr/>
                    <a:lstStyle/>
                    <a:p>
                      <a:r>
                        <a:rPr lang="en-US" dirty="0" smtClean="0"/>
                        <a:t>TRUE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r>
              <a:tr h="370840">
                <a:tc>
                  <a:txBody>
                    <a:bodyPr/>
                    <a:lstStyle/>
                    <a:p>
                      <a:r>
                        <a:rPr lang="en-US" dirty="0" smtClean="0"/>
                        <a:t>2</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TRUE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r>
            </a:tbl>
          </a:graphicData>
        </a:graphic>
      </p:graphicFrame>
      <p:sp>
        <p:nvSpPr>
          <p:cNvPr id="9" name="Rectangle 8"/>
          <p:cNvSpPr/>
          <p:nvPr/>
        </p:nvSpPr>
        <p:spPr>
          <a:xfrm>
            <a:off x="1056066" y="2619684"/>
            <a:ext cx="1313645" cy="5410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0" name="TextBox 9"/>
          <p:cNvSpPr txBox="1"/>
          <p:nvPr/>
        </p:nvSpPr>
        <p:spPr>
          <a:xfrm>
            <a:off x="1030307" y="2213535"/>
            <a:ext cx="2125014" cy="369332"/>
          </a:xfrm>
          <a:prstGeom prst="rect">
            <a:avLst/>
          </a:prstGeom>
          <a:noFill/>
        </p:spPr>
        <p:txBody>
          <a:bodyPr wrap="square" rtlCol="0">
            <a:spAutoFit/>
          </a:bodyPr>
          <a:lstStyle/>
          <a:p>
            <a:r>
              <a:rPr lang="en-US" b="1" u="sng" dirty="0" smtClean="0"/>
              <a:t>Ratings</a:t>
            </a:r>
            <a:endParaRPr lang="en-US" b="1" u="sng" dirty="0"/>
          </a:p>
        </p:txBody>
      </p:sp>
      <p:sp>
        <p:nvSpPr>
          <p:cNvPr id="13" name="TextBox 12"/>
          <p:cNvSpPr txBox="1"/>
          <p:nvPr/>
        </p:nvSpPr>
        <p:spPr>
          <a:xfrm>
            <a:off x="4686475" y="334851"/>
            <a:ext cx="2693120" cy="369332"/>
          </a:xfrm>
          <a:prstGeom prst="rect">
            <a:avLst/>
          </a:prstGeom>
          <a:noFill/>
        </p:spPr>
        <p:txBody>
          <a:bodyPr wrap="square" rtlCol="0">
            <a:spAutoFit/>
          </a:bodyPr>
          <a:lstStyle/>
          <a:p>
            <a:r>
              <a:rPr lang="en-US" b="1" u="sng" dirty="0" err="1" smtClean="0"/>
              <a:t>Genre_Dimension_Long</a:t>
            </a:r>
            <a:endParaRPr lang="en-US" b="1" u="sng" dirty="0"/>
          </a:p>
        </p:txBody>
      </p:sp>
      <p:sp>
        <p:nvSpPr>
          <p:cNvPr id="14" name="TextBox 13"/>
          <p:cNvSpPr txBox="1"/>
          <p:nvPr/>
        </p:nvSpPr>
        <p:spPr>
          <a:xfrm>
            <a:off x="8409905" y="334851"/>
            <a:ext cx="2693120" cy="369332"/>
          </a:xfrm>
          <a:prstGeom prst="rect">
            <a:avLst/>
          </a:prstGeom>
          <a:noFill/>
        </p:spPr>
        <p:txBody>
          <a:bodyPr wrap="square" rtlCol="0">
            <a:spAutoFit/>
          </a:bodyPr>
          <a:lstStyle/>
          <a:p>
            <a:r>
              <a:rPr lang="en-US" b="1" u="sng" dirty="0" err="1" smtClean="0"/>
              <a:t>Genre_Types</a:t>
            </a:r>
            <a:endParaRPr lang="en-US" b="1" u="sng" dirty="0"/>
          </a:p>
        </p:txBody>
      </p:sp>
      <p:sp>
        <p:nvSpPr>
          <p:cNvPr id="15" name="TextBox 14"/>
          <p:cNvSpPr txBox="1"/>
          <p:nvPr/>
        </p:nvSpPr>
        <p:spPr>
          <a:xfrm>
            <a:off x="2302448" y="4392964"/>
            <a:ext cx="2693120" cy="369332"/>
          </a:xfrm>
          <a:prstGeom prst="rect">
            <a:avLst/>
          </a:prstGeom>
          <a:noFill/>
        </p:spPr>
        <p:txBody>
          <a:bodyPr wrap="square" rtlCol="0">
            <a:spAutoFit/>
          </a:bodyPr>
          <a:lstStyle/>
          <a:p>
            <a:r>
              <a:rPr lang="en-US" b="1" u="sng" dirty="0" err="1" smtClean="0"/>
              <a:t>Genre_Dimension_Wide</a:t>
            </a:r>
            <a:endParaRPr lang="en-US" b="1" u="sng" dirty="0"/>
          </a:p>
        </p:txBody>
      </p:sp>
      <p:sp>
        <p:nvSpPr>
          <p:cNvPr id="16" name="TextBox 15"/>
          <p:cNvSpPr txBox="1"/>
          <p:nvPr/>
        </p:nvSpPr>
        <p:spPr>
          <a:xfrm>
            <a:off x="1056066" y="2634113"/>
            <a:ext cx="1313645" cy="646331"/>
          </a:xfrm>
          <a:prstGeom prst="rect">
            <a:avLst/>
          </a:prstGeom>
          <a:noFill/>
        </p:spPr>
        <p:txBody>
          <a:bodyPr wrap="square" rtlCol="0">
            <a:spAutoFit/>
          </a:bodyPr>
          <a:lstStyle/>
          <a:p>
            <a:r>
              <a:rPr lang="en-US" dirty="0" err="1" smtClean="0"/>
              <a:t>Genre_Key</a:t>
            </a:r>
            <a:r>
              <a:rPr lang="en-US" dirty="0" smtClean="0"/>
              <a:t/>
            </a:r>
            <a:br>
              <a:rPr lang="en-US" dirty="0" smtClean="0"/>
            </a:br>
            <a:endParaRPr lang="en-US" dirty="0"/>
          </a:p>
        </p:txBody>
      </p:sp>
      <p:cxnSp>
        <p:nvCxnSpPr>
          <p:cNvPr id="18" name="Straight Arrow Connector 17"/>
          <p:cNvCxnSpPr/>
          <p:nvPr/>
        </p:nvCxnSpPr>
        <p:spPr>
          <a:xfrm flipH="1">
            <a:off x="2482402" y="1120462"/>
            <a:ext cx="2076719" cy="1456314"/>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00412" y="3234521"/>
            <a:ext cx="8415471" cy="923330"/>
          </a:xfrm>
          <a:prstGeom prst="rect">
            <a:avLst/>
          </a:prstGeom>
          <a:noFill/>
        </p:spPr>
        <p:txBody>
          <a:bodyPr wrap="square" rtlCol="0">
            <a:spAutoFit/>
          </a:bodyPr>
          <a:lstStyle/>
          <a:p>
            <a:r>
              <a:rPr lang="en-US" dirty="0" smtClean="0"/>
              <a:t>Analysts can query the genre information in long form or in wide form depending on the analytic requirement. To easily group by genre, the long dimension is useful. To easily search for specific combinations of genres, the wide dimension is appropriate.</a:t>
            </a:r>
            <a:endParaRPr lang="en-US" dirty="0"/>
          </a:p>
        </p:txBody>
      </p:sp>
      <p:cxnSp>
        <p:nvCxnSpPr>
          <p:cNvPr id="31" name="Straight Arrow Connector 30"/>
          <p:cNvCxnSpPr/>
          <p:nvPr/>
        </p:nvCxnSpPr>
        <p:spPr>
          <a:xfrm flipH="1" flipV="1">
            <a:off x="2482402" y="3280444"/>
            <a:ext cx="943377" cy="1010027"/>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708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Analysis</a:t>
            </a:r>
            <a:endParaRPr lang="en-US" dirty="0"/>
          </a:p>
        </p:txBody>
      </p:sp>
      <p:sp>
        <p:nvSpPr>
          <p:cNvPr id="4" name="Subtitle 3"/>
          <p:cNvSpPr>
            <a:spLocks noGrp="1"/>
          </p:cNvSpPr>
          <p:nvPr>
            <p:ph type="subTitle" idx="1"/>
          </p:nvPr>
        </p:nvSpPr>
        <p:spPr/>
        <p:txBody>
          <a:bodyPr/>
          <a:lstStyle/>
          <a:p>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0934" y="803960"/>
            <a:ext cx="6420042" cy="4794661"/>
          </a:xfrm>
          <a:prstGeom prst="rect">
            <a:avLst/>
          </a:prstGeom>
        </p:spPr>
      </p:pic>
    </p:spTree>
    <p:extLst>
      <p:ext uri="{BB962C8B-B14F-4D97-AF65-F5344CB8AC3E}">
        <p14:creationId xmlns:p14="http://schemas.microsoft.com/office/powerpoint/2010/main" val="837321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9019" y="2032145"/>
            <a:ext cx="3805781" cy="26382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30" y="2032787"/>
            <a:ext cx="3650389" cy="263951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6250" y="2032144"/>
            <a:ext cx="3690938" cy="2638225"/>
          </a:xfrm>
          <a:prstGeom prst="rect">
            <a:avLst/>
          </a:prstGeom>
        </p:spPr>
      </p:pic>
      <p:sp>
        <p:nvSpPr>
          <p:cNvPr id="8" name="Content Placeholder 2"/>
          <p:cNvSpPr txBox="1">
            <a:spLocks/>
          </p:cNvSpPr>
          <p:nvPr/>
        </p:nvSpPr>
        <p:spPr>
          <a:xfrm>
            <a:off x="992709" y="4884209"/>
            <a:ext cx="10058400" cy="10784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Users are primarily males aged 25-34</a:t>
            </a:r>
          </a:p>
          <a:p>
            <a:r>
              <a:rPr lang="en-US" dirty="0" smtClean="0"/>
              <a:t>Primary occupations include college/grad student, academic/educator, executive/managerial</a:t>
            </a:r>
          </a:p>
          <a:p>
            <a:endParaRPr lang="en-US" dirty="0"/>
          </a:p>
        </p:txBody>
      </p:sp>
    </p:spTree>
    <p:extLst>
      <p:ext uri="{BB962C8B-B14F-4D97-AF65-F5344CB8AC3E}">
        <p14:creationId xmlns:p14="http://schemas.microsoft.com/office/powerpoint/2010/main" val="3463756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Genres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130" y="1895697"/>
            <a:ext cx="5604095" cy="33794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717" y="1919158"/>
            <a:ext cx="4893945" cy="3466725"/>
          </a:xfrm>
          <a:prstGeom prst="rect">
            <a:avLst/>
          </a:prstGeom>
        </p:spPr>
      </p:pic>
      <p:sp>
        <p:nvSpPr>
          <p:cNvPr id="6" name="Content Placeholder 2"/>
          <p:cNvSpPr txBox="1">
            <a:spLocks/>
          </p:cNvSpPr>
          <p:nvPr/>
        </p:nvSpPr>
        <p:spPr>
          <a:xfrm>
            <a:off x="1097280" y="5433475"/>
            <a:ext cx="10058400" cy="7577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Drama and Comedy have the most movie ratings but Film-Noir and Documentary have the highest average rating.</a:t>
            </a:r>
          </a:p>
          <a:p>
            <a:endParaRPr lang="en-US" dirty="0"/>
          </a:p>
        </p:txBody>
      </p:sp>
    </p:spTree>
    <p:extLst>
      <p:ext uri="{BB962C8B-B14F-4D97-AF65-F5344CB8AC3E}">
        <p14:creationId xmlns:p14="http://schemas.microsoft.com/office/powerpoint/2010/main" val="201697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193</TotalTime>
  <Words>544</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Calibri Light</vt:lpstr>
      <vt:lpstr>Retrospect</vt:lpstr>
      <vt:lpstr>MovieLens</vt:lpstr>
      <vt:lpstr>What is MovieLens?</vt:lpstr>
      <vt:lpstr>Data</vt:lpstr>
      <vt:lpstr>Transactional Database</vt:lpstr>
      <vt:lpstr>Data Warehouse</vt:lpstr>
      <vt:lpstr>PowerPoint Presentation</vt:lpstr>
      <vt:lpstr>Analysis</vt:lpstr>
      <vt:lpstr>User</vt:lpstr>
      <vt:lpstr>Genres</vt:lpstr>
      <vt:lpstr>Gender Preferences</vt:lpstr>
      <vt:lpstr>Genre Type by Age</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MovieLens</dc:title>
  <dc:creator>Tahir, Sonya</dc:creator>
  <cp:lastModifiedBy>Tahir, Sonya</cp:lastModifiedBy>
  <cp:revision>47</cp:revision>
  <dcterms:created xsi:type="dcterms:W3CDTF">2015-12-15T03:52:06Z</dcterms:created>
  <dcterms:modified xsi:type="dcterms:W3CDTF">2015-12-15T23:05:00Z</dcterms:modified>
</cp:coreProperties>
</file>