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11"/>
  </p:notesMasterIdLst>
  <p:sldIdLst>
    <p:sldId id="256" r:id="rId2"/>
    <p:sldId id="258" r:id="rId3"/>
    <p:sldId id="259" r:id="rId4"/>
    <p:sldId id="261" r:id="rId5"/>
    <p:sldId id="260" r:id="rId6"/>
    <p:sldId id="339" r:id="rId7"/>
    <p:sldId id="340" r:id="rId8"/>
    <p:sldId id="341"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4F75"/>
    <a:srgbClr val="BCBCB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6" autoAdjust="0"/>
    <p:restoredTop sz="91207" autoAdjust="0"/>
  </p:normalViewPr>
  <p:slideViewPr>
    <p:cSldViewPr snapToGrid="0">
      <p:cViewPr varScale="1">
        <p:scale>
          <a:sx n="56" d="100"/>
          <a:sy n="56" d="100"/>
        </p:scale>
        <p:origin x="2160" y="18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7" d="100"/>
          <a:sy n="87" d="100"/>
        </p:scale>
        <p:origin x="376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9384D-5658-4DBF-B95A-C190640414B9}" type="datetimeFigureOut">
              <a:rPr lang="en-US" smtClean="0"/>
              <a:t>3/22/18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05822-0A88-4D27-9EA6-F053463D7B01}" type="slidenum">
              <a:rPr lang="en-US" smtClean="0"/>
              <a:t>‹#›</a:t>
            </a:fld>
            <a:endParaRPr lang="en-US"/>
          </a:p>
        </p:txBody>
      </p:sp>
    </p:spTree>
    <p:extLst>
      <p:ext uri="{BB962C8B-B14F-4D97-AF65-F5344CB8AC3E}">
        <p14:creationId xmlns:p14="http://schemas.microsoft.com/office/powerpoint/2010/main" val="2582439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E05822-0A88-4D27-9EA6-F053463D7B01}" type="slidenum">
              <a:rPr lang="en-US" smtClean="0"/>
              <a:t>1</a:t>
            </a:fld>
            <a:endParaRPr lang="en-US"/>
          </a:p>
        </p:txBody>
      </p:sp>
    </p:spTree>
    <p:extLst>
      <p:ext uri="{BB962C8B-B14F-4D97-AF65-F5344CB8AC3E}">
        <p14:creationId xmlns:p14="http://schemas.microsoft.com/office/powerpoint/2010/main" val="1621008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2/4/2015</a:t>
            </a:r>
          </a:p>
        </p:txBody>
      </p:sp>
      <p:sp>
        <p:nvSpPr>
          <p:cNvPr id="5" name="Footer Placeholder 4"/>
          <p:cNvSpPr>
            <a:spLocks noGrp="1"/>
          </p:cNvSpPr>
          <p:nvPr>
            <p:ph type="ftr" sz="quarter" idx="11"/>
          </p:nvPr>
        </p:nvSpPr>
        <p:spPr/>
        <p:txBody>
          <a:bodyPr/>
          <a:lstStyle/>
          <a:p>
            <a:r>
              <a:rPr lang="en-US"/>
              <a:t>PhD Thesis Proposal</a:t>
            </a:r>
          </a:p>
        </p:txBody>
      </p:sp>
      <p:sp>
        <p:nvSpPr>
          <p:cNvPr id="6" name="Slide Number Placeholder 5"/>
          <p:cNvSpPr>
            <a:spLocks noGrp="1"/>
          </p:cNvSpPr>
          <p:nvPr>
            <p:ph type="sldNum" sz="quarter" idx="12"/>
          </p:nvPr>
        </p:nvSpPr>
        <p:spPr/>
        <p:txBody>
          <a:bodyPr/>
          <a:lstStyle/>
          <a:p>
            <a:fld id="{160D7AFB-DD53-4D4F-9404-D2F4B696591E}" type="slidenum">
              <a:rPr lang="en-US" smtClean="0"/>
              <a:t>‹#›</a:t>
            </a:fld>
            <a:endParaRPr lang="en-US"/>
          </a:p>
        </p:txBody>
      </p:sp>
    </p:spTree>
    <p:extLst>
      <p:ext uri="{BB962C8B-B14F-4D97-AF65-F5344CB8AC3E}">
        <p14:creationId xmlns:p14="http://schemas.microsoft.com/office/powerpoint/2010/main" val="2676548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2/4/2015</a:t>
            </a:r>
          </a:p>
        </p:txBody>
      </p:sp>
      <p:sp>
        <p:nvSpPr>
          <p:cNvPr id="5" name="Footer Placeholder 4"/>
          <p:cNvSpPr>
            <a:spLocks noGrp="1"/>
          </p:cNvSpPr>
          <p:nvPr>
            <p:ph type="ftr" sz="quarter" idx="11"/>
          </p:nvPr>
        </p:nvSpPr>
        <p:spPr/>
        <p:txBody>
          <a:bodyPr/>
          <a:lstStyle/>
          <a:p>
            <a:r>
              <a:rPr lang="en-US"/>
              <a:t>PhD Thesis Proposal</a:t>
            </a:r>
          </a:p>
        </p:txBody>
      </p:sp>
      <p:sp>
        <p:nvSpPr>
          <p:cNvPr id="6" name="Slide Number Placeholder 5"/>
          <p:cNvSpPr>
            <a:spLocks noGrp="1"/>
          </p:cNvSpPr>
          <p:nvPr>
            <p:ph type="sldNum" sz="quarter" idx="12"/>
          </p:nvPr>
        </p:nvSpPr>
        <p:spPr/>
        <p:txBody>
          <a:bodyPr/>
          <a:lstStyle/>
          <a:p>
            <a:fld id="{160D7AFB-DD53-4D4F-9404-D2F4B696591E}" type="slidenum">
              <a:rPr lang="en-US" smtClean="0"/>
              <a:t>‹#›</a:t>
            </a:fld>
            <a:endParaRPr lang="en-US"/>
          </a:p>
        </p:txBody>
      </p:sp>
    </p:spTree>
    <p:extLst>
      <p:ext uri="{BB962C8B-B14F-4D97-AF65-F5344CB8AC3E}">
        <p14:creationId xmlns:p14="http://schemas.microsoft.com/office/powerpoint/2010/main" val="1780462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2/4/2015</a:t>
            </a:r>
          </a:p>
        </p:txBody>
      </p:sp>
      <p:sp>
        <p:nvSpPr>
          <p:cNvPr id="5" name="Footer Placeholder 4"/>
          <p:cNvSpPr>
            <a:spLocks noGrp="1"/>
          </p:cNvSpPr>
          <p:nvPr>
            <p:ph type="ftr" sz="quarter" idx="11"/>
          </p:nvPr>
        </p:nvSpPr>
        <p:spPr/>
        <p:txBody>
          <a:bodyPr/>
          <a:lstStyle/>
          <a:p>
            <a:r>
              <a:rPr lang="en-US"/>
              <a:t>PhD Thesis Proposal</a:t>
            </a:r>
          </a:p>
        </p:txBody>
      </p:sp>
      <p:sp>
        <p:nvSpPr>
          <p:cNvPr id="6" name="Slide Number Placeholder 5"/>
          <p:cNvSpPr>
            <a:spLocks noGrp="1"/>
          </p:cNvSpPr>
          <p:nvPr>
            <p:ph type="sldNum" sz="quarter" idx="12"/>
          </p:nvPr>
        </p:nvSpPr>
        <p:spPr/>
        <p:txBody>
          <a:bodyPr/>
          <a:lstStyle/>
          <a:p>
            <a:fld id="{160D7AFB-DD53-4D4F-9404-D2F4B696591E}" type="slidenum">
              <a:rPr lang="en-US" smtClean="0"/>
              <a:t>‹#›</a:t>
            </a:fld>
            <a:endParaRPr lang="en-US"/>
          </a:p>
        </p:txBody>
      </p:sp>
    </p:spTree>
    <p:extLst>
      <p:ext uri="{BB962C8B-B14F-4D97-AF65-F5344CB8AC3E}">
        <p14:creationId xmlns:p14="http://schemas.microsoft.com/office/powerpoint/2010/main" val="383955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0975" y="134204"/>
            <a:ext cx="11820525" cy="799246"/>
          </a:xfrm>
        </p:spPr>
        <p:txBody>
          <a:bodyPr/>
          <a:lstStyle/>
          <a:p>
            <a:r>
              <a:rPr lang="en-US" dirty="0"/>
              <a:t>Click to edit Master title style</a:t>
            </a:r>
          </a:p>
        </p:txBody>
      </p:sp>
      <p:sp>
        <p:nvSpPr>
          <p:cNvPr id="3" name="Content Placeholder 2"/>
          <p:cNvSpPr>
            <a:spLocks noGrp="1"/>
          </p:cNvSpPr>
          <p:nvPr>
            <p:ph idx="1"/>
          </p:nvPr>
        </p:nvSpPr>
        <p:spPr>
          <a:xfrm>
            <a:off x="180975" y="1181100"/>
            <a:ext cx="11820525" cy="5095875"/>
          </a:xfrm>
        </p:spPr>
        <p:txBody>
          <a:bodyPr/>
          <a:lstStyle>
            <a:lvl1pPr>
              <a:buClr>
                <a:srgbClr val="C00000"/>
              </a:buClr>
              <a:defRPr/>
            </a:lvl1pPr>
            <a:lvl2pPr marL="384048" indent="-182880">
              <a:buClr>
                <a:srgbClr val="C00000"/>
              </a:buClr>
              <a:buFont typeface="Arial" panose="020B0604020202020204" pitchFamily="34" charset="0"/>
              <a:buChar char="•"/>
              <a:defRPr/>
            </a:lvl2pPr>
            <a:lvl3pPr marL="566928" indent="-182880">
              <a:buClr>
                <a:srgbClr val="C00000"/>
              </a:buClr>
              <a:buSzPct val="85000"/>
              <a:buFont typeface="Webdings" panose="05030102010509060703" pitchFamily="18" charset="2"/>
              <a:buChar char=""/>
              <a:defRPr/>
            </a:lvl3pPr>
            <a:lvl4pPr marL="749808" indent="-182880">
              <a:buClr>
                <a:srgbClr val="C00000"/>
              </a:buClr>
              <a:buFont typeface="Calibri" panose="020F0502020204030204" pitchFamily="34" charset="0"/>
              <a:buChar char="-"/>
              <a:defRPr/>
            </a:lvl4pPr>
            <a:lvl5pPr marL="932688" indent="-182880">
              <a:buClr>
                <a:srgbClr val="C00000"/>
              </a:buClr>
              <a:buFont typeface="Calibri" panose="020F050202020403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2/4/2015</a:t>
            </a:r>
          </a:p>
        </p:txBody>
      </p:sp>
      <p:sp>
        <p:nvSpPr>
          <p:cNvPr id="5" name="Footer Placeholder 4"/>
          <p:cNvSpPr>
            <a:spLocks noGrp="1"/>
          </p:cNvSpPr>
          <p:nvPr>
            <p:ph type="ftr" sz="quarter" idx="11"/>
          </p:nvPr>
        </p:nvSpPr>
        <p:spPr/>
        <p:txBody>
          <a:bodyPr/>
          <a:lstStyle/>
          <a:p>
            <a:r>
              <a:rPr lang="en-US"/>
              <a:t>PhD Thesis Proposal</a:t>
            </a:r>
          </a:p>
        </p:txBody>
      </p:sp>
      <p:sp>
        <p:nvSpPr>
          <p:cNvPr id="6" name="Slide Number Placeholder 5"/>
          <p:cNvSpPr>
            <a:spLocks noGrp="1"/>
          </p:cNvSpPr>
          <p:nvPr>
            <p:ph type="sldNum" sz="quarter" idx="12"/>
          </p:nvPr>
        </p:nvSpPr>
        <p:spPr/>
        <p:txBody>
          <a:bodyPr/>
          <a:lstStyle/>
          <a:p>
            <a:fld id="{160D7AFB-DD53-4D4F-9404-D2F4B696591E}" type="slidenum">
              <a:rPr lang="en-US" smtClean="0"/>
              <a:t>‹#›</a:t>
            </a:fld>
            <a:endParaRPr lang="en-US"/>
          </a:p>
        </p:txBody>
      </p:sp>
    </p:spTree>
    <p:extLst>
      <p:ext uri="{BB962C8B-B14F-4D97-AF65-F5344CB8AC3E}">
        <p14:creationId xmlns:p14="http://schemas.microsoft.com/office/powerpoint/2010/main" val="188589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2/4/2015</a:t>
            </a:r>
          </a:p>
        </p:txBody>
      </p:sp>
      <p:sp>
        <p:nvSpPr>
          <p:cNvPr id="5" name="Footer Placeholder 4"/>
          <p:cNvSpPr>
            <a:spLocks noGrp="1"/>
          </p:cNvSpPr>
          <p:nvPr>
            <p:ph type="ftr" sz="quarter" idx="11"/>
          </p:nvPr>
        </p:nvSpPr>
        <p:spPr/>
        <p:txBody>
          <a:bodyPr/>
          <a:lstStyle/>
          <a:p>
            <a:r>
              <a:rPr lang="en-US"/>
              <a:t>PhD Thesis Proposal</a:t>
            </a:r>
          </a:p>
        </p:txBody>
      </p:sp>
      <p:sp>
        <p:nvSpPr>
          <p:cNvPr id="6" name="Slide Number Placeholder 5"/>
          <p:cNvSpPr>
            <a:spLocks noGrp="1"/>
          </p:cNvSpPr>
          <p:nvPr>
            <p:ph type="sldNum" sz="quarter" idx="12"/>
          </p:nvPr>
        </p:nvSpPr>
        <p:spPr/>
        <p:txBody>
          <a:bodyPr/>
          <a:lstStyle/>
          <a:p>
            <a:fld id="{160D7AFB-DD53-4D4F-9404-D2F4B69659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671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2/4/2015</a:t>
            </a:r>
          </a:p>
        </p:txBody>
      </p:sp>
      <p:sp>
        <p:nvSpPr>
          <p:cNvPr id="6" name="Footer Placeholder 5"/>
          <p:cNvSpPr>
            <a:spLocks noGrp="1"/>
          </p:cNvSpPr>
          <p:nvPr>
            <p:ph type="ftr" sz="quarter" idx="11"/>
          </p:nvPr>
        </p:nvSpPr>
        <p:spPr/>
        <p:txBody>
          <a:bodyPr/>
          <a:lstStyle/>
          <a:p>
            <a:r>
              <a:rPr lang="en-US"/>
              <a:t>PhD Thesis Proposal</a:t>
            </a:r>
          </a:p>
        </p:txBody>
      </p:sp>
      <p:sp>
        <p:nvSpPr>
          <p:cNvPr id="7" name="Slide Number Placeholder 6"/>
          <p:cNvSpPr>
            <a:spLocks noGrp="1"/>
          </p:cNvSpPr>
          <p:nvPr>
            <p:ph type="sldNum" sz="quarter" idx="12"/>
          </p:nvPr>
        </p:nvSpPr>
        <p:spPr/>
        <p:txBody>
          <a:bodyPr/>
          <a:lstStyle/>
          <a:p>
            <a:fld id="{160D7AFB-DD53-4D4F-9404-D2F4B696591E}" type="slidenum">
              <a:rPr lang="en-US" smtClean="0"/>
              <a:t>‹#›</a:t>
            </a:fld>
            <a:endParaRPr lang="en-US"/>
          </a:p>
        </p:txBody>
      </p:sp>
    </p:spTree>
    <p:extLst>
      <p:ext uri="{BB962C8B-B14F-4D97-AF65-F5344CB8AC3E}">
        <p14:creationId xmlns:p14="http://schemas.microsoft.com/office/powerpoint/2010/main" val="704710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2/4/2015</a:t>
            </a:r>
          </a:p>
        </p:txBody>
      </p:sp>
      <p:sp>
        <p:nvSpPr>
          <p:cNvPr id="8" name="Footer Placeholder 7"/>
          <p:cNvSpPr>
            <a:spLocks noGrp="1"/>
          </p:cNvSpPr>
          <p:nvPr>
            <p:ph type="ftr" sz="quarter" idx="11"/>
          </p:nvPr>
        </p:nvSpPr>
        <p:spPr/>
        <p:txBody>
          <a:bodyPr/>
          <a:lstStyle/>
          <a:p>
            <a:r>
              <a:rPr lang="en-US"/>
              <a:t>PhD Thesis Proposal</a:t>
            </a:r>
          </a:p>
        </p:txBody>
      </p:sp>
      <p:sp>
        <p:nvSpPr>
          <p:cNvPr id="9" name="Slide Number Placeholder 8"/>
          <p:cNvSpPr>
            <a:spLocks noGrp="1"/>
          </p:cNvSpPr>
          <p:nvPr>
            <p:ph type="sldNum" sz="quarter" idx="12"/>
          </p:nvPr>
        </p:nvSpPr>
        <p:spPr/>
        <p:txBody>
          <a:bodyPr/>
          <a:lstStyle/>
          <a:p>
            <a:fld id="{160D7AFB-DD53-4D4F-9404-D2F4B696591E}" type="slidenum">
              <a:rPr lang="en-US" smtClean="0"/>
              <a:t>‹#›</a:t>
            </a:fld>
            <a:endParaRPr lang="en-US"/>
          </a:p>
        </p:txBody>
      </p:sp>
    </p:spTree>
    <p:extLst>
      <p:ext uri="{BB962C8B-B14F-4D97-AF65-F5344CB8AC3E}">
        <p14:creationId xmlns:p14="http://schemas.microsoft.com/office/powerpoint/2010/main" val="1115288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4212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2/4/2015</a:t>
            </a:r>
          </a:p>
        </p:txBody>
      </p:sp>
      <p:sp>
        <p:nvSpPr>
          <p:cNvPr id="4" name="Footer Placeholder 3"/>
          <p:cNvSpPr>
            <a:spLocks noGrp="1"/>
          </p:cNvSpPr>
          <p:nvPr>
            <p:ph type="ftr" sz="quarter" idx="11"/>
          </p:nvPr>
        </p:nvSpPr>
        <p:spPr/>
        <p:txBody>
          <a:bodyPr/>
          <a:lstStyle/>
          <a:p>
            <a:r>
              <a:rPr lang="en-US"/>
              <a:t>PhD Thesis Proposal</a:t>
            </a:r>
          </a:p>
        </p:txBody>
      </p:sp>
      <p:sp>
        <p:nvSpPr>
          <p:cNvPr id="5" name="Slide Number Placeholder 4"/>
          <p:cNvSpPr>
            <a:spLocks noGrp="1"/>
          </p:cNvSpPr>
          <p:nvPr>
            <p:ph type="sldNum" sz="quarter" idx="12"/>
          </p:nvPr>
        </p:nvSpPr>
        <p:spPr/>
        <p:txBody>
          <a:bodyPr/>
          <a:lstStyle/>
          <a:p>
            <a:fld id="{160D7AFB-DD53-4D4F-9404-D2F4B696591E}" type="slidenum">
              <a:rPr lang="en-US" smtClean="0"/>
              <a:t>‹#›</a:t>
            </a:fld>
            <a:endParaRPr lang="en-US"/>
          </a:p>
        </p:txBody>
      </p:sp>
    </p:spTree>
    <p:extLst>
      <p:ext uri="{BB962C8B-B14F-4D97-AF65-F5344CB8AC3E}">
        <p14:creationId xmlns:p14="http://schemas.microsoft.com/office/powerpoint/2010/main" val="4017511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2/4/2015</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PhD Thesis Proposal</a:t>
            </a:r>
          </a:p>
        </p:txBody>
      </p:sp>
      <p:sp>
        <p:nvSpPr>
          <p:cNvPr id="9" name="Slide Number Placeholder 8"/>
          <p:cNvSpPr>
            <a:spLocks noGrp="1"/>
          </p:cNvSpPr>
          <p:nvPr>
            <p:ph type="sldNum" sz="quarter" idx="12"/>
          </p:nvPr>
        </p:nvSpPr>
        <p:spPr/>
        <p:txBody>
          <a:bodyPr/>
          <a:lstStyle/>
          <a:p>
            <a:fld id="{160D7AFB-DD53-4D4F-9404-D2F4B696591E}" type="slidenum">
              <a:rPr lang="en-US" smtClean="0"/>
              <a:t>‹#›</a:t>
            </a:fld>
            <a:endParaRPr lang="en-US"/>
          </a:p>
        </p:txBody>
      </p:sp>
    </p:spTree>
    <p:extLst>
      <p:ext uri="{BB962C8B-B14F-4D97-AF65-F5344CB8AC3E}">
        <p14:creationId xmlns:p14="http://schemas.microsoft.com/office/powerpoint/2010/main" val="267457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2/4/2015</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PhD Thesis Proposal</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0D7AFB-DD53-4D4F-9404-D2F4B696591E}" type="slidenum">
              <a:rPr lang="en-US" smtClean="0"/>
              <a:t>‹#›</a:t>
            </a:fld>
            <a:endParaRPr lang="en-US"/>
          </a:p>
        </p:txBody>
      </p:sp>
    </p:spTree>
    <p:extLst>
      <p:ext uri="{BB962C8B-B14F-4D97-AF65-F5344CB8AC3E}">
        <p14:creationId xmlns:p14="http://schemas.microsoft.com/office/powerpoint/2010/main" val="1085809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2/4/2015</a:t>
            </a:r>
          </a:p>
        </p:txBody>
      </p:sp>
      <p:sp>
        <p:nvSpPr>
          <p:cNvPr id="6" name="Footer Placeholder 5"/>
          <p:cNvSpPr>
            <a:spLocks noGrp="1"/>
          </p:cNvSpPr>
          <p:nvPr>
            <p:ph type="ftr" sz="quarter" idx="11"/>
          </p:nvPr>
        </p:nvSpPr>
        <p:spPr/>
        <p:txBody>
          <a:bodyPr/>
          <a:lstStyle/>
          <a:p>
            <a:r>
              <a:rPr lang="en-US"/>
              <a:t>PhD Thesis Proposal</a:t>
            </a:r>
          </a:p>
        </p:txBody>
      </p:sp>
      <p:sp>
        <p:nvSpPr>
          <p:cNvPr id="7" name="Slide Number Placeholder 6"/>
          <p:cNvSpPr>
            <a:spLocks noGrp="1"/>
          </p:cNvSpPr>
          <p:nvPr>
            <p:ph type="sldNum" sz="quarter" idx="12"/>
          </p:nvPr>
        </p:nvSpPr>
        <p:spPr/>
        <p:txBody>
          <a:bodyPr/>
          <a:lstStyle/>
          <a:p>
            <a:fld id="{160D7AFB-DD53-4D4F-9404-D2F4B696591E}" type="slidenum">
              <a:rPr lang="en-US" smtClean="0"/>
              <a:t>‹#›</a:t>
            </a:fld>
            <a:endParaRPr lang="en-US"/>
          </a:p>
        </p:txBody>
      </p:sp>
    </p:spTree>
    <p:extLst>
      <p:ext uri="{BB962C8B-B14F-4D97-AF65-F5344CB8AC3E}">
        <p14:creationId xmlns:p14="http://schemas.microsoft.com/office/powerpoint/2010/main" val="145598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349" y="153537"/>
            <a:ext cx="11896725" cy="80877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33349" y="1160833"/>
            <a:ext cx="11896725" cy="470826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2/4/2015</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PhD Thesis Proposal</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0D7AFB-DD53-4D4F-9404-D2F4B696591E}" type="slidenum">
              <a:rPr lang="en-US" smtClean="0"/>
              <a:t>‹#›</a:t>
            </a:fld>
            <a:endParaRPr lang="en-US"/>
          </a:p>
        </p:txBody>
      </p:sp>
      <p:cxnSp>
        <p:nvCxnSpPr>
          <p:cNvPr id="10" name="Straight Connector 9"/>
          <p:cNvCxnSpPr/>
          <p:nvPr/>
        </p:nvCxnSpPr>
        <p:spPr>
          <a:xfrm>
            <a:off x="133349" y="1061570"/>
            <a:ext cx="118967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218993"/>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lumn_(database)" TargetMode="External"/><Relationship Id="rId7" Type="http://schemas.openxmlformats.org/officeDocument/2006/relationships/image" Target="../media/image1.tiff"/><Relationship Id="rId2" Type="http://schemas.openxmlformats.org/officeDocument/2006/relationships/hyperlink" Target="https://en.wikipedia.org/wiki/Table_(database)" TargetMode="External"/><Relationship Id="rId1" Type="http://schemas.openxmlformats.org/officeDocument/2006/relationships/slideLayout" Target="../slideLayouts/slideLayout2.xml"/><Relationship Id="rId6" Type="http://schemas.openxmlformats.org/officeDocument/2006/relationships/hyperlink" Target="https://en.wikipedia.org/wiki/Tuple" TargetMode="External"/><Relationship Id="rId5" Type="http://schemas.openxmlformats.org/officeDocument/2006/relationships/hyperlink" Target="https://en.wikipedia.org/wiki/Record_(computer_science)" TargetMode="External"/><Relationship Id="rId4" Type="http://schemas.openxmlformats.org/officeDocument/2006/relationships/hyperlink" Target="https://en.wikipedia.org/wiki/Row_(database)"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Relvar" TargetMode="External"/><Relationship Id="rId3" Type="http://schemas.openxmlformats.org/officeDocument/2006/relationships/hyperlink" Target="https://en.wikipedia.org/wiki/Tuple" TargetMode="External"/><Relationship Id="rId7" Type="http://schemas.openxmlformats.org/officeDocument/2006/relationships/hyperlink" Target="https://en.wikipedia.org/wiki/Relation_(database)" TargetMode="External"/><Relationship Id="rId2" Type="http://schemas.openxmlformats.org/officeDocument/2006/relationships/hyperlink" Target="https://en.wikipedia.org/wiki/Row_(database)" TargetMode="External"/><Relationship Id="rId1" Type="http://schemas.openxmlformats.org/officeDocument/2006/relationships/slideLayout" Target="../slideLayouts/slideLayout2.xml"/><Relationship Id="rId6" Type="http://schemas.openxmlformats.org/officeDocument/2006/relationships/hyperlink" Target="https://en.wikipedia.org/wiki/Table_(database)" TargetMode="External"/><Relationship Id="rId11" Type="http://schemas.openxmlformats.org/officeDocument/2006/relationships/hyperlink" Target="https://en.wikipedia.org/wiki/Query_language" TargetMode="External"/><Relationship Id="rId5" Type="http://schemas.openxmlformats.org/officeDocument/2006/relationships/hyperlink" Target="https://en.wikipedia.org/wiki/Column_(database)" TargetMode="External"/><Relationship Id="rId10" Type="http://schemas.openxmlformats.org/officeDocument/2006/relationships/hyperlink" Target="https://en.wikipedia.org/wiki/Result_set" TargetMode="External"/><Relationship Id="rId4" Type="http://schemas.openxmlformats.org/officeDocument/2006/relationships/hyperlink" Target="https://en.wikipedia.org/wiki/Record_(computer_science)" TargetMode="External"/><Relationship Id="rId9" Type="http://schemas.openxmlformats.org/officeDocument/2006/relationships/hyperlink" Target="https://en.wikipedia.org/wiki/View_(SQ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Relation_(databa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Relational_database_management_system" TargetMode="External"/><Relationship Id="rId2" Type="http://schemas.openxmlformats.org/officeDocument/2006/relationships/hyperlink" Target="https://en.wikipedia.org/wiki/Domain-specific_language" TargetMode="External"/><Relationship Id="rId1" Type="http://schemas.openxmlformats.org/officeDocument/2006/relationships/slideLayout" Target="../slideLayouts/slideLayout2.xml"/><Relationship Id="rId4" Type="http://schemas.openxmlformats.org/officeDocument/2006/relationships/hyperlink" Target="https://en.wikipedia.org/wiki/Relational_data_stream_management_syste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Troubleshooting" TargetMode="External"/><Relationship Id="rId3" Type="http://schemas.openxmlformats.org/officeDocument/2006/relationships/hyperlink" Target="https://en.wikipedia.org/wiki/Installation_(computer_programs)" TargetMode="External"/><Relationship Id="rId7" Type="http://schemas.openxmlformats.org/officeDocument/2006/relationships/hyperlink" Target="https://en.wikipedia.org/wiki/Computer_security" TargetMode="External"/><Relationship Id="rId2" Type="http://schemas.openxmlformats.org/officeDocument/2006/relationships/hyperlink" Target="https://en.wikipedia.org/wiki/Capacity_planning" TargetMode="External"/><Relationship Id="rId1" Type="http://schemas.openxmlformats.org/officeDocument/2006/relationships/slideLayout" Target="../slideLayouts/slideLayout2.xml"/><Relationship Id="rId6" Type="http://schemas.openxmlformats.org/officeDocument/2006/relationships/hyperlink" Target="https://en.wikipedia.org/wiki/Data_migration" TargetMode="External"/><Relationship Id="rId5" Type="http://schemas.openxmlformats.org/officeDocument/2006/relationships/hyperlink" Target="https://en.wikipedia.org/wiki/Database_design" TargetMode="External"/><Relationship Id="rId10" Type="http://schemas.openxmlformats.org/officeDocument/2006/relationships/hyperlink" Target="https://en.wikipedia.org/wiki/Data_recovery" TargetMode="External"/><Relationship Id="rId4" Type="http://schemas.openxmlformats.org/officeDocument/2006/relationships/hyperlink" Target="https://en.wikipedia.org/wiki/Computer_configuration" TargetMode="External"/><Relationship Id="rId9" Type="http://schemas.openxmlformats.org/officeDocument/2006/relationships/hyperlink" Target="https://en.wikipedia.org/wiki/Backu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94478"/>
            <a:ext cx="10058400" cy="1481244"/>
          </a:xfrm>
        </p:spPr>
        <p:txBody>
          <a:bodyPr lIns="91440" tIns="0" bIns="0">
            <a:normAutofit/>
          </a:bodyPr>
          <a:lstStyle/>
          <a:p>
            <a:pPr algn="r"/>
            <a:r>
              <a:rPr lang="en-US" sz="4800" b="1" dirty="0"/>
              <a:t>Big Data Technology</a:t>
            </a:r>
            <a:endParaRPr lang="en-US" sz="4800" dirty="0">
              <a:latin typeface="+mn-lt"/>
            </a:endParaRPr>
          </a:p>
        </p:txBody>
      </p:sp>
      <p:sp>
        <p:nvSpPr>
          <p:cNvPr id="7" name="Slide Number Placeholder 6"/>
          <p:cNvSpPr>
            <a:spLocks noGrp="1"/>
          </p:cNvSpPr>
          <p:nvPr>
            <p:ph type="sldNum" sz="quarter" idx="12"/>
          </p:nvPr>
        </p:nvSpPr>
        <p:spPr/>
        <p:txBody>
          <a:bodyPr/>
          <a:lstStyle/>
          <a:p>
            <a:fld id="{160D7AFB-DD53-4D4F-9404-D2F4B696591E}" type="slidenum">
              <a:rPr lang="en-US" smtClean="0"/>
              <a:t>1</a:t>
            </a:fld>
            <a:endParaRPr lang="en-US"/>
          </a:p>
        </p:txBody>
      </p:sp>
      <p:sp>
        <p:nvSpPr>
          <p:cNvPr id="10" name="Title 1"/>
          <p:cNvSpPr txBox="1">
            <a:spLocks/>
          </p:cNvSpPr>
          <p:nvPr/>
        </p:nvSpPr>
        <p:spPr>
          <a:xfrm>
            <a:off x="1097280" y="3614065"/>
            <a:ext cx="10058400" cy="335792"/>
          </a:xfrm>
          <a:prstGeom prst="rect">
            <a:avLst/>
          </a:prstGeom>
        </p:spPr>
        <p:txBody>
          <a:bodyPr vert="horz" lIns="91440" tIns="0" rIns="91440" bIns="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r"/>
            <a:r>
              <a:rPr lang="en-US" sz="3000" dirty="0"/>
              <a:t>Paul Rad, Ph.D.</a:t>
            </a:r>
          </a:p>
        </p:txBody>
      </p:sp>
      <p:sp>
        <p:nvSpPr>
          <p:cNvPr id="11" name="Title 1"/>
          <p:cNvSpPr txBox="1">
            <a:spLocks/>
          </p:cNvSpPr>
          <p:nvPr/>
        </p:nvSpPr>
        <p:spPr>
          <a:xfrm>
            <a:off x="1154083" y="4106206"/>
            <a:ext cx="10058400" cy="952737"/>
          </a:xfrm>
          <a:prstGeom prst="rect">
            <a:avLst/>
          </a:prstGeom>
        </p:spPr>
        <p:txBody>
          <a:bodyPr vert="horz" lIns="91440" tIns="0" rIns="91440" bIns="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r"/>
            <a:r>
              <a:rPr lang="en-US" sz="1800" dirty="0"/>
              <a:t>Associate Professor</a:t>
            </a:r>
          </a:p>
          <a:p>
            <a:pPr algn="r"/>
            <a:r>
              <a:rPr lang="en-US" sz="1800" dirty="0"/>
              <a:t>Information Systems and Cyber Security, College of Business School </a:t>
            </a:r>
          </a:p>
          <a:p>
            <a:pPr algn="r"/>
            <a:r>
              <a:rPr lang="en-US" sz="1800" dirty="0"/>
              <a:t>Electrical and Computer Engineering, College of Engineering </a:t>
            </a:r>
          </a:p>
        </p:txBody>
      </p:sp>
      <p:cxnSp>
        <p:nvCxnSpPr>
          <p:cNvPr id="13" name="Straight Connector 12"/>
          <p:cNvCxnSpPr/>
          <p:nvPr/>
        </p:nvCxnSpPr>
        <p:spPr>
          <a:xfrm flipH="1">
            <a:off x="666749" y="294478"/>
            <a:ext cx="11525251" cy="0"/>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569551" y="5291239"/>
            <a:ext cx="8622449"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669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AAE7-892A-3B47-93E6-A7A8951F3E3B}"/>
              </a:ext>
            </a:extLst>
          </p:cNvPr>
          <p:cNvSpPr>
            <a:spLocks noGrp="1"/>
          </p:cNvSpPr>
          <p:nvPr>
            <p:ph type="title"/>
          </p:nvPr>
        </p:nvSpPr>
        <p:spPr/>
        <p:txBody>
          <a:bodyPr>
            <a:normAutofit/>
          </a:bodyPr>
          <a:lstStyle/>
          <a:p>
            <a:r>
              <a:rPr lang="en-US" b="1" dirty="0"/>
              <a:t>Relational model</a:t>
            </a:r>
          </a:p>
        </p:txBody>
      </p:sp>
      <p:sp>
        <p:nvSpPr>
          <p:cNvPr id="3" name="Content Placeholder 2">
            <a:extLst>
              <a:ext uri="{FF2B5EF4-FFF2-40B4-BE49-F238E27FC236}">
                <a16:creationId xmlns:a16="http://schemas.microsoft.com/office/drawing/2014/main" id="{66FB9534-8086-3543-8363-164E275A666B}"/>
              </a:ext>
            </a:extLst>
          </p:cNvPr>
          <p:cNvSpPr>
            <a:spLocks noGrp="1"/>
          </p:cNvSpPr>
          <p:nvPr>
            <p:ph idx="1"/>
          </p:nvPr>
        </p:nvSpPr>
        <p:spPr>
          <a:xfrm>
            <a:off x="180976" y="1181100"/>
            <a:ext cx="6418791" cy="4291013"/>
          </a:xfrm>
        </p:spPr>
        <p:txBody>
          <a:bodyPr>
            <a:normAutofit/>
          </a:bodyPr>
          <a:lstStyle/>
          <a:p>
            <a:r>
              <a:rPr lang="en-US" sz="2400" dirty="0"/>
              <a:t>This model organizes data into one or more </a:t>
            </a:r>
            <a:r>
              <a:rPr lang="en-US" sz="2400" dirty="0">
                <a:hlinkClick r:id="rId2" tooltip="Table (database)"/>
              </a:rPr>
              <a:t>tables</a:t>
            </a:r>
            <a:r>
              <a:rPr lang="en-US" sz="2400" dirty="0"/>
              <a:t> (or "relations") of </a:t>
            </a:r>
            <a:r>
              <a:rPr lang="en-US" sz="2400" dirty="0">
                <a:hlinkClick r:id="rId3" tooltip="Column (database)"/>
              </a:rPr>
              <a:t>columns</a:t>
            </a:r>
            <a:r>
              <a:rPr lang="en-US" sz="2400" dirty="0"/>
              <a:t> and </a:t>
            </a:r>
            <a:r>
              <a:rPr lang="en-US" sz="2400" dirty="0">
                <a:hlinkClick r:id="rId4" tooltip="Row (database)"/>
              </a:rPr>
              <a:t>rows</a:t>
            </a:r>
            <a:r>
              <a:rPr lang="en-US" sz="2400" dirty="0"/>
              <a:t>, with a unique key identifying each row. Rows are also called </a:t>
            </a:r>
            <a:r>
              <a:rPr lang="en-US" sz="2400" dirty="0">
                <a:hlinkClick r:id="rId5" tooltip="Record (computer science)"/>
              </a:rPr>
              <a:t>records</a:t>
            </a:r>
            <a:r>
              <a:rPr lang="en-US" sz="2400" dirty="0"/>
              <a:t> or </a:t>
            </a:r>
            <a:r>
              <a:rPr lang="en-US" sz="2400" dirty="0">
                <a:hlinkClick r:id="rId6" tooltip="Tuple"/>
              </a:rPr>
              <a:t>tuples</a:t>
            </a:r>
            <a:r>
              <a:rPr lang="en-US" sz="2400" dirty="0"/>
              <a:t>. Columns are also called attributes. Generally, each table/relation represents one "entity type" (such as customer or product). The rows represent instances of that type of entity (such as "Lee" or "chair") and the columns representing values attributed to that instance (such as address or price).</a:t>
            </a:r>
          </a:p>
          <a:p>
            <a:endParaRPr lang="en-US" sz="2400" dirty="0"/>
          </a:p>
        </p:txBody>
      </p:sp>
      <p:pic>
        <p:nvPicPr>
          <p:cNvPr id="7" name="Picture 6">
            <a:extLst>
              <a:ext uri="{FF2B5EF4-FFF2-40B4-BE49-F238E27FC236}">
                <a16:creationId xmlns:a16="http://schemas.microsoft.com/office/drawing/2014/main" id="{9A526C5A-DA5E-6847-9FF9-0C4E4EF156EE}"/>
              </a:ext>
            </a:extLst>
          </p:cNvPr>
          <p:cNvPicPr>
            <a:picLocks noChangeAspect="1"/>
          </p:cNvPicPr>
          <p:nvPr/>
        </p:nvPicPr>
        <p:blipFill>
          <a:blip r:embed="rId7"/>
          <a:stretch>
            <a:fillRect/>
          </a:stretch>
        </p:blipFill>
        <p:spPr>
          <a:xfrm>
            <a:off x="6842653" y="1860021"/>
            <a:ext cx="4958821" cy="2309394"/>
          </a:xfrm>
          <a:prstGeom prst="rect">
            <a:avLst/>
          </a:prstGeom>
        </p:spPr>
      </p:pic>
      <p:sp>
        <p:nvSpPr>
          <p:cNvPr id="8" name="Rectangle 7">
            <a:extLst>
              <a:ext uri="{FF2B5EF4-FFF2-40B4-BE49-F238E27FC236}">
                <a16:creationId xmlns:a16="http://schemas.microsoft.com/office/drawing/2014/main" id="{7DE8102A-0441-D248-9978-7D6987E7FAF5}"/>
              </a:ext>
            </a:extLst>
          </p:cNvPr>
          <p:cNvSpPr/>
          <p:nvPr/>
        </p:nvSpPr>
        <p:spPr>
          <a:xfrm>
            <a:off x="2807549" y="5719763"/>
            <a:ext cx="4919552" cy="369332"/>
          </a:xfrm>
          <a:prstGeom prst="rect">
            <a:avLst/>
          </a:prstGeom>
        </p:spPr>
        <p:txBody>
          <a:bodyPr wrap="none">
            <a:spAutoFit/>
          </a:bodyPr>
          <a:lstStyle/>
          <a:p>
            <a:r>
              <a:rPr lang="en-US" dirty="0"/>
              <a:t>https://</a:t>
            </a:r>
            <a:r>
              <a:rPr lang="en-US" dirty="0" err="1"/>
              <a:t>en.wikipedia.org</a:t>
            </a:r>
            <a:r>
              <a:rPr lang="en-US" dirty="0"/>
              <a:t>/wiki/</a:t>
            </a:r>
            <a:r>
              <a:rPr lang="en-US" dirty="0" err="1"/>
              <a:t>Relational_database</a:t>
            </a:r>
            <a:endParaRPr lang="en-US" dirty="0"/>
          </a:p>
        </p:txBody>
      </p:sp>
    </p:spTree>
    <p:extLst>
      <p:ext uri="{BB962C8B-B14F-4D97-AF65-F5344CB8AC3E}">
        <p14:creationId xmlns:p14="http://schemas.microsoft.com/office/powerpoint/2010/main" val="1019124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38A98-F88F-0A48-9C71-BEC70C8A5507}"/>
              </a:ext>
            </a:extLst>
          </p:cNvPr>
          <p:cNvSpPr>
            <a:spLocks noGrp="1"/>
          </p:cNvSpPr>
          <p:nvPr>
            <p:ph type="title"/>
          </p:nvPr>
        </p:nvSpPr>
        <p:spPr/>
        <p:txBody>
          <a:bodyPr/>
          <a:lstStyle/>
          <a:p>
            <a:r>
              <a:rPr lang="en-US" b="1" dirty="0"/>
              <a:t>Terminology</a:t>
            </a:r>
          </a:p>
        </p:txBody>
      </p:sp>
      <p:graphicFrame>
        <p:nvGraphicFramePr>
          <p:cNvPr id="7" name="Table 6">
            <a:extLst>
              <a:ext uri="{FF2B5EF4-FFF2-40B4-BE49-F238E27FC236}">
                <a16:creationId xmlns:a16="http://schemas.microsoft.com/office/drawing/2014/main" id="{364659A6-DCF5-F843-9715-477C4A471ED5}"/>
              </a:ext>
            </a:extLst>
          </p:cNvPr>
          <p:cNvGraphicFramePr>
            <a:graphicFrameLocks noGrp="1"/>
          </p:cNvGraphicFramePr>
          <p:nvPr>
            <p:extLst>
              <p:ext uri="{D42A27DB-BD31-4B8C-83A1-F6EECF244321}">
                <p14:modId xmlns:p14="http://schemas.microsoft.com/office/powerpoint/2010/main" val="4221168583"/>
              </p:ext>
            </p:extLst>
          </p:nvPr>
        </p:nvGraphicFramePr>
        <p:xfrm>
          <a:off x="260984" y="1571625"/>
          <a:ext cx="11614785" cy="3297555"/>
        </p:xfrm>
        <a:graphic>
          <a:graphicData uri="http://schemas.openxmlformats.org/drawingml/2006/table">
            <a:tbl>
              <a:tblPr/>
              <a:tblGrid>
                <a:gridCol w="2747004">
                  <a:extLst>
                    <a:ext uri="{9D8B030D-6E8A-4147-A177-3AD203B41FA5}">
                      <a16:colId xmlns:a16="http://schemas.microsoft.com/office/drawing/2014/main" val="1618321634"/>
                    </a:ext>
                  </a:extLst>
                </a:gridCol>
                <a:gridCol w="3437009">
                  <a:extLst>
                    <a:ext uri="{9D8B030D-6E8A-4147-A177-3AD203B41FA5}">
                      <a16:colId xmlns:a16="http://schemas.microsoft.com/office/drawing/2014/main" val="3673739654"/>
                    </a:ext>
                  </a:extLst>
                </a:gridCol>
                <a:gridCol w="5430772">
                  <a:extLst>
                    <a:ext uri="{9D8B030D-6E8A-4147-A177-3AD203B41FA5}">
                      <a16:colId xmlns:a16="http://schemas.microsoft.com/office/drawing/2014/main" val="464130177"/>
                    </a:ext>
                  </a:extLst>
                </a:gridCol>
              </a:tblGrid>
              <a:tr h="645795">
                <a:tc>
                  <a:txBody>
                    <a:bodyPr/>
                    <a:lstStyle/>
                    <a:p>
                      <a:pPr algn="ctr"/>
                      <a:r>
                        <a:rPr lang="en-US" sz="2400" b="1" dirty="0">
                          <a:effectLst/>
                        </a:rPr>
                        <a:t>SQL term</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400" b="1">
                          <a:effectLst/>
                        </a:rPr>
                        <a:t>Relational database term</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400" b="1" dirty="0">
                          <a:effectLst/>
                        </a:rPr>
                        <a:t>Description</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021267457"/>
                  </a:ext>
                </a:extLst>
              </a:tr>
              <a:tr h="0">
                <a:tc>
                  <a:txBody>
                    <a:bodyPr/>
                    <a:lstStyle/>
                    <a:p>
                      <a:r>
                        <a:rPr lang="en-US" b="1" i="0" u="sng" strike="noStrike" dirty="0">
                          <a:solidFill>
                            <a:srgbClr val="0B0080"/>
                          </a:solidFill>
                          <a:effectLst/>
                          <a:hlinkClick r:id="rId2" tooltip="Row (database)"/>
                        </a:rPr>
                        <a:t>Row</a:t>
                      </a:r>
                      <a:endParaRPr lang="en-US" b="1" i="0" u="sng"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b="1" i="1" u="none" strike="noStrike">
                          <a:solidFill>
                            <a:srgbClr val="0B0080"/>
                          </a:solidFill>
                          <a:effectLst/>
                          <a:hlinkClick r:id="rId3" tooltip="Tuple"/>
                        </a:rPr>
                        <a:t>Tuple</a:t>
                      </a:r>
                      <a:r>
                        <a:rPr lang="en-US">
                          <a:effectLst/>
                        </a:rPr>
                        <a:t> or </a:t>
                      </a:r>
                      <a:r>
                        <a:rPr lang="en-US" b="1" i="1" u="none" strike="noStrike">
                          <a:solidFill>
                            <a:srgbClr val="0B0080"/>
                          </a:solidFill>
                          <a:effectLst/>
                          <a:hlinkClick r:id="rId4" tooltip="Record (computer science)"/>
                        </a:rPr>
                        <a:t>record</a:t>
                      </a:r>
                      <a:endParaRPr lang="en-US">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A data set representing a single item</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20494581"/>
                  </a:ext>
                </a:extLst>
              </a:tr>
              <a:tr h="0">
                <a:tc>
                  <a:txBody>
                    <a:bodyPr/>
                    <a:lstStyle/>
                    <a:p>
                      <a:r>
                        <a:rPr lang="en-US" b="1" i="0" u="sng" strike="noStrike" dirty="0">
                          <a:solidFill>
                            <a:srgbClr val="0B0080"/>
                          </a:solidFill>
                          <a:effectLst/>
                          <a:hlinkClick r:id="rId5" tooltip="Column (database)"/>
                        </a:rPr>
                        <a:t>Column</a:t>
                      </a:r>
                      <a:endParaRPr lang="en-US" b="1" i="0" u="sng"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b="1" i="1">
                          <a:effectLst/>
                        </a:rPr>
                        <a:t>Attribute</a:t>
                      </a:r>
                      <a:r>
                        <a:rPr lang="en-US">
                          <a:effectLst/>
                        </a:rPr>
                        <a:t> or </a:t>
                      </a:r>
                      <a:r>
                        <a:rPr lang="en-US" b="1" i="1">
                          <a:effectLst/>
                        </a:rPr>
                        <a:t>field</a:t>
                      </a:r>
                      <a:endParaRPr lang="en-US">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A labeled element of a tuple, e.g. "Address" or "Date of birth"</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199891354"/>
                  </a:ext>
                </a:extLst>
              </a:tr>
              <a:tr h="0">
                <a:tc>
                  <a:txBody>
                    <a:bodyPr/>
                    <a:lstStyle/>
                    <a:p>
                      <a:r>
                        <a:rPr lang="en-US" b="1" i="0" u="sng" strike="noStrike" dirty="0">
                          <a:solidFill>
                            <a:srgbClr val="0B0080"/>
                          </a:solidFill>
                          <a:effectLst/>
                          <a:hlinkClick r:id="rId6" tooltip="Table (database)"/>
                        </a:rPr>
                        <a:t>Table</a:t>
                      </a:r>
                      <a:endParaRPr lang="en-US" b="1" i="0" u="sng"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b="1" i="1" u="none" strike="noStrike">
                          <a:solidFill>
                            <a:srgbClr val="0B0080"/>
                          </a:solidFill>
                          <a:effectLst/>
                          <a:hlinkClick r:id="rId7" tooltip="Relation (database)"/>
                        </a:rPr>
                        <a:t>Relation</a:t>
                      </a:r>
                      <a:r>
                        <a:rPr lang="en-US">
                          <a:effectLst/>
                        </a:rPr>
                        <a:t> or </a:t>
                      </a:r>
                      <a:r>
                        <a:rPr lang="en-US" b="1" i="1" u="none" strike="noStrike">
                          <a:solidFill>
                            <a:srgbClr val="0B0080"/>
                          </a:solidFill>
                          <a:effectLst/>
                          <a:hlinkClick r:id="rId8" tooltip="Relvar"/>
                        </a:rPr>
                        <a:t>Base relvar</a:t>
                      </a:r>
                      <a:endParaRPr lang="en-US">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A set of tuples sharing the same attributes; a set of columns and rows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968131183"/>
                  </a:ext>
                </a:extLst>
              </a:tr>
              <a:tr h="0">
                <a:tc>
                  <a:txBody>
                    <a:bodyPr/>
                    <a:lstStyle/>
                    <a:p>
                      <a:r>
                        <a:rPr lang="en-US" b="1" i="0" u="sng" strike="noStrike" dirty="0">
                          <a:solidFill>
                            <a:srgbClr val="0B0080"/>
                          </a:solidFill>
                          <a:effectLst/>
                          <a:hlinkClick r:id="rId9" tooltip="View (SQL)"/>
                        </a:rPr>
                        <a:t>View</a:t>
                      </a:r>
                      <a:r>
                        <a:rPr lang="en-US" b="1" i="0" u="sng" dirty="0">
                          <a:effectLst/>
                        </a:rPr>
                        <a:t> or </a:t>
                      </a:r>
                      <a:r>
                        <a:rPr lang="en-US" b="1" i="0" u="sng" strike="noStrike" dirty="0">
                          <a:solidFill>
                            <a:srgbClr val="0B0080"/>
                          </a:solidFill>
                          <a:effectLst/>
                          <a:hlinkClick r:id="rId10" tooltip="Result set"/>
                        </a:rPr>
                        <a:t>result set</a:t>
                      </a:r>
                      <a:endParaRPr lang="en-US" b="1" i="0" u="sng"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b="1" i="1" dirty="0">
                          <a:effectLst/>
                        </a:rPr>
                        <a:t>Derived </a:t>
                      </a:r>
                      <a:r>
                        <a:rPr lang="en-US" b="1" i="1" dirty="0" err="1">
                          <a:effectLst/>
                        </a:rPr>
                        <a:t>relvar</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Any set of tuples; a data report from the RDBMS in response to a </a:t>
                      </a:r>
                      <a:r>
                        <a:rPr lang="en-US" u="none" strike="noStrike" dirty="0">
                          <a:solidFill>
                            <a:srgbClr val="0B0080"/>
                          </a:solidFill>
                          <a:effectLst/>
                          <a:hlinkClick r:id="rId11" tooltip="Query language"/>
                        </a:rPr>
                        <a:t>query</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363384327"/>
                  </a:ext>
                </a:extLst>
              </a:tr>
              <a:tr h="0">
                <a:tc>
                  <a:txBody>
                    <a:bodyPr/>
                    <a:lstStyle/>
                    <a:p>
                      <a:r>
                        <a:rPr lang="en-US" b="1" i="0" u="sng" dirty="0">
                          <a:effectLst/>
                        </a:rPr>
                        <a:t>Database </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Oracle, Microsoft SQL, </a:t>
                      </a:r>
                      <a:r>
                        <a:rPr lang="en-US" dirty="0" err="1">
                          <a:effectLst/>
                        </a:rPr>
                        <a:t>MySql</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Contains many tables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430911077"/>
                  </a:ext>
                </a:extLst>
              </a:tr>
            </a:tbl>
          </a:graphicData>
        </a:graphic>
      </p:graphicFrame>
      <p:sp>
        <p:nvSpPr>
          <p:cNvPr id="9" name="Rectangle 8">
            <a:extLst>
              <a:ext uri="{FF2B5EF4-FFF2-40B4-BE49-F238E27FC236}">
                <a16:creationId xmlns:a16="http://schemas.microsoft.com/office/drawing/2014/main" id="{74800906-62A1-E040-9E5E-A1E0260D345F}"/>
              </a:ext>
            </a:extLst>
          </p:cNvPr>
          <p:cNvSpPr/>
          <p:nvPr/>
        </p:nvSpPr>
        <p:spPr>
          <a:xfrm>
            <a:off x="2624669" y="5322689"/>
            <a:ext cx="4919552" cy="369332"/>
          </a:xfrm>
          <a:prstGeom prst="rect">
            <a:avLst/>
          </a:prstGeom>
        </p:spPr>
        <p:txBody>
          <a:bodyPr wrap="none">
            <a:spAutoFit/>
          </a:bodyPr>
          <a:lstStyle/>
          <a:p>
            <a:r>
              <a:rPr lang="en-US" dirty="0"/>
              <a:t>https://</a:t>
            </a:r>
            <a:r>
              <a:rPr lang="en-US" dirty="0" err="1"/>
              <a:t>en.wikipedia.org</a:t>
            </a:r>
            <a:r>
              <a:rPr lang="en-US" dirty="0"/>
              <a:t>/wiki/</a:t>
            </a:r>
            <a:r>
              <a:rPr lang="en-US" dirty="0" err="1"/>
              <a:t>Relational_database</a:t>
            </a:r>
            <a:endParaRPr lang="en-US" dirty="0"/>
          </a:p>
        </p:txBody>
      </p:sp>
      <p:sp>
        <p:nvSpPr>
          <p:cNvPr id="10" name="Can 9">
            <a:extLst>
              <a:ext uri="{FF2B5EF4-FFF2-40B4-BE49-F238E27FC236}">
                <a16:creationId xmlns:a16="http://schemas.microsoft.com/office/drawing/2014/main" id="{5E4AD02D-57C0-BA4D-8121-4EFA9B807B68}"/>
              </a:ext>
            </a:extLst>
          </p:cNvPr>
          <p:cNvSpPr/>
          <p:nvPr/>
        </p:nvSpPr>
        <p:spPr>
          <a:xfrm>
            <a:off x="9578340" y="4692193"/>
            <a:ext cx="1645920" cy="13524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Database</a:t>
            </a:r>
          </a:p>
        </p:txBody>
      </p:sp>
    </p:spTree>
    <p:extLst>
      <p:ext uri="{BB962C8B-B14F-4D97-AF65-F5344CB8AC3E}">
        <p14:creationId xmlns:p14="http://schemas.microsoft.com/office/powerpoint/2010/main" val="46299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2CDB-85E6-7E4C-8F3C-ED03F0E78C0F}"/>
              </a:ext>
            </a:extLst>
          </p:cNvPr>
          <p:cNvSpPr>
            <a:spLocks noGrp="1"/>
          </p:cNvSpPr>
          <p:nvPr>
            <p:ph type="title"/>
          </p:nvPr>
        </p:nvSpPr>
        <p:spPr/>
        <p:txBody>
          <a:bodyPr/>
          <a:lstStyle/>
          <a:p>
            <a:r>
              <a:rPr lang="en-US" b="1" dirty="0"/>
              <a:t>Terminology</a:t>
            </a:r>
          </a:p>
        </p:txBody>
      </p:sp>
      <p:sp>
        <p:nvSpPr>
          <p:cNvPr id="3" name="Content Placeholder 2">
            <a:extLst>
              <a:ext uri="{FF2B5EF4-FFF2-40B4-BE49-F238E27FC236}">
                <a16:creationId xmlns:a16="http://schemas.microsoft.com/office/drawing/2014/main" id="{1E1587B6-A07A-A342-AEBA-3C893B883F8A}"/>
              </a:ext>
            </a:extLst>
          </p:cNvPr>
          <p:cNvSpPr>
            <a:spLocks noGrp="1"/>
          </p:cNvSpPr>
          <p:nvPr>
            <p:ph idx="1"/>
          </p:nvPr>
        </p:nvSpPr>
        <p:spPr/>
        <p:txBody>
          <a:bodyPr/>
          <a:lstStyle/>
          <a:p>
            <a:r>
              <a:rPr lang="en-US" b="1" dirty="0"/>
              <a:t>Primary key = </a:t>
            </a:r>
            <a:r>
              <a:rPr lang="en-US" dirty="0"/>
              <a:t>A primary key uniquely specifies a tuple within a table. In order for an attribute to be a good primary key it must not repeat. </a:t>
            </a:r>
            <a:endParaRPr lang="en-US" b="1" dirty="0"/>
          </a:p>
          <a:p>
            <a:endParaRPr lang="en-US" b="1" dirty="0"/>
          </a:p>
          <a:p>
            <a:r>
              <a:rPr lang="en-US" b="1" dirty="0"/>
              <a:t>Foreign key = </a:t>
            </a:r>
            <a:r>
              <a:rPr lang="en-US" dirty="0"/>
              <a:t>A foreign key is a field in a relational table that matches the primary key column of another table. The foreign key can be used to cross-reference tables. </a:t>
            </a:r>
            <a:endParaRPr lang="en-US" b="1" dirty="0"/>
          </a:p>
          <a:p>
            <a:endParaRPr lang="en-US" b="1" dirty="0"/>
          </a:p>
          <a:p>
            <a:r>
              <a:rPr lang="en-US" b="1" dirty="0"/>
              <a:t>Index = </a:t>
            </a:r>
            <a:r>
              <a:rPr lang="en-US" dirty="0"/>
              <a:t>An index is one way of providing quicker access to data. Indexes can be created on any combination of attributes on a </a:t>
            </a:r>
            <a:r>
              <a:rPr lang="en-US" dirty="0">
                <a:hlinkClick r:id="rId2" tooltip="Relation (database)"/>
              </a:rPr>
              <a:t>relation</a:t>
            </a:r>
            <a:r>
              <a:rPr lang="en-US" dirty="0"/>
              <a:t>. Queries that filter using those attributes can find matching tuples randomly using the index, without having to check each tuple in turn. </a:t>
            </a:r>
            <a:endParaRPr lang="en-US" b="1" dirty="0"/>
          </a:p>
          <a:p>
            <a:endParaRPr lang="en-US" dirty="0"/>
          </a:p>
        </p:txBody>
      </p:sp>
    </p:spTree>
    <p:extLst>
      <p:ext uri="{BB962C8B-B14F-4D97-AF65-F5344CB8AC3E}">
        <p14:creationId xmlns:p14="http://schemas.microsoft.com/office/powerpoint/2010/main" val="2736349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060CA-A1B0-E34F-B74E-BDF5A8AAC87E}"/>
              </a:ext>
            </a:extLst>
          </p:cNvPr>
          <p:cNvSpPr>
            <a:spLocks noGrp="1"/>
          </p:cNvSpPr>
          <p:nvPr>
            <p:ph type="title"/>
          </p:nvPr>
        </p:nvSpPr>
        <p:spPr/>
        <p:txBody>
          <a:bodyPr/>
          <a:lstStyle/>
          <a:p>
            <a:r>
              <a:rPr lang="en-US" b="1" dirty="0"/>
              <a:t>Structured Query Language (SQL)</a:t>
            </a:r>
            <a:endParaRPr lang="en-US" dirty="0"/>
          </a:p>
        </p:txBody>
      </p:sp>
      <p:sp>
        <p:nvSpPr>
          <p:cNvPr id="3" name="Content Placeholder 2">
            <a:extLst>
              <a:ext uri="{FF2B5EF4-FFF2-40B4-BE49-F238E27FC236}">
                <a16:creationId xmlns:a16="http://schemas.microsoft.com/office/drawing/2014/main" id="{65381801-919F-C549-A303-FB825F97B779}"/>
              </a:ext>
            </a:extLst>
          </p:cNvPr>
          <p:cNvSpPr>
            <a:spLocks noGrp="1"/>
          </p:cNvSpPr>
          <p:nvPr>
            <p:ph idx="1"/>
          </p:nvPr>
        </p:nvSpPr>
        <p:spPr/>
        <p:txBody>
          <a:bodyPr/>
          <a:lstStyle/>
          <a:p>
            <a:r>
              <a:rPr lang="en-US" dirty="0"/>
              <a:t>is a </a:t>
            </a:r>
            <a:r>
              <a:rPr lang="en-US" dirty="0">
                <a:hlinkClick r:id="rId2" tooltip="Domain-specific language"/>
              </a:rPr>
              <a:t>domain-specific language</a:t>
            </a:r>
            <a:r>
              <a:rPr lang="en-US" dirty="0"/>
              <a:t> used in programming and designed for managing data held in a </a:t>
            </a:r>
            <a:r>
              <a:rPr lang="en-US" dirty="0">
                <a:hlinkClick r:id="rId3" tooltip="Relational database management system"/>
              </a:rPr>
              <a:t>relational database management system</a:t>
            </a:r>
            <a:r>
              <a:rPr lang="en-US" dirty="0"/>
              <a:t>(RDBMS), or for stream processing in a </a:t>
            </a:r>
            <a:r>
              <a:rPr lang="en-US" dirty="0">
                <a:hlinkClick r:id="rId4" tooltip="Relational data stream management system"/>
              </a:rPr>
              <a:t>relational data stream management system</a:t>
            </a:r>
            <a:r>
              <a:rPr lang="en-US" dirty="0"/>
              <a:t> (RDSMS).</a:t>
            </a:r>
          </a:p>
          <a:p>
            <a:endParaRPr lang="en-US" dirty="0"/>
          </a:p>
          <a:p>
            <a:r>
              <a:rPr lang="en-US" dirty="0"/>
              <a:t>SQL offers two main advantages: first, it introduced the concept of accessing many records with one single command; and second, it eliminates the need to specify </a:t>
            </a:r>
            <a:r>
              <a:rPr lang="en-US" i="1" dirty="0"/>
              <a:t>how</a:t>
            </a:r>
            <a:r>
              <a:rPr lang="en-US" dirty="0"/>
              <a:t> to reach a record, e.g. with or without an index.</a:t>
            </a:r>
          </a:p>
          <a:p>
            <a:endParaRPr lang="en-US" dirty="0"/>
          </a:p>
          <a:p>
            <a:pPr>
              <a:buFont typeface="Wingdings" pitchFamily="2" charset="2"/>
              <a:buChar char="v"/>
            </a:pPr>
            <a:r>
              <a:rPr lang="en-US" b="1" dirty="0"/>
              <a:t>Create Table</a:t>
            </a:r>
          </a:p>
          <a:p>
            <a:pPr>
              <a:buFont typeface="Wingdings" pitchFamily="2" charset="2"/>
              <a:buChar char="v"/>
            </a:pPr>
            <a:r>
              <a:rPr lang="en-US" b="1" dirty="0"/>
              <a:t>Retrieve Some Data</a:t>
            </a:r>
          </a:p>
          <a:p>
            <a:pPr>
              <a:buFont typeface="Wingdings" pitchFamily="2" charset="2"/>
              <a:buChar char="v"/>
            </a:pPr>
            <a:r>
              <a:rPr lang="en-US" b="1" dirty="0"/>
              <a:t>Insert Data</a:t>
            </a:r>
          </a:p>
          <a:p>
            <a:pPr>
              <a:buFont typeface="Wingdings" pitchFamily="2" charset="2"/>
              <a:buChar char="v"/>
            </a:pPr>
            <a:r>
              <a:rPr lang="en-US" b="1" dirty="0"/>
              <a:t>Delete Data</a:t>
            </a:r>
          </a:p>
          <a:p>
            <a:pPr>
              <a:buFont typeface="Wingdings" pitchFamily="2" charset="2"/>
              <a:buChar char="v"/>
            </a:pPr>
            <a:endParaRPr lang="en-US" b="1" dirty="0"/>
          </a:p>
        </p:txBody>
      </p:sp>
    </p:spTree>
    <p:extLst>
      <p:ext uri="{BB962C8B-B14F-4D97-AF65-F5344CB8AC3E}">
        <p14:creationId xmlns:p14="http://schemas.microsoft.com/office/powerpoint/2010/main" val="43783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BA8B-D7CB-2742-84D4-5DAA870254EF}"/>
              </a:ext>
            </a:extLst>
          </p:cNvPr>
          <p:cNvSpPr>
            <a:spLocks noGrp="1"/>
          </p:cNvSpPr>
          <p:nvPr>
            <p:ph type="title"/>
          </p:nvPr>
        </p:nvSpPr>
        <p:spPr>
          <a:xfrm>
            <a:off x="180975" y="134204"/>
            <a:ext cx="11820525" cy="799246"/>
          </a:xfrm>
        </p:spPr>
        <p:txBody>
          <a:bodyPr/>
          <a:lstStyle/>
          <a:p>
            <a:r>
              <a:rPr lang="en-US" b="1" dirty="0"/>
              <a:t>Data Analytics Using Database</a:t>
            </a:r>
          </a:p>
        </p:txBody>
      </p:sp>
      <p:sp>
        <p:nvSpPr>
          <p:cNvPr id="9" name="Rounded Rectangle 8">
            <a:extLst>
              <a:ext uri="{FF2B5EF4-FFF2-40B4-BE49-F238E27FC236}">
                <a16:creationId xmlns:a16="http://schemas.microsoft.com/office/drawing/2014/main" id="{BE2BCA3C-D020-FA4E-B887-48171EB5B86C}"/>
              </a:ext>
            </a:extLst>
          </p:cNvPr>
          <p:cNvSpPr/>
          <p:nvPr/>
        </p:nvSpPr>
        <p:spPr>
          <a:xfrm>
            <a:off x="8138160" y="1577340"/>
            <a:ext cx="2583180" cy="13030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Database</a:t>
            </a:r>
          </a:p>
          <a:p>
            <a:pPr algn="ctr"/>
            <a:r>
              <a:rPr lang="en-US" sz="2400" b="1" dirty="0">
                <a:solidFill>
                  <a:schemeClr val="tx1"/>
                </a:solidFill>
              </a:rPr>
              <a:t>File </a:t>
            </a:r>
          </a:p>
        </p:txBody>
      </p:sp>
      <p:sp>
        <p:nvSpPr>
          <p:cNvPr id="10" name="Rounded Rectangle 9">
            <a:extLst>
              <a:ext uri="{FF2B5EF4-FFF2-40B4-BE49-F238E27FC236}">
                <a16:creationId xmlns:a16="http://schemas.microsoft.com/office/drawing/2014/main" id="{C050EAAB-66BF-FE48-8D00-E26D9074C867}"/>
              </a:ext>
            </a:extLst>
          </p:cNvPr>
          <p:cNvSpPr/>
          <p:nvPr/>
        </p:nvSpPr>
        <p:spPr>
          <a:xfrm>
            <a:off x="7916136" y="4096512"/>
            <a:ext cx="3063240" cy="13030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Database Interface </a:t>
            </a:r>
          </a:p>
        </p:txBody>
      </p:sp>
      <p:sp>
        <p:nvSpPr>
          <p:cNvPr id="11" name="Up-Down Arrow 10">
            <a:extLst>
              <a:ext uri="{FF2B5EF4-FFF2-40B4-BE49-F238E27FC236}">
                <a16:creationId xmlns:a16="http://schemas.microsoft.com/office/drawing/2014/main" id="{6F4E32AF-6081-5C44-86E8-638E8CE0D262}"/>
              </a:ext>
            </a:extLst>
          </p:cNvPr>
          <p:cNvSpPr/>
          <p:nvPr/>
        </p:nvSpPr>
        <p:spPr>
          <a:xfrm>
            <a:off x="9015984" y="2880360"/>
            <a:ext cx="827532" cy="1216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742E2679-755D-5443-A494-83753B7877F3}"/>
              </a:ext>
            </a:extLst>
          </p:cNvPr>
          <p:cNvSpPr/>
          <p:nvPr/>
        </p:nvSpPr>
        <p:spPr>
          <a:xfrm>
            <a:off x="3835908" y="1577340"/>
            <a:ext cx="3039096" cy="25191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Python </a:t>
            </a:r>
          </a:p>
          <a:p>
            <a:pPr algn="ctr"/>
            <a:r>
              <a:rPr lang="en-US" sz="2400" b="1" dirty="0">
                <a:solidFill>
                  <a:schemeClr val="tx1"/>
                </a:solidFill>
              </a:rPr>
              <a:t>Programs</a:t>
            </a:r>
          </a:p>
          <a:p>
            <a:pPr algn="ctr"/>
            <a:endParaRPr lang="en-US" sz="2400" b="1" dirty="0">
              <a:solidFill>
                <a:schemeClr val="tx1"/>
              </a:solidFill>
            </a:endParaRPr>
          </a:p>
          <a:p>
            <a:pPr algn="ctr"/>
            <a:endParaRPr lang="en-US" sz="2400" b="1" dirty="0">
              <a:solidFill>
                <a:schemeClr val="tx1"/>
              </a:solidFill>
            </a:endParaRPr>
          </a:p>
          <a:p>
            <a:pPr algn="ctr"/>
            <a:endParaRPr lang="en-US" sz="2400" b="1" dirty="0">
              <a:solidFill>
                <a:schemeClr val="tx1"/>
              </a:solidFill>
            </a:endParaRPr>
          </a:p>
        </p:txBody>
      </p:sp>
      <p:sp>
        <p:nvSpPr>
          <p:cNvPr id="14" name="Left-Right Arrow 13">
            <a:extLst>
              <a:ext uri="{FF2B5EF4-FFF2-40B4-BE49-F238E27FC236}">
                <a16:creationId xmlns:a16="http://schemas.microsoft.com/office/drawing/2014/main" id="{152AF6CF-CF30-6144-85BB-4FAC35B194BB}"/>
              </a:ext>
            </a:extLst>
          </p:cNvPr>
          <p:cNvSpPr/>
          <p:nvPr/>
        </p:nvSpPr>
        <p:spPr>
          <a:xfrm>
            <a:off x="6922008" y="1826514"/>
            <a:ext cx="1216152" cy="8503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B40C90C2-B1E9-5849-A485-3DF6666C1AFA}"/>
              </a:ext>
            </a:extLst>
          </p:cNvPr>
          <p:cNvSpPr/>
          <p:nvPr/>
        </p:nvSpPr>
        <p:spPr>
          <a:xfrm>
            <a:off x="923544" y="2529363"/>
            <a:ext cx="1637037" cy="7682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File </a:t>
            </a:r>
          </a:p>
          <a:p>
            <a:pPr algn="ctr"/>
            <a:r>
              <a:rPr lang="en-US" sz="2400" b="1" dirty="0">
                <a:solidFill>
                  <a:schemeClr val="tx1"/>
                </a:solidFill>
              </a:rPr>
              <a:t>“Excel”</a:t>
            </a:r>
          </a:p>
        </p:txBody>
      </p:sp>
      <p:cxnSp>
        <p:nvCxnSpPr>
          <p:cNvPr id="19" name="Straight Arrow Connector 18">
            <a:extLst>
              <a:ext uri="{FF2B5EF4-FFF2-40B4-BE49-F238E27FC236}">
                <a16:creationId xmlns:a16="http://schemas.microsoft.com/office/drawing/2014/main" id="{315E9700-3F4D-F646-B1C6-9272EE01E54C}"/>
              </a:ext>
            </a:extLst>
          </p:cNvPr>
          <p:cNvCxnSpPr>
            <a:cxnSpLocks/>
            <a:endCxn id="12" idx="1"/>
          </p:cNvCxnSpPr>
          <p:nvPr/>
        </p:nvCxnSpPr>
        <p:spPr>
          <a:xfrm>
            <a:off x="2718816" y="2836926"/>
            <a:ext cx="111709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B4EABB09-D41F-E749-BC4D-4150A56EB21A}"/>
              </a:ext>
            </a:extLst>
          </p:cNvPr>
          <p:cNvSpPr/>
          <p:nvPr/>
        </p:nvSpPr>
        <p:spPr>
          <a:xfrm rot="5400000">
            <a:off x="3529087" y="2507217"/>
            <a:ext cx="1449269" cy="7005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Panda</a:t>
            </a:r>
          </a:p>
        </p:txBody>
      </p:sp>
      <p:cxnSp>
        <p:nvCxnSpPr>
          <p:cNvPr id="28" name="Straight Arrow Connector 27">
            <a:extLst>
              <a:ext uri="{FF2B5EF4-FFF2-40B4-BE49-F238E27FC236}">
                <a16:creationId xmlns:a16="http://schemas.microsoft.com/office/drawing/2014/main" id="{DAADDB90-AA2B-B544-93FC-181FF3640DBE}"/>
              </a:ext>
            </a:extLst>
          </p:cNvPr>
          <p:cNvCxnSpPr>
            <a:cxnSpLocks/>
          </p:cNvCxnSpPr>
          <p:nvPr/>
        </p:nvCxnSpPr>
        <p:spPr>
          <a:xfrm>
            <a:off x="1917192" y="1847088"/>
            <a:ext cx="1918716" cy="6822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8ED49CC-3F68-444C-AD3A-DB791EB4AE00}"/>
              </a:ext>
            </a:extLst>
          </p:cNvPr>
          <p:cNvSpPr txBox="1"/>
          <p:nvPr/>
        </p:nvSpPr>
        <p:spPr>
          <a:xfrm>
            <a:off x="867765" y="1282255"/>
            <a:ext cx="1369670" cy="461665"/>
          </a:xfrm>
          <a:prstGeom prst="rect">
            <a:avLst/>
          </a:prstGeom>
          <a:noFill/>
        </p:spPr>
        <p:txBody>
          <a:bodyPr wrap="none" rtlCol="0">
            <a:spAutoFit/>
          </a:bodyPr>
          <a:lstStyle/>
          <a:p>
            <a:r>
              <a:rPr lang="en-US" sz="2400" b="1" dirty="0"/>
              <a:t>REST API </a:t>
            </a:r>
          </a:p>
        </p:txBody>
      </p:sp>
      <p:sp>
        <p:nvSpPr>
          <p:cNvPr id="31" name="TextBox 30">
            <a:extLst>
              <a:ext uri="{FF2B5EF4-FFF2-40B4-BE49-F238E27FC236}">
                <a16:creationId xmlns:a16="http://schemas.microsoft.com/office/drawing/2014/main" id="{CBF44F57-D564-2D43-B943-B64E5A989770}"/>
              </a:ext>
            </a:extLst>
          </p:cNvPr>
          <p:cNvSpPr txBox="1"/>
          <p:nvPr/>
        </p:nvSpPr>
        <p:spPr>
          <a:xfrm>
            <a:off x="902560" y="4037361"/>
            <a:ext cx="1612301" cy="461665"/>
          </a:xfrm>
          <a:prstGeom prst="rect">
            <a:avLst/>
          </a:prstGeom>
          <a:noFill/>
        </p:spPr>
        <p:txBody>
          <a:bodyPr wrap="none" rtlCol="0">
            <a:spAutoFit/>
          </a:bodyPr>
          <a:lstStyle/>
          <a:p>
            <a:r>
              <a:rPr lang="en-US" sz="2400" b="1" dirty="0" err="1"/>
              <a:t>WebSocket</a:t>
            </a:r>
            <a:endParaRPr lang="en-US" sz="2400" b="1" dirty="0"/>
          </a:p>
        </p:txBody>
      </p:sp>
      <p:cxnSp>
        <p:nvCxnSpPr>
          <p:cNvPr id="32" name="Straight Arrow Connector 31">
            <a:extLst>
              <a:ext uri="{FF2B5EF4-FFF2-40B4-BE49-F238E27FC236}">
                <a16:creationId xmlns:a16="http://schemas.microsoft.com/office/drawing/2014/main" id="{0ED2DB27-AA51-A44C-AB78-7A7FAE32D53E}"/>
              </a:ext>
            </a:extLst>
          </p:cNvPr>
          <p:cNvCxnSpPr>
            <a:cxnSpLocks/>
          </p:cNvCxnSpPr>
          <p:nvPr/>
        </p:nvCxnSpPr>
        <p:spPr>
          <a:xfrm flipV="1">
            <a:off x="2560581" y="3080766"/>
            <a:ext cx="1228323" cy="10157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AE896B9-35ED-604D-9CE0-583E8B1DA9A8}"/>
              </a:ext>
            </a:extLst>
          </p:cNvPr>
          <p:cNvSpPr/>
          <p:nvPr/>
        </p:nvSpPr>
        <p:spPr>
          <a:xfrm>
            <a:off x="56876" y="5368190"/>
            <a:ext cx="11670303" cy="1015663"/>
          </a:xfrm>
          <a:prstGeom prst="rect">
            <a:avLst/>
          </a:prstGeom>
        </p:spPr>
        <p:txBody>
          <a:bodyPr wrap="square">
            <a:spAutoFit/>
          </a:bodyPr>
          <a:lstStyle/>
          <a:p>
            <a:r>
              <a:rPr lang="en-US" sz="2000" b="1" dirty="0">
                <a:solidFill>
                  <a:srgbClr val="222222"/>
                </a:solidFill>
                <a:latin typeface="Arial" panose="020B0604020202020204" pitchFamily="34" charset="0"/>
              </a:rPr>
              <a:t>DBA Administrator </a:t>
            </a:r>
            <a:r>
              <a:rPr lang="en-US" sz="2000" dirty="0">
                <a:solidFill>
                  <a:srgbClr val="222222"/>
                </a:solidFill>
                <a:latin typeface="Arial" panose="020B0604020202020204" pitchFamily="34" charset="0"/>
              </a:rPr>
              <a:t>= The role may include </a:t>
            </a:r>
            <a:r>
              <a:rPr lang="en-US" sz="2000" dirty="0">
                <a:solidFill>
                  <a:srgbClr val="0B0080"/>
                </a:solidFill>
                <a:latin typeface="Arial" panose="020B0604020202020204" pitchFamily="34" charset="0"/>
                <a:hlinkClick r:id="rId2" tooltip="Capacity planning"/>
              </a:rPr>
              <a:t>capacity planning</a:t>
            </a:r>
            <a:r>
              <a:rPr lang="en-US" sz="2000" dirty="0">
                <a:solidFill>
                  <a:srgbClr val="222222"/>
                </a:solidFill>
                <a:latin typeface="Arial" panose="020B0604020202020204" pitchFamily="34" charset="0"/>
              </a:rPr>
              <a:t>, </a:t>
            </a:r>
            <a:r>
              <a:rPr lang="en-US" sz="2000" dirty="0">
                <a:solidFill>
                  <a:srgbClr val="0B0080"/>
                </a:solidFill>
                <a:latin typeface="Arial" panose="020B0604020202020204" pitchFamily="34" charset="0"/>
                <a:hlinkClick r:id="rId3" tooltip="Installation (computer programs)"/>
              </a:rPr>
              <a:t>installation</a:t>
            </a:r>
            <a:r>
              <a:rPr lang="en-US" sz="2000" dirty="0">
                <a:solidFill>
                  <a:srgbClr val="222222"/>
                </a:solidFill>
                <a:latin typeface="Arial" panose="020B0604020202020204" pitchFamily="34" charset="0"/>
              </a:rPr>
              <a:t>, </a:t>
            </a:r>
            <a:r>
              <a:rPr lang="en-US" sz="2000" dirty="0">
                <a:solidFill>
                  <a:srgbClr val="0B0080"/>
                </a:solidFill>
                <a:latin typeface="Arial" panose="020B0604020202020204" pitchFamily="34" charset="0"/>
                <a:hlinkClick r:id="rId4" tooltip="Computer configuration"/>
              </a:rPr>
              <a:t>configuration</a:t>
            </a:r>
            <a:r>
              <a:rPr lang="en-US" sz="2000" dirty="0">
                <a:solidFill>
                  <a:srgbClr val="222222"/>
                </a:solidFill>
                <a:latin typeface="Arial" panose="020B0604020202020204" pitchFamily="34" charset="0"/>
              </a:rPr>
              <a:t>, </a:t>
            </a:r>
            <a:r>
              <a:rPr lang="en-US" sz="2000" dirty="0">
                <a:solidFill>
                  <a:srgbClr val="0B0080"/>
                </a:solidFill>
                <a:latin typeface="Arial" panose="020B0604020202020204" pitchFamily="34" charset="0"/>
                <a:hlinkClick r:id="rId5" tooltip="Database design"/>
              </a:rPr>
              <a:t>database design</a:t>
            </a:r>
            <a:r>
              <a:rPr lang="en-US" sz="2000" dirty="0">
                <a:solidFill>
                  <a:srgbClr val="222222"/>
                </a:solidFill>
                <a:latin typeface="Arial" panose="020B0604020202020204" pitchFamily="34" charset="0"/>
              </a:rPr>
              <a:t>, </a:t>
            </a:r>
            <a:r>
              <a:rPr lang="en-US" sz="2000" dirty="0">
                <a:solidFill>
                  <a:srgbClr val="0B0080"/>
                </a:solidFill>
                <a:latin typeface="Arial" panose="020B0604020202020204" pitchFamily="34" charset="0"/>
                <a:hlinkClick r:id="rId6" tooltip="Data migration"/>
              </a:rPr>
              <a:t>migration</a:t>
            </a:r>
            <a:r>
              <a:rPr lang="en-US" sz="2000" dirty="0">
                <a:solidFill>
                  <a:srgbClr val="222222"/>
                </a:solidFill>
                <a:latin typeface="Arial" panose="020B0604020202020204" pitchFamily="34" charset="0"/>
              </a:rPr>
              <a:t>, performance monitoring, </a:t>
            </a:r>
            <a:r>
              <a:rPr lang="en-US" sz="2000" dirty="0">
                <a:solidFill>
                  <a:srgbClr val="0B0080"/>
                </a:solidFill>
                <a:latin typeface="Arial" panose="020B0604020202020204" pitchFamily="34" charset="0"/>
                <a:hlinkClick r:id="rId7" tooltip="Computer security"/>
              </a:rPr>
              <a:t>security</a:t>
            </a:r>
            <a:r>
              <a:rPr lang="en-US" sz="2000" dirty="0">
                <a:solidFill>
                  <a:srgbClr val="222222"/>
                </a:solidFill>
                <a:latin typeface="Arial" panose="020B0604020202020204" pitchFamily="34" charset="0"/>
              </a:rPr>
              <a:t>, </a:t>
            </a:r>
            <a:r>
              <a:rPr lang="en-US" sz="2000" dirty="0">
                <a:solidFill>
                  <a:srgbClr val="0B0080"/>
                </a:solidFill>
                <a:latin typeface="Arial" panose="020B0604020202020204" pitchFamily="34" charset="0"/>
                <a:hlinkClick r:id="rId8" tooltip="Troubleshooting"/>
              </a:rPr>
              <a:t>troubleshooting</a:t>
            </a:r>
            <a:r>
              <a:rPr lang="en-US" sz="2000" dirty="0">
                <a:solidFill>
                  <a:srgbClr val="222222"/>
                </a:solidFill>
                <a:latin typeface="Arial" panose="020B0604020202020204" pitchFamily="34" charset="0"/>
              </a:rPr>
              <a:t>, as well as </a:t>
            </a:r>
            <a:r>
              <a:rPr lang="en-US" sz="2000" dirty="0">
                <a:solidFill>
                  <a:srgbClr val="0B0080"/>
                </a:solidFill>
                <a:latin typeface="Arial" panose="020B0604020202020204" pitchFamily="34" charset="0"/>
                <a:hlinkClick r:id="rId9" tooltip="Backup"/>
              </a:rPr>
              <a:t>backup</a:t>
            </a:r>
            <a:r>
              <a:rPr lang="en-US" sz="2000" dirty="0">
                <a:solidFill>
                  <a:srgbClr val="222222"/>
                </a:solidFill>
                <a:latin typeface="Arial" panose="020B0604020202020204" pitchFamily="34" charset="0"/>
              </a:rPr>
              <a:t> and </a:t>
            </a:r>
            <a:r>
              <a:rPr lang="en-US" sz="2000" dirty="0">
                <a:solidFill>
                  <a:srgbClr val="0B0080"/>
                </a:solidFill>
                <a:latin typeface="Arial" panose="020B0604020202020204" pitchFamily="34" charset="0"/>
                <a:hlinkClick r:id="rId10" tooltip="Data recovery"/>
              </a:rPr>
              <a:t>data recovery</a:t>
            </a:r>
            <a:endParaRPr lang="en-US" sz="2000" dirty="0"/>
          </a:p>
        </p:txBody>
      </p:sp>
    </p:spTree>
    <p:extLst>
      <p:ext uri="{BB962C8B-B14F-4D97-AF65-F5344CB8AC3E}">
        <p14:creationId xmlns:p14="http://schemas.microsoft.com/office/powerpoint/2010/main" val="3642494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BA8B-66C3-F74A-825A-AC80B2DD20F2}"/>
              </a:ext>
            </a:extLst>
          </p:cNvPr>
          <p:cNvSpPr>
            <a:spLocks noGrp="1"/>
          </p:cNvSpPr>
          <p:nvPr>
            <p:ph type="title"/>
          </p:nvPr>
        </p:nvSpPr>
        <p:spPr/>
        <p:txBody>
          <a:bodyPr/>
          <a:lstStyle/>
          <a:p>
            <a:r>
              <a:rPr lang="en-US" b="1" dirty="0"/>
              <a:t>Data Modeling</a:t>
            </a:r>
          </a:p>
        </p:txBody>
      </p:sp>
      <p:pic>
        <p:nvPicPr>
          <p:cNvPr id="16" name="Picture 15">
            <a:extLst>
              <a:ext uri="{FF2B5EF4-FFF2-40B4-BE49-F238E27FC236}">
                <a16:creationId xmlns:a16="http://schemas.microsoft.com/office/drawing/2014/main" id="{51566651-2CDC-8C4C-99B6-4837FE89D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90" y="1741170"/>
            <a:ext cx="6002043" cy="1893570"/>
          </a:xfrm>
          <a:prstGeom prst="rect">
            <a:avLst/>
          </a:prstGeom>
        </p:spPr>
      </p:pic>
      <p:sp>
        <p:nvSpPr>
          <p:cNvPr id="17" name="TextBox 16">
            <a:extLst>
              <a:ext uri="{FF2B5EF4-FFF2-40B4-BE49-F238E27FC236}">
                <a16:creationId xmlns:a16="http://schemas.microsoft.com/office/drawing/2014/main" id="{779C5541-1082-CF44-87DA-91C4D330D947}"/>
              </a:ext>
            </a:extLst>
          </p:cNvPr>
          <p:cNvSpPr txBox="1"/>
          <p:nvPr/>
        </p:nvSpPr>
        <p:spPr>
          <a:xfrm>
            <a:off x="2629317" y="1371838"/>
            <a:ext cx="2573397" cy="369332"/>
          </a:xfrm>
          <a:prstGeom prst="rect">
            <a:avLst/>
          </a:prstGeom>
          <a:noFill/>
        </p:spPr>
        <p:txBody>
          <a:bodyPr wrap="none" rtlCol="0">
            <a:spAutoFit/>
          </a:bodyPr>
          <a:lstStyle/>
          <a:p>
            <a:r>
              <a:rPr lang="en-US" b="1" dirty="0"/>
              <a:t>One to One Relationship</a:t>
            </a:r>
          </a:p>
        </p:txBody>
      </p:sp>
      <p:pic>
        <p:nvPicPr>
          <p:cNvPr id="19" name="Picture 18">
            <a:extLst>
              <a:ext uri="{FF2B5EF4-FFF2-40B4-BE49-F238E27FC236}">
                <a16:creationId xmlns:a16="http://schemas.microsoft.com/office/drawing/2014/main" id="{728996D0-6A34-CD40-B43F-B638F18EF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90" y="4209812"/>
            <a:ext cx="6718300" cy="1968500"/>
          </a:xfrm>
          <a:prstGeom prst="rect">
            <a:avLst/>
          </a:prstGeom>
        </p:spPr>
      </p:pic>
      <p:sp>
        <p:nvSpPr>
          <p:cNvPr id="20" name="TextBox 19">
            <a:extLst>
              <a:ext uri="{FF2B5EF4-FFF2-40B4-BE49-F238E27FC236}">
                <a16:creationId xmlns:a16="http://schemas.microsoft.com/office/drawing/2014/main" id="{E077107F-3EB0-8E4F-A047-D0E9D7AB6649}"/>
              </a:ext>
            </a:extLst>
          </p:cNvPr>
          <p:cNvSpPr txBox="1"/>
          <p:nvPr/>
        </p:nvSpPr>
        <p:spPr>
          <a:xfrm>
            <a:off x="2605689" y="3888224"/>
            <a:ext cx="2723118" cy="369332"/>
          </a:xfrm>
          <a:prstGeom prst="rect">
            <a:avLst/>
          </a:prstGeom>
          <a:noFill/>
        </p:spPr>
        <p:txBody>
          <a:bodyPr wrap="none" rtlCol="0">
            <a:spAutoFit/>
          </a:bodyPr>
          <a:lstStyle/>
          <a:p>
            <a:r>
              <a:rPr lang="en-US" b="1" dirty="0"/>
              <a:t>One to Many Relationship</a:t>
            </a:r>
          </a:p>
        </p:txBody>
      </p:sp>
    </p:spTree>
    <p:extLst>
      <p:ext uri="{BB962C8B-B14F-4D97-AF65-F5344CB8AC3E}">
        <p14:creationId xmlns:p14="http://schemas.microsoft.com/office/powerpoint/2010/main" val="157769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CE2864-D340-054E-A5F7-AB34860C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600" y="1782703"/>
            <a:ext cx="6654800" cy="2120900"/>
          </a:xfrm>
          <a:prstGeom prst="rect">
            <a:avLst/>
          </a:prstGeom>
        </p:spPr>
      </p:pic>
      <p:sp>
        <p:nvSpPr>
          <p:cNvPr id="8" name="Title 1">
            <a:extLst>
              <a:ext uri="{FF2B5EF4-FFF2-40B4-BE49-F238E27FC236}">
                <a16:creationId xmlns:a16="http://schemas.microsoft.com/office/drawing/2014/main" id="{9E7E1450-AD22-3C4D-AF79-07952C2DD3D7}"/>
              </a:ext>
            </a:extLst>
          </p:cNvPr>
          <p:cNvSpPr>
            <a:spLocks noGrp="1"/>
          </p:cNvSpPr>
          <p:nvPr>
            <p:ph type="title"/>
          </p:nvPr>
        </p:nvSpPr>
        <p:spPr>
          <a:xfrm>
            <a:off x="180975" y="134204"/>
            <a:ext cx="11820525" cy="799246"/>
          </a:xfrm>
        </p:spPr>
        <p:txBody>
          <a:bodyPr/>
          <a:lstStyle/>
          <a:p>
            <a:r>
              <a:rPr lang="en-US" b="1" dirty="0"/>
              <a:t>Creating relationships between entities</a:t>
            </a:r>
          </a:p>
        </p:txBody>
      </p:sp>
      <p:sp>
        <p:nvSpPr>
          <p:cNvPr id="9" name="TextBox 8">
            <a:extLst>
              <a:ext uri="{FF2B5EF4-FFF2-40B4-BE49-F238E27FC236}">
                <a16:creationId xmlns:a16="http://schemas.microsoft.com/office/drawing/2014/main" id="{793BBFD6-3CE7-F649-8ECF-B52B1BA3AA84}"/>
              </a:ext>
            </a:extLst>
          </p:cNvPr>
          <p:cNvSpPr txBox="1"/>
          <p:nvPr/>
        </p:nvSpPr>
        <p:spPr>
          <a:xfrm>
            <a:off x="4729678" y="1382137"/>
            <a:ext cx="2819939" cy="369332"/>
          </a:xfrm>
          <a:prstGeom prst="rect">
            <a:avLst/>
          </a:prstGeom>
          <a:noFill/>
        </p:spPr>
        <p:txBody>
          <a:bodyPr wrap="none" rtlCol="0">
            <a:spAutoFit/>
          </a:bodyPr>
          <a:lstStyle/>
          <a:p>
            <a:r>
              <a:rPr lang="en-US" b="1" dirty="0"/>
              <a:t>Many to Many Relationship</a:t>
            </a:r>
          </a:p>
        </p:txBody>
      </p:sp>
      <p:pic>
        <p:nvPicPr>
          <p:cNvPr id="11" name="Picture 10">
            <a:extLst>
              <a:ext uri="{FF2B5EF4-FFF2-40B4-BE49-F238E27FC236}">
                <a16:creationId xmlns:a16="http://schemas.microsoft.com/office/drawing/2014/main" id="{9FB44940-6F93-2846-847D-B68423451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46" y="4437756"/>
            <a:ext cx="9902387" cy="2191643"/>
          </a:xfrm>
          <a:prstGeom prst="rect">
            <a:avLst/>
          </a:prstGeom>
        </p:spPr>
      </p:pic>
    </p:spTree>
    <p:extLst>
      <p:ext uri="{BB962C8B-B14F-4D97-AF65-F5344CB8AC3E}">
        <p14:creationId xmlns:p14="http://schemas.microsoft.com/office/powerpoint/2010/main" val="151756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HIVE - RETRIEVING INFORMATION</a:t>
            </a:r>
            <a:endParaRPr lang="en-US" dirty="0"/>
          </a:p>
        </p:txBody>
      </p:sp>
      <p:sp>
        <p:nvSpPr>
          <p:cNvPr id="6" name="Slide Number Placeholder 5"/>
          <p:cNvSpPr>
            <a:spLocks noGrp="1"/>
          </p:cNvSpPr>
          <p:nvPr>
            <p:ph type="sldNum" sz="quarter" idx="12"/>
          </p:nvPr>
        </p:nvSpPr>
        <p:spPr/>
        <p:txBody>
          <a:bodyPr/>
          <a:lstStyle/>
          <a:p>
            <a:fld id="{160D7AFB-DD53-4D4F-9404-D2F4B696591E}" type="slidenum">
              <a:rPr lang="en-US" smtClean="0"/>
              <a:t>9</a:t>
            </a:fld>
            <a:endParaRPr lang="en-US"/>
          </a:p>
        </p:txBody>
      </p:sp>
      <p:sp>
        <p:nvSpPr>
          <p:cNvPr id="7" name="Rectangle 6"/>
          <p:cNvSpPr/>
          <p:nvPr/>
        </p:nvSpPr>
        <p:spPr>
          <a:xfrm>
            <a:off x="180975" y="1217267"/>
            <a:ext cx="6035242" cy="369332"/>
          </a:xfrm>
          <a:prstGeom prst="rect">
            <a:avLst/>
          </a:prstGeom>
        </p:spPr>
        <p:txBody>
          <a:bodyPr wrap="none">
            <a:spAutoFit/>
          </a:bodyPr>
          <a:lstStyle/>
          <a:p>
            <a:r>
              <a:rPr lang="en-US" dirty="0"/>
              <a:t>https://</a:t>
            </a:r>
            <a:r>
              <a:rPr lang="en-US" dirty="0" err="1"/>
              <a:t>hortonworks.com</a:t>
            </a:r>
            <a:r>
              <a:rPr lang="en-US" dirty="0"/>
              <a:t>/blog/hive-cheat-sheet-for-</a:t>
            </a:r>
            <a:r>
              <a:rPr lang="en-US" dirty="0" err="1"/>
              <a:t>sql</a:t>
            </a:r>
            <a:r>
              <a:rPr lang="en-US" dirty="0"/>
              <a:t>-users/</a:t>
            </a:r>
          </a:p>
        </p:txBody>
      </p:sp>
      <p:graphicFrame>
        <p:nvGraphicFramePr>
          <p:cNvPr id="8" name="Table 7"/>
          <p:cNvGraphicFramePr>
            <a:graphicFrameLocks noGrp="1"/>
          </p:cNvGraphicFramePr>
          <p:nvPr>
            <p:extLst/>
          </p:nvPr>
        </p:nvGraphicFramePr>
        <p:xfrm>
          <a:off x="180975" y="1690213"/>
          <a:ext cx="11312331" cy="4312920"/>
        </p:xfrm>
        <a:graphic>
          <a:graphicData uri="http://schemas.openxmlformats.org/drawingml/2006/table">
            <a:tbl>
              <a:tblPr firstRow="1" bandRow="1">
                <a:tableStyleId>{5C22544A-7EE6-4342-B048-85BDC9FD1C3A}</a:tableStyleId>
              </a:tblPr>
              <a:tblGrid>
                <a:gridCol w="3770777">
                  <a:extLst>
                    <a:ext uri="{9D8B030D-6E8A-4147-A177-3AD203B41FA5}">
                      <a16:colId xmlns:a16="http://schemas.microsoft.com/office/drawing/2014/main" val="20000"/>
                    </a:ext>
                  </a:extLst>
                </a:gridCol>
                <a:gridCol w="3770777">
                  <a:extLst>
                    <a:ext uri="{9D8B030D-6E8A-4147-A177-3AD203B41FA5}">
                      <a16:colId xmlns:a16="http://schemas.microsoft.com/office/drawing/2014/main" val="20001"/>
                    </a:ext>
                  </a:extLst>
                </a:gridCol>
                <a:gridCol w="3770777">
                  <a:extLst>
                    <a:ext uri="{9D8B030D-6E8A-4147-A177-3AD203B41FA5}">
                      <a16:colId xmlns:a16="http://schemas.microsoft.com/office/drawing/2014/main" val="20002"/>
                    </a:ext>
                  </a:extLst>
                </a:gridCol>
              </a:tblGrid>
              <a:tr h="370840">
                <a:tc>
                  <a:txBody>
                    <a:bodyPr/>
                    <a:lstStyle/>
                    <a:p>
                      <a:r>
                        <a:rPr lang="en-US" sz="1800" b="1" i="0" kern="1200" dirty="0">
                          <a:solidFill>
                            <a:schemeClr val="tx1"/>
                          </a:solidFill>
                          <a:effectLst/>
                          <a:latin typeface="+mn-lt"/>
                          <a:ea typeface="+mn-ea"/>
                          <a:cs typeface="+mn-cs"/>
                        </a:rPr>
                        <a:t>Function</a:t>
                      </a:r>
                      <a:endParaRPr lang="en-US" dirty="0">
                        <a:solidFill>
                          <a:schemeClr val="tx1"/>
                        </a:solidFill>
                      </a:endParaRPr>
                    </a:p>
                  </a:txBody>
                  <a:tcPr/>
                </a:tc>
                <a:tc>
                  <a:txBody>
                    <a:bodyPr/>
                    <a:lstStyle/>
                    <a:p>
                      <a:r>
                        <a:rPr lang="en-US" sz="1800" b="1" i="0" kern="1200" dirty="0">
                          <a:solidFill>
                            <a:schemeClr val="tx1"/>
                          </a:solidFill>
                          <a:effectLst/>
                          <a:latin typeface="+mn-lt"/>
                          <a:ea typeface="+mn-ea"/>
                          <a:cs typeface="+mn-cs"/>
                        </a:rPr>
                        <a:t>MySQL</a:t>
                      </a:r>
                      <a:endParaRPr lang="en-US" dirty="0">
                        <a:solidFill>
                          <a:schemeClr val="tx1"/>
                        </a:solidFill>
                      </a:endParaRPr>
                    </a:p>
                  </a:txBody>
                  <a:tcPr/>
                </a:tc>
                <a:tc>
                  <a:txBody>
                    <a:bodyPr/>
                    <a:lstStyle/>
                    <a:p>
                      <a:r>
                        <a:rPr lang="en-US" sz="1800" b="1" i="0" kern="1200" dirty="0">
                          <a:solidFill>
                            <a:schemeClr val="tx1"/>
                          </a:solidFill>
                          <a:effectLst/>
                          <a:latin typeface="+mn-lt"/>
                          <a:ea typeface="+mn-ea"/>
                          <a:cs typeface="+mn-cs"/>
                        </a:rPr>
                        <a:t>Hive</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sz="1800" b="1" i="0" kern="1200" dirty="0">
                          <a:solidFill>
                            <a:schemeClr val="dk1"/>
                          </a:solidFill>
                          <a:effectLst/>
                          <a:latin typeface="+mn-lt"/>
                          <a:ea typeface="+mn-ea"/>
                          <a:cs typeface="+mn-cs"/>
                        </a:rPr>
                        <a:t>Retrieving Information (General)</a:t>
                      </a:r>
                      <a:endParaRPr lang="en-US" dirty="0"/>
                    </a:p>
                  </a:txBody>
                  <a:tcPr/>
                </a:tc>
                <a:tc>
                  <a:txBody>
                    <a:bodyPr/>
                    <a:lstStyle/>
                    <a:p>
                      <a:r>
                        <a:rPr lang="en-US" sz="1800" b="0" i="0" kern="1200" dirty="0">
                          <a:solidFill>
                            <a:schemeClr val="dk1"/>
                          </a:solidFill>
                          <a:effectLst/>
                          <a:latin typeface="+mn-lt"/>
                          <a:ea typeface="+mn-ea"/>
                          <a:cs typeface="+mn-cs"/>
                        </a:rPr>
                        <a:t>SELECT </a:t>
                      </a:r>
                      <a:r>
                        <a:rPr lang="en-US" sz="1800" b="0" i="0" kern="1200" dirty="0" err="1">
                          <a:solidFill>
                            <a:schemeClr val="dk1"/>
                          </a:solidFill>
                          <a:effectLst/>
                          <a:latin typeface="+mn-lt"/>
                          <a:ea typeface="+mn-ea"/>
                          <a:cs typeface="+mn-cs"/>
                        </a:rPr>
                        <a:t>from_columns</a:t>
                      </a:r>
                      <a:r>
                        <a:rPr lang="en-US" sz="1800" b="0" i="0" kern="1200" dirty="0">
                          <a:solidFill>
                            <a:schemeClr val="dk1"/>
                          </a:solidFill>
                          <a:effectLst/>
                          <a:latin typeface="+mn-lt"/>
                          <a:ea typeface="+mn-ea"/>
                          <a:cs typeface="+mn-cs"/>
                        </a:rPr>
                        <a:t> FROM table WHERE conditions;</a:t>
                      </a:r>
                      <a:endParaRPr lang="en-US" dirty="0"/>
                    </a:p>
                  </a:txBody>
                  <a:tcPr/>
                </a:tc>
                <a:tc>
                  <a:txBody>
                    <a:bodyPr/>
                    <a:lstStyle/>
                    <a:p>
                      <a:r>
                        <a:rPr lang="en-US" sz="1800" b="0" i="0" kern="1200" dirty="0">
                          <a:solidFill>
                            <a:schemeClr val="dk1"/>
                          </a:solidFill>
                          <a:effectLst/>
                          <a:latin typeface="+mn-lt"/>
                          <a:ea typeface="+mn-ea"/>
                          <a:cs typeface="+mn-cs"/>
                        </a:rPr>
                        <a:t>SELECT </a:t>
                      </a:r>
                      <a:r>
                        <a:rPr lang="en-US" sz="1800" b="0" i="0" kern="1200" dirty="0" err="1">
                          <a:solidFill>
                            <a:schemeClr val="dk1"/>
                          </a:solidFill>
                          <a:effectLst/>
                          <a:latin typeface="+mn-lt"/>
                          <a:ea typeface="+mn-ea"/>
                          <a:cs typeface="+mn-cs"/>
                        </a:rPr>
                        <a:t>from_columns</a:t>
                      </a:r>
                      <a:r>
                        <a:rPr lang="en-US" sz="1800" b="0" i="0" kern="1200" dirty="0">
                          <a:solidFill>
                            <a:schemeClr val="dk1"/>
                          </a:solidFill>
                          <a:effectLst/>
                          <a:latin typeface="+mn-lt"/>
                          <a:ea typeface="+mn-ea"/>
                          <a:cs typeface="+mn-cs"/>
                        </a:rPr>
                        <a:t> FROM table WHERE conditions;</a:t>
                      </a:r>
                      <a:endParaRPr lang="en-US" dirty="0"/>
                    </a:p>
                  </a:txBody>
                  <a:tcPr/>
                </a:tc>
                <a:extLst>
                  <a:ext uri="{0D108BD9-81ED-4DB2-BD59-A6C34878D82A}">
                    <a16:rowId xmlns:a16="http://schemas.microsoft.com/office/drawing/2014/main" val="10001"/>
                  </a:ext>
                </a:extLst>
              </a:tr>
              <a:tr h="370840">
                <a:tc>
                  <a:txBody>
                    <a:bodyPr/>
                    <a:lstStyle/>
                    <a:p>
                      <a:r>
                        <a:rPr lang="en-US" sz="1800" b="1" i="0" kern="1200" dirty="0">
                          <a:solidFill>
                            <a:schemeClr val="dk1"/>
                          </a:solidFill>
                          <a:effectLst/>
                          <a:latin typeface="+mn-lt"/>
                          <a:ea typeface="+mn-ea"/>
                          <a:cs typeface="+mn-cs"/>
                        </a:rPr>
                        <a:t>Retrieving All Values</a:t>
                      </a:r>
                      <a:endParaRPr lang="en-US" dirty="0"/>
                    </a:p>
                  </a:txBody>
                  <a:tcPr/>
                </a:tc>
                <a:tc>
                  <a:txBody>
                    <a:bodyPr/>
                    <a:lstStyle/>
                    <a:p>
                      <a:r>
                        <a:rPr lang="en-US" sz="1800" b="0" i="0" kern="1200" dirty="0">
                          <a:solidFill>
                            <a:schemeClr val="dk1"/>
                          </a:solidFill>
                          <a:effectLst/>
                          <a:latin typeface="+mn-lt"/>
                          <a:ea typeface="+mn-ea"/>
                          <a:cs typeface="+mn-cs"/>
                        </a:rPr>
                        <a:t>SELECT * FROM table;</a:t>
                      </a:r>
                      <a:endParaRPr lang="en-US" dirty="0"/>
                    </a:p>
                  </a:txBody>
                  <a:tcPr/>
                </a:tc>
                <a:tc>
                  <a:txBody>
                    <a:bodyPr/>
                    <a:lstStyle/>
                    <a:p>
                      <a:r>
                        <a:rPr lang="en-US" sz="1800" b="0" i="0" kern="1200" dirty="0">
                          <a:solidFill>
                            <a:schemeClr val="dk1"/>
                          </a:solidFill>
                          <a:effectLst/>
                          <a:latin typeface="+mn-lt"/>
                          <a:ea typeface="+mn-ea"/>
                          <a:cs typeface="+mn-cs"/>
                        </a:rPr>
                        <a:t>SELECT * FROM table;</a:t>
                      </a:r>
                      <a:endParaRPr lang="en-US" dirty="0"/>
                    </a:p>
                  </a:txBody>
                  <a:tcPr/>
                </a:tc>
                <a:extLst>
                  <a:ext uri="{0D108BD9-81ED-4DB2-BD59-A6C34878D82A}">
                    <a16:rowId xmlns:a16="http://schemas.microsoft.com/office/drawing/2014/main" val="10002"/>
                  </a:ext>
                </a:extLst>
              </a:tr>
              <a:tr h="370840">
                <a:tc>
                  <a:txBody>
                    <a:bodyPr/>
                    <a:lstStyle/>
                    <a:p>
                      <a:r>
                        <a:rPr lang="en-US" sz="1800" b="1" i="0" kern="1200" dirty="0">
                          <a:solidFill>
                            <a:schemeClr val="dk1"/>
                          </a:solidFill>
                          <a:effectLst/>
                          <a:latin typeface="+mn-lt"/>
                          <a:ea typeface="+mn-ea"/>
                          <a:cs typeface="+mn-cs"/>
                        </a:rPr>
                        <a:t>Retrieving Some Values</a:t>
                      </a:r>
                      <a:endParaRPr lang="en-US" dirty="0"/>
                    </a:p>
                  </a:txBody>
                  <a:tcPr/>
                </a:tc>
                <a:tc>
                  <a:txBody>
                    <a:bodyPr/>
                    <a:lstStyle/>
                    <a:p>
                      <a:r>
                        <a:rPr lang="en-US" sz="1800" b="0" i="0" kern="1200" dirty="0">
                          <a:solidFill>
                            <a:schemeClr val="dk1"/>
                          </a:solidFill>
                          <a:effectLst/>
                          <a:latin typeface="+mn-lt"/>
                          <a:ea typeface="+mn-ea"/>
                          <a:cs typeface="+mn-cs"/>
                        </a:rPr>
                        <a:t>SELECT * FROM table WHERE </a:t>
                      </a:r>
                      <a:r>
                        <a:rPr lang="en-US" sz="1800" b="0" i="0" kern="1200" dirty="0" err="1">
                          <a:solidFill>
                            <a:schemeClr val="dk1"/>
                          </a:solidFill>
                          <a:effectLst/>
                          <a:latin typeface="+mn-lt"/>
                          <a:ea typeface="+mn-ea"/>
                          <a:cs typeface="+mn-cs"/>
                        </a:rPr>
                        <a:t>rec_name</a:t>
                      </a:r>
                      <a:r>
                        <a:rPr lang="en-US" sz="1800" b="0" i="0" kern="1200" dirty="0">
                          <a:solidFill>
                            <a:schemeClr val="dk1"/>
                          </a:solidFill>
                          <a:effectLst/>
                          <a:latin typeface="+mn-lt"/>
                          <a:ea typeface="+mn-ea"/>
                          <a:cs typeface="+mn-cs"/>
                        </a:rPr>
                        <a:t> = "value";</a:t>
                      </a:r>
                      <a:endParaRPr lang="en-US" dirty="0"/>
                    </a:p>
                  </a:txBody>
                  <a:tcPr/>
                </a:tc>
                <a:tc>
                  <a:txBody>
                    <a:bodyPr/>
                    <a:lstStyle/>
                    <a:p>
                      <a:r>
                        <a:rPr lang="en-US" sz="1800" b="0" i="0" kern="1200" dirty="0">
                          <a:solidFill>
                            <a:schemeClr val="dk1"/>
                          </a:solidFill>
                          <a:effectLst/>
                          <a:latin typeface="+mn-lt"/>
                          <a:ea typeface="+mn-ea"/>
                          <a:cs typeface="+mn-cs"/>
                        </a:rPr>
                        <a:t>SELECT * FROM table WHERE </a:t>
                      </a:r>
                      <a:r>
                        <a:rPr lang="en-US" sz="1800" b="0" i="0" kern="1200" dirty="0" err="1">
                          <a:solidFill>
                            <a:schemeClr val="dk1"/>
                          </a:solidFill>
                          <a:effectLst/>
                          <a:latin typeface="+mn-lt"/>
                          <a:ea typeface="+mn-ea"/>
                          <a:cs typeface="+mn-cs"/>
                        </a:rPr>
                        <a:t>rec_name</a:t>
                      </a:r>
                      <a:r>
                        <a:rPr lang="en-US" sz="1800" b="0" i="0" kern="1200" dirty="0">
                          <a:solidFill>
                            <a:schemeClr val="dk1"/>
                          </a:solidFill>
                          <a:effectLst/>
                          <a:latin typeface="+mn-lt"/>
                          <a:ea typeface="+mn-ea"/>
                          <a:cs typeface="+mn-cs"/>
                        </a:rPr>
                        <a:t> = "value";</a:t>
                      </a:r>
                      <a:endParaRPr lang="en-US" dirty="0"/>
                    </a:p>
                  </a:txBody>
                  <a:tcPr/>
                </a:tc>
                <a:extLst>
                  <a:ext uri="{0D108BD9-81ED-4DB2-BD59-A6C34878D82A}">
                    <a16:rowId xmlns:a16="http://schemas.microsoft.com/office/drawing/2014/main" val="10003"/>
                  </a:ext>
                </a:extLst>
              </a:tr>
              <a:tr h="370840">
                <a:tc>
                  <a:txBody>
                    <a:bodyPr/>
                    <a:lstStyle/>
                    <a:p>
                      <a:r>
                        <a:rPr lang="en-US" sz="1800" b="1" i="0" kern="1200" dirty="0">
                          <a:solidFill>
                            <a:schemeClr val="dk1"/>
                          </a:solidFill>
                          <a:effectLst/>
                          <a:latin typeface="+mn-lt"/>
                          <a:ea typeface="+mn-ea"/>
                          <a:cs typeface="+mn-cs"/>
                        </a:rPr>
                        <a:t>Retrieving With Multiple Criteria</a:t>
                      </a:r>
                      <a:endParaRPr lang="en-US" dirty="0"/>
                    </a:p>
                  </a:txBody>
                  <a:tcPr/>
                </a:tc>
                <a:tc>
                  <a:txBody>
                    <a:bodyPr/>
                    <a:lstStyle/>
                    <a:p>
                      <a:r>
                        <a:rPr lang="en-US" sz="1800" b="0" i="0" kern="1200" dirty="0">
                          <a:solidFill>
                            <a:schemeClr val="dk1"/>
                          </a:solidFill>
                          <a:effectLst/>
                          <a:latin typeface="+mn-lt"/>
                          <a:ea typeface="+mn-ea"/>
                          <a:cs typeface="+mn-cs"/>
                        </a:rPr>
                        <a:t>SELECT * FROM TABLE WHERE rec1 = "value1" AND rec2 ="value2";</a:t>
                      </a:r>
                      <a:endParaRPr lang="en-US" dirty="0"/>
                    </a:p>
                  </a:txBody>
                  <a:tcPr/>
                </a:tc>
                <a:tc>
                  <a:txBody>
                    <a:bodyPr/>
                    <a:lstStyle/>
                    <a:p>
                      <a:r>
                        <a:rPr lang="en-US" sz="1800" b="0" i="0" kern="1200" dirty="0">
                          <a:solidFill>
                            <a:schemeClr val="dk1"/>
                          </a:solidFill>
                          <a:effectLst/>
                          <a:latin typeface="+mn-lt"/>
                          <a:ea typeface="+mn-ea"/>
                          <a:cs typeface="+mn-cs"/>
                        </a:rPr>
                        <a:t>SELECT * FROM TABLE WHERE rec1 = "value1" AND rec2 ="value2";</a:t>
                      </a:r>
                      <a:endParaRPr lang="en-US" dirty="0"/>
                    </a:p>
                  </a:txBody>
                  <a:tcPr/>
                </a:tc>
                <a:extLst>
                  <a:ext uri="{0D108BD9-81ED-4DB2-BD59-A6C34878D82A}">
                    <a16:rowId xmlns:a16="http://schemas.microsoft.com/office/drawing/2014/main" val="10004"/>
                  </a:ext>
                </a:extLst>
              </a:tr>
              <a:tr h="370840">
                <a:tc>
                  <a:txBody>
                    <a:bodyPr/>
                    <a:lstStyle/>
                    <a:p>
                      <a:r>
                        <a:rPr lang="en-US" sz="1800" b="1" i="0" kern="1200" dirty="0">
                          <a:solidFill>
                            <a:schemeClr val="dk1"/>
                          </a:solidFill>
                          <a:effectLst/>
                          <a:latin typeface="+mn-lt"/>
                          <a:ea typeface="+mn-ea"/>
                          <a:cs typeface="+mn-cs"/>
                        </a:rPr>
                        <a:t>Sorting</a:t>
                      </a:r>
                      <a:endParaRPr lang="en-US" dirty="0"/>
                    </a:p>
                  </a:txBody>
                  <a:tcPr/>
                </a:tc>
                <a:tc>
                  <a:txBody>
                    <a:bodyPr/>
                    <a:lstStyle/>
                    <a:p>
                      <a:r>
                        <a:rPr lang="en-US" sz="1800" b="0" i="0" kern="1200" dirty="0">
                          <a:solidFill>
                            <a:schemeClr val="dk1"/>
                          </a:solidFill>
                          <a:effectLst/>
                          <a:latin typeface="+mn-lt"/>
                          <a:ea typeface="+mn-ea"/>
                          <a:cs typeface="+mn-cs"/>
                        </a:rPr>
                        <a:t>SELECT col1, col2 FROM table ORDER BY col2;</a:t>
                      </a:r>
                      <a:endParaRPr lang="en-US" dirty="0"/>
                    </a:p>
                  </a:txBody>
                  <a:tcPr/>
                </a:tc>
                <a:tc>
                  <a:txBody>
                    <a:bodyPr/>
                    <a:lstStyle/>
                    <a:p>
                      <a:r>
                        <a:rPr lang="en-US" sz="1800" b="0" i="0" kern="1200" dirty="0">
                          <a:solidFill>
                            <a:schemeClr val="dk1"/>
                          </a:solidFill>
                          <a:effectLst/>
                          <a:latin typeface="+mn-lt"/>
                          <a:ea typeface="+mn-ea"/>
                          <a:cs typeface="+mn-cs"/>
                        </a:rPr>
                        <a:t>SELECT col1, col2 FROM table ORDER BY col2;</a:t>
                      </a:r>
                      <a:endParaRPr lang="en-US" dirty="0"/>
                    </a:p>
                  </a:txBody>
                  <a:tcPr/>
                </a:tc>
                <a:extLst>
                  <a:ext uri="{0D108BD9-81ED-4DB2-BD59-A6C34878D82A}">
                    <a16:rowId xmlns:a16="http://schemas.microsoft.com/office/drawing/2014/main" val="10005"/>
                  </a:ext>
                </a:extLst>
              </a:tr>
              <a:tr h="370840">
                <a:tc>
                  <a:txBody>
                    <a:bodyPr/>
                    <a:lstStyle/>
                    <a:p>
                      <a:r>
                        <a:rPr lang="en-US" sz="1800" b="1" i="0" kern="1200" dirty="0">
                          <a:solidFill>
                            <a:schemeClr val="dk1"/>
                          </a:solidFill>
                          <a:effectLst/>
                          <a:latin typeface="+mn-lt"/>
                          <a:ea typeface="+mn-ea"/>
                          <a:cs typeface="+mn-cs"/>
                        </a:rPr>
                        <a:t>Counting Rows</a:t>
                      </a:r>
                      <a:endParaRPr lang="en-US" dirty="0"/>
                    </a:p>
                  </a:txBody>
                  <a:tcPr/>
                </a:tc>
                <a:tc>
                  <a:txBody>
                    <a:bodyPr/>
                    <a:lstStyle/>
                    <a:p>
                      <a:r>
                        <a:rPr lang="en-US" sz="1800" b="0" i="0" kern="1200" dirty="0">
                          <a:solidFill>
                            <a:schemeClr val="dk1"/>
                          </a:solidFill>
                          <a:effectLst/>
                          <a:latin typeface="+mn-lt"/>
                          <a:ea typeface="+mn-ea"/>
                          <a:cs typeface="+mn-cs"/>
                        </a:rPr>
                        <a:t>SELECT COUNT(*) FROM table;</a:t>
                      </a:r>
                      <a:endParaRPr lang="en-US" dirty="0"/>
                    </a:p>
                  </a:txBody>
                  <a:tcPr/>
                </a:tc>
                <a:tc>
                  <a:txBody>
                    <a:bodyPr/>
                    <a:lstStyle/>
                    <a:p>
                      <a:r>
                        <a:rPr lang="en-US" sz="1800" b="0" i="0" kern="1200" dirty="0">
                          <a:solidFill>
                            <a:schemeClr val="dk1"/>
                          </a:solidFill>
                          <a:effectLst/>
                          <a:latin typeface="+mn-lt"/>
                          <a:ea typeface="+mn-ea"/>
                          <a:cs typeface="+mn-cs"/>
                        </a:rPr>
                        <a:t>SELECT COUNT(*) FROM table;</a:t>
                      </a:r>
                      <a:endParaRPr lang="en-US" dirty="0"/>
                    </a:p>
                  </a:txBody>
                  <a:tcPr/>
                </a:tc>
                <a:extLst>
                  <a:ext uri="{0D108BD9-81ED-4DB2-BD59-A6C34878D82A}">
                    <a16:rowId xmlns:a16="http://schemas.microsoft.com/office/drawing/2014/main" val="10006"/>
                  </a:ext>
                </a:extLst>
              </a:tr>
              <a:tr h="370840">
                <a:tc>
                  <a:txBody>
                    <a:bodyPr/>
                    <a:lstStyle/>
                    <a:p>
                      <a:r>
                        <a:rPr lang="en-US" sz="1800" b="1" i="0" kern="1200" dirty="0">
                          <a:solidFill>
                            <a:schemeClr val="dk1"/>
                          </a:solidFill>
                          <a:effectLst/>
                          <a:latin typeface="+mn-lt"/>
                          <a:ea typeface="+mn-ea"/>
                          <a:cs typeface="+mn-cs"/>
                        </a:rPr>
                        <a:t>Grouping With Counting</a:t>
                      </a:r>
                      <a:endParaRPr lang="en-US" dirty="0"/>
                    </a:p>
                  </a:txBody>
                  <a:tcPr/>
                </a:tc>
                <a:tc>
                  <a:txBody>
                    <a:bodyPr/>
                    <a:lstStyle/>
                    <a:p>
                      <a:r>
                        <a:rPr lang="en-US" sz="1800" b="0" i="0" kern="1200" dirty="0">
                          <a:solidFill>
                            <a:schemeClr val="dk1"/>
                          </a:solidFill>
                          <a:effectLst/>
                          <a:latin typeface="+mn-lt"/>
                          <a:ea typeface="+mn-ea"/>
                          <a:cs typeface="+mn-cs"/>
                        </a:rPr>
                        <a:t>SELECT owner, COUNT(*) FROM table GROUP BY owner;</a:t>
                      </a:r>
                      <a:endParaRPr lang="en-US" dirty="0"/>
                    </a:p>
                  </a:txBody>
                  <a:tcPr/>
                </a:tc>
                <a:tc>
                  <a:txBody>
                    <a:bodyPr/>
                    <a:lstStyle/>
                    <a:p>
                      <a:r>
                        <a:rPr lang="en-US" sz="1800" b="0" i="0" kern="1200" dirty="0">
                          <a:solidFill>
                            <a:schemeClr val="dk1"/>
                          </a:solidFill>
                          <a:effectLst/>
                          <a:latin typeface="+mn-lt"/>
                          <a:ea typeface="+mn-ea"/>
                          <a:cs typeface="+mn-cs"/>
                        </a:rPr>
                        <a:t>SELECT owner, COUNT(*) FROM table GROUP BY owner;</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82424814"/>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11000</TotalTime>
  <Words>315</Words>
  <Application>Microsoft Macintosh PowerPoint</Application>
  <PresentationFormat>Widescreen</PresentationFormat>
  <Paragraphs>91</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Webdings</vt:lpstr>
      <vt:lpstr>Wingdings</vt:lpstr>
      <vt:lpstr>Retrospect</vt:lpstr>
      <vt:lpstr>Big Data Technology</vt:lpstr>
      <vt:lpstr>Relational model</vt:lpstr>
      <vt:lpstr>Terminology</vt:lpstr>
      <vt:lpstr>Terminology</vt:lpstr>
      <vt:lpstr>Structured Query Language (SQL)</vt:lpstr>
      <vt:lpstr>Data Analytics Using Database</vt:lpstr>
      <vt:lpstr>Data Modeling</vt:lpstr>
      <vt:lpstr>Creating relationships between entities</vt:lpstr>
      <vt:lpstr>HIVE - RETRIEVING INFORMATION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Saliya</dc:creator>
  <cp:lastModifiedBy>Paul Rad</cp:lastModifiedBy>
  <cp:revision>546</cp:revision>
  <dcterms:created xsi:type="dcterms:W3CDTF">2015-01-31T16:20:13Z</dcterms:created>
  <dcterms:modified xsi:type="dcterms:W3CDTF">2018-03-22T14:41:40Z</dcterms:modified>
</cp:coreProperties>
</file>