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1"/>
    <p:sldMasterId id="2147483753" r:id="rId2"/>
  </p:sldMasterIdLst>
  <p:notesMasterIdLst>
    <p:notesMasterId r:id="rId19"/>
  </p:notesMasterIdLst>
  <p:sldIdLst>
    <p:sldId id="256" r:id="rId3"/>
    <p:sldId id="257" r:id="rId4"/>
    <p:sldId id="281" r:id="rId5"/>
    <p:sldId id="260" r:id="rId6"/>
    <p:sldId id="283" r:id="rId7"/>
    <p:sldId id="286" r:id="rId8"/>
    <p:sldId id="284" r:id="rId9"/>
    <p:sldId id="285" r:id="rId10"/>
    <p:sldId id="287" r:id="rId11"/>
    <p:sldId id="289" r:id="rId12"/>
    <p:sldId id="288" r:id="rId13"/>
    <p:sldId id="292" r:id="rId14"/>
    <p:sldId id="290" r:id="rId15"/>
    <p:sldId id="293" r:id="rId16"/>
    <p:sldId id="291" r:id="rId17"/>
    <p:sldId id="27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79536" autoAdjust="0"/>
  </p:normalViewPr>
  <p:slideViewPr>
    <p:cSldViewPr snapToGrid="0">
      <p:cViewPr varScale="1">
        <p:scale>
          <a:sx n="87" d="100"/>
          <a:sy n="87" d="100"/>
        </p:scale>
        <p:origin x="1310" y="62"/>
      </p:cViewPr>
      <p:guideLst>
        <p:guide orient="horz" pos="2160"/>
        <p:guide pos="5232"/>
      </p:guideLst>
    </p:cSldViewPr>
  </p:slideViewPr>
  <p:notesTextViewPr>
    <p:cViewPr>
      <p:scale>
        <a:sx n="1" d="1"/>
        <a:sy n="1" d="1"/>
      </p:scale>
      <p:origin x="0" y="0"/>
    </p:cViewPr>
  </p:notesTextViewPr>
  <p:sorterViewPr>
    <p:cViewPr>
      <p:scale>
        <a:sx n="41" d="100"/>
        <a:sy n="4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t>12/11/2016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a:t>
            </a:r>
            <a:r>
              <a:rPr lang="en-US" baseline="0" dirty="0"/>
              <a:t> below and following notes on the template slides are to guide you only. In your final presentation, you may delete these notes and add relevant notes if any.</a:t>
            </a:r>
            <a:endParaRPr lang="en-US" dirty="0"/>
          </a:p>
          <a:p>
            <a:endParaRPr lang="en-US" b="1" dirty="0"/>
          </a:p>
          <a:p>
            <a:r>
              <a:rPr lang="en-US" b="1" dirty="0"/>
              <a:t>Title slide:</a:t>
            </a:r>
          </a:p>
          <a:p>
            <a:r>
              <a:rPr lang="en-US" dirty="0"/>
              <a:t>Title</a:t>
            </a:r>
            <a:r>
              <a:rPr lang="en-US" baseline="0" dirty="0"/>
              <a:t> </a:t>
            </a:r>
            <a:r>
              <a:rPr lang="en-US" dirty="0"/>
              <a:t>– should not exceed</a:t>
            </a:r>
            <a:r>
              <a:rPr lang="en-US" baseline="0" dirty="0"/>
              <a:t> beyond 3 lines, font size 30-34, Arial Headings </a:t>
            </a:r>
          </a:p>
          <a:p>
            <a:r>
              <a:rPr lang="en-US" baseline="0" dirty="0"/>
              <a:t>(Font size for the title of the PPT can vary between 30-34, Arial Headings, Bold depending on the amount of text, however should not be smaller than 30 font size)</a:t>
            </a:r>
            <a:endParaRPr lang="en-US" dirty="0"/>
          </a:p>
          <a:p>
            <a:r>
              <a:rPr lang="en-US" dirty="0"/>
              <a:t>Name should not exceed beyond 1 line, Designation; font size to remain</a:t>
            </a:r>
            <a:r>
              <a:rPr lang="en-US" baseline="0" dirty="0"/>
              <a:t> at </a:t>
            </a:r>
            <a:r>
              <a:rPr lang="en-US" dirty="0"/>
              <a:t>18, Arial Headings</a:t>
            </a:r>
          </a:p>
          <a:p>
            <a:r>
              <a:rPr lang="en-US" dirty="0"/>
              <a:t>Please</a:t>
            </a:r>
            <a:r>
              <a:rPr lang="en-US" baseline="0" dirty="0"/>
              <a:t> keep the title slide simple, just the logo, title and name and designation to appear. No other graphic elements or any design, photograph, image can be added to this slide, alignment to remain the same</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t>1</a:t>
            </a:fld>
            <a:endParaRPr lang="en-US"/>
          </a:p>
        </p:txBody>
      </p:sp>
    </p:spTree>
    <p:extLst>
      <p:ext uri="{BB962C8B-B14F-4D97-AF65-F5344CB8AC3E}">
        <p14:creationId xmlns:p14="http://schemas.microsoft.com/office/powerpoint/2010/main" val="919755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Agenda slide</a:t>
            </a:r>
          </a:p>
          <a:p>
            <a:pPr marL="171450" indent="-171450">
              <a:buFont typeface="Arial" panose="020B0604020202020204" pitchFamily="34" charset="0"/>
              <a:buChar char="•"/>
            </a:pPr>
            <a:r>
              <a:rPr lang="en-US" dirty="0"/>
              <a:t>Heading – Agenda - Font size 30, Arial Headings</a:t>
            </a:r>
          </a:p>
          <a:p>
            <a:pPr marL="171450" indent="-171450">
              <a:buFont typeface="Arial" panose="020B0604020202020204" pitchFamily="34" charset="0"/>
              <a:buChar char="•"/>
            </a:pPr>
            <a:r>
              <a:rPr lang="en-US" dirty="0"/>
              <a:t>Agenda</a:t>
            </a:r>
            <a:r>
              <a:rPr lang="en-US" baseline="0" dirty="0"/>
              <a:t> points to be in Arial Body (font  size 28)</a:t>
            </a:r>
            <a:endParaRPr lang="en-US" dirty="0"/>
          </a:p>
          <a:p>
            <a:pPr marL="171450" indent="-171450">
              <a:buFont typeface="Arial" panose="020B0604020202020204" pitchFamily="34" charset="0"/>
              <a:buChar char="•"/>
            </a:pPr>
            <a:r>
              <a:rPr lang="en-US" dirty="0"/>
              <a:t>Please restrict this slide with just 5 agenda points. </a:t>
            </a:r>
          </a:p>
          <a:p>
            <a:pPr marL="171450" indent="-171450">
              <a:buFont typeface="Arial" panose="020B0604020202020204" pitchFamily="34" charset="0"/>
              <a:buChar char="•"/>
            </a:pPr>
            <a:r>
              <a:rPr lang="en-US" dirty="0"/>
              <a:t>If you have</a:t>
            </a:r>
            <a:r>
              <a:rPr lang="en-US" baseline="0" dirty="0"/>
              <a:t> </a:t>
            </a:r>
            <a:r>
              <a:rPr lang="en-US" dirty="0"/>
              <a:t>more than 5 points on the agenda slide please add another slide.</a:t>
            </a:r>
          </a:p>
          <a:p>
            <a:pPr marL="171450" indent="-171450">
              <a:buFont typeface="Arial" panose="020B0604020202020204" pitchFamily="34" charset="0"/>
              <a:buChar char="•"/>
            </a:pPr>
            <a:r>
              <a:rPr lang="en-US" dirty="0"/>
              <a:t>If you have only 3 then you can use just one slide and delete the other 2 points.</a:t>
            </a:r>
          </a:p>
        </p:txBody>
      </p:sp>
      <p:sp>
        <p:nvSpPr>
          <p:cNvPr id="4" name="Slide Number Placeholder 3"/>
          <p:cNvSpPr>
            <a:spLocks noGrp="1"/>
          </p:cNvSpPr>
          <p:nvPr>
            <p:ph type="sldNum" sz="quarter" idx="10"/>
          </p:nvPr>
        </p:nvSpPr>
        <p:spPr/>
        <p:txBody>
          <a:bodyPr/>
          <a:lstStyle/>
          <a:p>
            <a:fld id="{DBDA5EBE-E194-4A8A-BBBE-6B90DE9885F5}" type="slidenum">
              <a:rPr lang="en-US" smtClean="0"/>
              <a:t>2</a:t>
            </a:fld>
            <a:endParaRPr lang="en-US"/>
          </a:p>
        </p:txBody>
      </p:sp>
    </p:spTree>
    <p:extLst>
      <p:ext uri="{BB962C8B-B14F-4D97-AF65-F5344CB8AC3E}">
        <p14:creationId xmlns:p14="http://schemas.microsoft.com/office/powerpoint/2010/main" val="1551022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t>4</a:t>
            </a:fld>
            <a:endParaRPr lang="en-US"/>
          </a:p>
        </p:txBody>
      </p:sp>
    </p:spTree>
    <p:extLst>
      <p:ext uri="{BB962C8B-B14F-4D97-AF65-F5344CB8AC3E}">
        <p14:creationId xmlns:p14="http://schemas.microsoft.com/office/powerpoint/2010/main" val="342965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 with customer logo</a:t>
            </a:r>
          </a:p>
          <a:p>
            <a:pPr marL="171450" indent="-171450">
              <a:buFont typeface="Arial" panose="020B0604020202020204" pitchFamily="34" charset="0"/>
              <a:buChar char="•"/>
            </a:pPr>
            <a:r>
              <a:rPr lang="en-US" dirty="0"/>
              <a:t>Thank you slide with the customer logo:</a:t>
            </a:r>
          </a:p>
          <a:p>
            <a:pPr marL="171450" indent="-171450">
              <a:buFont typeface="Arial" panose="020B0604020202020204" pitchFamily="34" charset="0"/>
              <a:buChar char="•"/>
            </a:pPr>
            <a:r>
              <a:rPr lang="en-US" dirty="0"/>
              <a:t>Should have only the details shown here. Logo placement cannot be changed. Wipro logo to appear on the left as per our corporate guidelines.</a:t>
            </a:r>
          </a:p>
          <a:p>
            <a:pPr marL="171450" indent="-171450">
              <a:buFont typeface="Arial" panose="020B0604020202020204" pitchFamily="34" charset="0"/>
              <a:buChar char="•"/>
            </a:pPr>
            <a:r>
              <a:rPr lang="en-US" dirty="0"/>
              <a:t>Thank you– font size 30, Arial Headings</a:t>
            </a:r>
          </a:p>
          <a:p>
            <a:pPr marL="171450" indent="-171450">
              <a:buFont typeface="Arial" panose="020B0604020202020204" pitchFamily="34" charset="0"/>
              <a:buChar char="•"/>
            </a:pPr>
            <a:r>
              <a:rPr lang="en-US" dirty="0"/>
              <a:t>Name &amp; Designation – font size 18, Arial Headings, not to exceed beyond 2 lines</a:t>
            </a:r>
          </a:p>
          <a:p>
            <a:pPr marL="171450" indent="-171450">
              <a:buFont typeface="Arial" panose="020B0604020202020204" pitchFamily="34" charset="0"/>
              <a:buChar char="•"/>
            </a:pPr>
            <a:r>
              <a:rPr lang="en-US" dirty="0"/>
              <a:t>Your/contact email id – font size 18, Arial Headings</a:t>
            </a:r>
          </a:p>
        </p:txBody>
      </p:sp>
      <p:sp>
        <p:nvSpPr>
          <p:cNvPr id="4" name="Slide Number Placeholder 3"/>
          <p:cNvSpPr>
            <a:spLocks noGrp="1"/>
          </p:cNvSpPr>
          <p:nvPr>
            <p:ph type="sldNum" sz="quarter" idx="10"/>
          </p:nvPr>
        </p:nvSpPr>
        <p:spPr/>
        <p:txBody>
          <a:bodyPr/>
          <a:lstStyle/>
          <a:p>
            <a:fld id="{DBDA5EBE-E194-4A8A-BBBE-6B90DE9885F5}" type="slidenum">
              <a:rPr lang="en-US" smtClean="0"/>
              <a:t>16</a:t>
            </a:fld>
            <a:endParaRPr lang="en-US"/>
          </a:p>
        </p:txBody>
      </p:sp>
    </p:spTree>
    <p:extLst>
      <p:ext uri="{BB962C8B-B14F-4D97-AF65-F5344CB8AC3E}">
        <p14:creationId xmlns:p14="http://schemas.microsoft.com/office/powerpoint/2010/main" val="7878115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2" y="1666796"/>
            <a:ext cx="1872340" cy="2080378"/>
          </a:xfrm>
          <a:prstGeom prst="rect">
            <a:avLst/>
          </a:prstGeom>
        </p:spPr>
      </p:pic>
      <p:pic>
        <p:nvPicPr>
          <p:cNvPr id="10" name="Picture 9"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6"/>
            <a:ext cx="4114800" cy="1554480"/>
          </a:xfrm>
          <a:noFill/>
        </p:spPr>
        <p:txBody>
          <a:bodyPr wrap="square" rtlCol="0" anchor="ctr">
            <a:noAutofit/>
          </a:bodyPr>
          <a:lstStyle>
            <a:lvl1pPr marL="0" algn="l">
              <a:defRPr lang="en-US" sz="3400" dirty="0">
                <a:solidFill>
                  <a:schemeClr val="accent2"/>
                </a:solidFill>
                <a:latin typeface="+mj-lt"/>
                <a:ea typeface="+mn-ea"/>
                <a:cs typeface="Arial"/>
              </a:defRPr>
            </a:lvl1pPr>
          </a:lstStyle>
          <a:p>
            <a:pPr marL="0" lvl="0" algn="l"/>
            <a:r>
              <a:rPr lang="en-US" dirty="0"/>
              <a:t>Insert Title</a:t>
            </a:r>
            <a:br>
              <a:rPr lang="en-US" dirty="0"/>
            </a:br>
            <a:r>
              <a:rPr lang="en-US" dirty="0"/>
              <a:t>Here</a:t>
            </a:r>
          </a:p>
        </p:txBody>
      </p:sp>
      <p:sp>
        <p:nvSpPr>
          <p:cNvPr id="3" name="Subtitle 2"/>
          <p:cNvSpPr>
            <a:spLocks noGrp="1"/>
          </p:cNvSpPr>
          <p:nvPr>
            <p:ph type="subTitle" idx="1" hasCustomPrompt="1"/>
          </p:nvPr>
        </p:nvSpPr>
        <p:spPr>
          <a:xfrm>
            <a:off x="4547710" y="3318659"/>
            <a:ext cx="4114800" cy="32004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Your Name</a:t>
            </a:r>
          </a:p>
        </p:txBody>
      </p:sp>
      <p:cxnSp>
        <p:nvCxnSpPr>
          <p:cNvPr id="9" name="Straight Connector 8"/>
          <p:cNvCxnSpPr/>
          <p:nvPr/>
        </p:nvCxnSpPr>
        <p:spPr>
          <a:xfrm rot="5400000">
            <a:off x="2814000" y="2781258"/>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3766911"/>
            <a:ext cx="4114800" cy="32004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Tree>
    <p:extLst>
      <p:ext uri="{BB962C8B-B14F-4D97-AF65-F5344CB8AC3E}">
        <p14:creationId xmlns:p14="http://schemas.microsoft.com/office/powerpoint/2010/main" val="104688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1103313"/>
            <a:ext cx="8229600" cy="3200400"/>
          </a:xfrm>
        </p:spPr>
        <p:txBody>
          <a:bodyPr/>
          <a:lstStyle>
            <a:lvl1pPr>
              <a:buNone/>
              <a:defRPr>
                <a:solidFill>
                  <a:schemeClr val="accent2"/>
                </a:solidFill>
              </a:defRPr>
            </a:lvl1pPr>
          </a:lstStyle>
          <a:p>
            <a:r>
              <a:rPr lang="en-US"/>
              <a:t>Click icon to add picture</a:t>
            </a:r>
            <a:endParaRPr lang="en-IN" dirty="0"/>
          </a:p>
        </p:txBody>
      </p:sp>
      <p:sp>
        <p:nvSpPr>
          <p:cNvPr id="5" name="Title 1"/>
          <p:cNvSpPr>
            <a:spLocks noGrp="1"/>
          </p:cNvSpPr>
          <p:nvPr>
            <p:ph type="title" hasCustomPrompt="1"/>
          </p:nvPr>
        </p:nvSpPr>
        <p:spPr>
          <a:xfrm>
            <a:off x="448140" y="140511"/>
            <a:ext cx="8229600" cy="548640"/>
          </a:xfrm>
        </p:spPr>
        <p:txBody>
          <a:bodyPr/>
          <a:lstStyle>
            <a:lvl1pPr>
              <a:defRPr>
                <a:solidFill>
                  <a:schemeClr val="accent2"/>
                </a:solidFill>
              </a:defRPr>
            </a:lvl1pPr>
          </a:lstStyle>
          <a:p>
            <a:r>
              <a:rPr lang="en-US" dirty="0"/>
              <a:t>Horizontal image with paragraph text</a:t>
            </a:r>
            <a:endParaRPr lang="en-IN" dirty="0"/>
          </a:p>
        </p:txBody>
      </p:sp>
      <p:sp>
        <p:nvSpPr>
          <p:cNvPr id="6" name="Text Placeholder 6"/>
          <p:cNvSpPr>
            <a:spLocks noGrp="1"/>
          </p:cNvSpPr>
          <p:nvPr>
            <p:ph type="body" sz="quarter" idx="11" hasCustomPrompt="1"/>
          </p:nvPr>
        </p:nvSpPr>
        <p:spPr>
          <a:xfrm>
            <a:off x="462579" y="4754880"/>
            <a:ext cx="8186569" cy="1482634"/>
          </a:xfrm>
        </p:spPr>
        <p:txBody>
          <a:bodyPr/>
          <a:lstStyle>
            <a:lvl1pPr marL="0" indent="0">
              <a:spcBef>
                <a:spcPts val="1200"/>
              </a:spcBef>
              <a:buNone/>
              <a:defRPr sz="1800" baseline="0"/>
            </a:lvl1pPr>
          </a:lstStyle>
          <a:p>
            <a:pPr lvl="0"/>
            <a:r>
              <a:rPr lang="en-US" dirty="0"/>
              <a:t>This vertical image should be aligned left and centered vertically on the slide. Paragraph text should be centered vertically to the image. Insert text here. Keep text as minimal as possible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1103313"/>
            <a:ext cx="8229600" cy="2699430"/>
          </a:xfrm>
        </p:spPr>
        <p:txBody>
          <a:bodyPr/>
          <a:lstStyle>
            <a:lvl1pPr>
              <a:buNone/>
              <a:defRPr>
                <a:solidFill>
                  <a:schemeClr val="accent2"/>
                </a:solidFill>
              </a:defRPr>
            </a:lvl1pPr>
          </a:lstStyle>
          <a:p>
            <a:r>
              <a:rPr lang="en-US"/>
              <a:t>Click icon to add picture</a:t>
            </a:r>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a:t>The horizontal image should be center aligned</a:t>
            </a:r>
            <a:br>
              <a:rPr lang="en-US" dirty="0"/>
            </a:br>
            <a:r>
              <a:rPr lang="en-US" dirty="0"/>
              <a:t>The horizontal image should be center aligned</a:t>
            </a:r>
            <a:endParaRPr lang="en-IN" dirty="0"/>
          </a:p>
          <a:p>
            <a:pPr lvl="0"/>
            <a:endParaRPr lang="en-IN" dirty="0"/>
          </a:p>
        </p:txBody>
      </p:sp>
      <p:sp>
        <p:nvSpPr>
          <p:cNvPr id="5" name="Title 1"/>
          <p:cNvSpPr>
            <a:spLocks noGrp="1"/>
          </p:cNvSpPr>
          <p:nvPr>
            <p:ph type="title" hasCustomPrompt="1"/>
          </p:nvPr>
        </p:nvSpPr>
        <p:spPr>
          <a:xfrm>
            <a:off x="448140" y="140511"/>
            <a:ext cx="8229600" cy="553998"/>
          </a:xfrm>
        </p:spPr>
        <p:txBody>
          <a:bodyPr/>
          <a:lstStyle>
            <a:lvl1pPr>
              <a:defRPr>
                <a:solidFill>
                  <a:schemeClr val="accent2"/>
                </a:solidFill>
              </a:defRPr>
            </a:lvl1pPr>
          </a:lstStyle>
          <a:p>
            <a:r>
              <a:rPr lang="en-US" dirty="0"/>
              <a:t>Horizontal image with bullet points</a:t>
            </a:r>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a:t>Click icon to add picture</a:t>
            </a:r>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Add Highlights of the topic and only </a:t>
            </a:r>
            <a:br>
              <a:rPr lang="en-US" dirty="0"/>
            </a:br>
            <a:r>
              <a:rPr lang="en-US" dirty="0"/>
              <a:t>5 lines of text is allowed, beyond </a:t>
            </a:r>
            <a:br>
              <a:rPr lang="en-US" dirty="0"/>
            </a:br>
            <a:r>
              <a:rPr lang="en-US" dirty="0"/>
              <a:t>that it will not be readable.</a:t>
            </a:r>
            <a:endParaRPr lang="en-IN" dirty="0"/>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a:t>Click icon to add picture</a:t>
            </a:r>
            <a:endParaRPr lang="en-IN" dirty="0"/>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a:t>Opportunity</a:t>
            </a:r>
          </a:p>
        </p:txBody>
      </p:sp>
      <p:sp>
        <p:nvSpPr>
          <p:cNvPr id="19"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a:t>Solution</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421305"/>
            <a:ext cx="4625788" cy="4581461"/>
          </a:xfrm>
        </p:spPr>
        <p:txBody>
          <a:bodyPr/>
          <a:lstStyle>
            <a:lvl1pPr marL="0" indent="0">
              <a:spcBef>
                <a:spcPts val="1200"/>
              </a:spcBef>
              <a:buNone/>
              <a:defRPr sz="2000" baseline="0"/>
            </a:lvl1pPr>
          </a:lstStyle>
          <a:p>
            <a:pPr lvl="0"/>
            <a:r>
              <a:rPr lang="en-US" dirty="0"/>
              <a:t>Insert Text Here</a:t>
            </a:r>
          </a:p>
        </p:txBody>
      </p:sp>
      <p:sp>
        <p:nvSpPr>
          <p:cNvPr id="14" name="Picture Placeholder 25"/>
          <p:cNvSpPr>
            <a:spLocks noGrp="1"/>
          </p:cNvSpPr>
          <p:nvPr>
            <p:ph type="pic" sz="quarter" idx="10"/>
          </p:nvPr>
        </p:nvSpPr>
        <p:spPr>
          <a:xfrm>
            <a:off x="451756" y="1775285"/>
            <a:ext cx="2590800" cy="3873500"/>
          </a:xfrm>
        </p:spPr>
        <p:txBody>
          <a:bodyPr/>
          <a:lstStyle/>
          <a:p>
            <a:r>
              <a:rPr lang="en-US"/>
              <a:t>Click icon to add picture</a:t>
            </a:r>
            <a:endParaRPr lang="en-IN" dirty="0"/>
          </a:p>
        </p:txBody>
      </p:sp>
    </p:spTree>
    <p:extLst>
      <p:ext uri="{BB962C8B-B14F-4D97-AF65-F5344CB8AC3E}">
        <p14:creationId xmlns:p14="http://schemas.microsoft.com/office/powerpoint/2010/main" val="573135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a:t>Click icon to add chart</a:t>
            </a:r>
            <a:endParaRPr lang="en-IN" dirty="0"/>
          </a:p>
        </p:txBody>
      </p:sp>
      <p:sp>
        <p:nvSpPr>
          <p:cNvPr id="5"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5"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12"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7" name="Oval 6"/>
          <p:cNvSpPr>
            <a:spLocks noChangeArrowheads="1"/>
          </p:cNvSpPr>
          <p:nvPr/>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a:t>Text 1</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solidFill>
                  <a:schemeClr val="accent2"/>
                </a:solidFill>
              </a:defRPr>
            </a:lvl1pPr>
          </a:lstStyle>
          <a:p>
            <a:r>
              <a:rPr lang="en-US" dirty="0"/>
              <a:t>Click to Add Title</a:t>
            </a:r>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3" name="Text Placeholder 56"/>
          <p:cNvSpPr>
            <a:spLocks noGrp="1"/>
          </p:cNvSpPr>
          <p:nvPr>
            <p:ph type="body" sz="quarter" idx="19" hasCustomPrompt="1"/>
          </p:nvPr>
        </p:nvSpPr>
        <p:spPr>
          <a:xfrm>
            <a:off x="280731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a:t>Text 2</a:t>
            </a:r>
            <a:endParaRPr lang="en-IN" dirty="0"/>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5" name="Text Placeholder 56"/>
          <p:cNvSpPr>
            <a:spLocks noGrp="1"/>
          </p:cNvSpPr>
          <p:nvPr>
            <p:ph type="body" sz="quarter" idx="21" hasCustomPrompt="1"/>
          </p:nvPr>
        </p:nvSpPr>
        <p:spPr>
          <a:xfrm>
            <a:off x="4811800"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a:t>Text 3</a:t>
            </a:r>
            <a:endParaRPr lang="en-IN" dirty="0"/>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7" name="Text Placeholder 56"/>
          <p:cNvSpPr>
            <a:spLocks noGrp="1"/>
          </p:cNvSpPr>
          <p:nvPr>
            <p:ph type="body" sz="quarter" idx="23" hasCustomPrompt="1"/>
          </p:nvPr>
        </p:nvSpPr>
        <p:spPr>
          <a:xfrm>
            <a:off x="6787266" y="4223431"/>
            <a:ext cx="1452108" cy="566737"/>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a:t>Text 4</a:t>
            </a:r>
            <a:endParaRPr lang="en-IN" dirty="0"/>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229600" cy="548640"/>
          </a:xfrm>
        </p:spPr>
        <p:txBody>
          <a:bodyPr>
            <a:normAutofit/>
          </a:bodyPr>
          <a:lstStyle>
            <a:lvl1pPr>
              <a:defRPr>
                <a:solidFill>
                  <a:schemeClr val="accent2"/>
                </a:solidFill>
                <a:latin typeface="+mj-lt"/>
              </a:defRPr>
            </a:lvl1pPr>
          </a:lstStyle>
          <a:p>
            <a:r>
              <a:rPr lang="en-US" dirty="0"/>
              <a:t>Agenda</a:t>
            </a:r>
            <a:endParaRPr lang="en-IN" dirty="0"/>
          </a:p>
        </p:txBody>
      </p:sp>
      <p:sp>
        <p:nvSpPr>
          <p:cNvPr id="17" name="Text Placeholder 38"/>
          <p:cNvSpPr>
            <a:spLocks noGrp="1"/>
          </p:cNvSpPr>
          <p:nvPr>
            <p:ph type="body" sz="quarter" idx="10" hasCustomPrompt="1"/>
          </p:nvPr>
        </p:nvSpPr>
        <p:spPr>
          <a:xfrm>
            <a:off x="1009015" y="1350509"/>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18" name="Text Placeholder 38"/>
          <p:cNvSpPr>
            <a:spLocks noGrp="1"/>
          </p:cNvSpPr>
          <p:nvPr>
            <p:ph type="body" sz="quarter" idx="11" hasCustomPrompt="1"/>
          </p:nvPr>
        </p:nvSpPr>
        <p:spPr>
          <a:xfrm>
            <a:off x="1009015" y="2380789"/>
            <a:ext cx="7680960" cy="64008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24" name="Text Placeholder 38"/>
          <p:cNvSpPr>
            <a:spLocks noGrp="1"/>
          </p:cNvSpPr>
          <p:nvPr>
            <p:ph type="body" sz="quarter" idx="12" hasCustomPrompt="1"/>
          </p:nvPr>
        </p:nvSpPr>
        <p:spPr>
          <a:xfrm>
            <a:off x="1009015" y="3403153"/>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25" name="Text Placeholder 38"/>
          <p:cNvSpPr>
            <a:spLocks noGrp="1"/>
          </p:cNvSpPr>
          <p:nvPr>
            <p:ph type="body" sz="quarter" idx="13" hasCustomPrompt="1"/>
          </p:nvPr>
        </p:nvSpPr>
        <p:spPr>
          <a:xfrm>
            <a:off x="1009015" y="4462030"/>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27" name="Text Placeholder 38"/>
          <p:cNvSpPr>
            <a:spLocks noGrp="1"/>
          </p:cNvSpPr>
          <p:nvPr>
            <p:ph type="body" sz="quarter" idx="14" hasCustomPrompt="1"/>
          </p:nvPr>
        </p:nvSpPr>
        <p:spPr>
          <a:xfrm>
            <a:off x="1009015" y="5504120"/>
            <a:ext cx="768096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a:t>5</a:t>
            </a:r>
          </a:p>
        </p:txBody>
      </p:sp>
    </p:spTree>
    <p:extLst>
      <p:ext uri="{BB962C8B-B14F-4D97-AF65-F5344CB8AC3E}">
        <p14:creationId xmlns:p14="http://schemas.microsoft.com/office/powerpoint/2010/main" val="5925382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a:t>.</a:t>
            </a:r>
          </a:p>
        </p:txBody>
      </p:sp>
      <p:sp>
        <p:nvSpPr>
          <p:cNvPr id="38" name="Title 4"/>
          <p:cNvSpPr>
            <a:spLocks noGrp="1"/>
          </p:cNvSpPr>
          <p:nvPr>
            <p:ph type="title" hasCustomPrompt="1"/>
          </p:nvPr>
        </p:nvSpPr>
        <p:spPr>
          <a:xfrm>
            <a:off x="460375" y="140024"/>
            <a:ext cx="8229600" cy="553998"/>
          </a:xfrm>
        </p:spPr>
        <p:txBody>
          <a:bodyPr/>
          <a:lstStyle>
            <a:lvl1pPr>
              <a:defRPr>
                <a:solidFill>
                  <a:schemeClr val="accent2"/>
                </a:solidFill>
              </a:defRPr>
            </a:lvl1pPr>
          </a:lstStyle>
          <a:p>
            <a:r>
              <a:rPr lang="en-US" dirty="0"/>
              <a:t>Click to Add Title</a:t>
            </a: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a:t>INSERT TEXT Subject Matter</a:t>
            </a:r>
            <a:endParaRPr lang="en-IN" dirty="0"/>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a:t>Text Here</a:t>
            </a:r>
            <a:endParaRPr lang="en-IN" dirty="0"/>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0" y="1767649"/>
            <a:ext cx="4203553" cy="553998"/>
          </a:xfrm>
        </p:spPr>
        <p:txBody>
          <a:bodyPr/>
          <a:lstStyle>
            <a:lvl1pPr>
              <a:defRPr>
                <a:solidFill>
                  <a:schemeClr val="accent2"/>
                </a:solidFill>
                <a:latin typeface="+mj-lt"/>
              </a:defRPr>
            </a:lvl1pPr>
          </a:lstStyle>
          <a:p>
            <a:r>
              <a:rPr lang="en-US" dirty="0"/>
              <a:t>Thank you</a:t>
            </a:r>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Your Name</a:t>
            </a:r>
            <a:endParaRPr lang="en-IN" dirty="0"/>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Email ID</a:t>
            </a:r>
            <a:endParaRPr lang="en-IN" dirty="0"/>
          </a:p>
        </p:txBody>
      </p: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4471039"/>
            <a:ext cx="9133758" cy="217106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2" y="1666795"/>
            <a:ext cx="1872342" cy="2080380"/>
          </a:xfrm>
          <a:prstGeom prst="rect">
            <a:avLst/>
          </a:prstGeom>
        </p:spPr>
      </p:pic>
      <p:sp>
        <p:nvSpPr>
          <p:cNvPr id="14" name="Text Placeholder 56"/>
          <p:cNvSpPr>
            <a:spLocks noGrp="1"/>
          </p:cNvSpPr>
          <p:nvPr>
            <p:ph type="body" sz="quarter" idx="21" hasCustomPrompt="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Designation</a:t>
            </a:r>
            <a:endParaRPr lang="en-IN" dirty="0"/>
          </a:p>
        </p:txBody>
      </p:sp>
      <p:cxnSp>
        <p:nvCxnSpPr>
          <p:cNvPr id="15" name="Straight Connector 14"/>
          <p:cNvCxnSpPr/>
          <p:nvPr/>
        </p:nvCxnSpPr>
        <p:spPr>
          <a:xfrm rot="5400000">
            <a:off x="2932269" y="2741456"/>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solidFill>
                  <a:schemeClr val="accent2"/>
                </a:solidFill>
                <a:latin typeface="+mj-lt"/>
              </a:defRPr>
            </a:lvl1pPr>
          </a:lstStyle>
          <a:p>
            <a:r>
              <a:rPr lang="en-US" dirty="0"/>
              <a:t>Click here to add Customer / Partner Logo</a:t>
            </a: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1666795"/>
            <a:ext cx="1872341" cy="2080380"/>
          </a:xfrm>
          <a:prstGeom prst="rect">
            <a:avLst/>
          </a:prstGeom>
        </p:spPr>
      </p:pic>
      <p:sp>
        <p:nvSpPr>
          <p:cNvPr id="14" name="Rectangle 1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57132"/>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a:t>Insert Title</a:t>
            </a:r>
            <a:br>
              <a:rPr lang="en-US" dirty="0"/>
            </a:br>
            <a:r>
              <a:rPr lang="en-US" dirty="0"/>
              <a:t>Here</a:t>
            </a:r>
          </a:p>
        </p:txBody>
      </p:sp>
      <p:sp>
        <p:nvSpPr>
          <p:cNvPr id="25" name="Text Placeholder 56"/>
          <p:cNvSpPr>
            <a:spLocks noGrp="1"/>
          </p:cNvSpPr>
          <p:nvPr>
            <p:ph type="body" sz="quarter" idx="21" hasCustomPrompt="1"/>
          </p:nvPr>
        </p:nvSpPr>
        <p:spPr>
          <a:xfrm>
            <a:off x="4572000" y="3642077"/>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Designation</a:t>
            </a:r>
            <a:endParaRPr lang="en-IN" dirty="0"/>
          </a:p>
        </p:txBody>
      </p:sp>
      <p:cxnSp>
        <p:nvCxnSpPr>
          <p:cNvPr id="17" name="Straight Connector 16"/>
          <p:cNvCxnSpPr/>
          <p:nvPr/>
        </p:nvCxnSpPr>
        <p:spPr>
          <a:xfrm rot="5400000">
            <a:off x="2932269" y="2741456"/>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4686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a:t>Section Name Here</a:t>
            </a:r>
          </a:p>
        </p:txBody>
      </p:sp>
      <p:sp>
        <p:nvSpPr>
          <p:cNvPr id="12" name="Text Placeholder 12"/>
          <p:cNvSpPr>
            <a:spLocks noGrp="1"/>
          </p:cNvSpPr>
          <p:nvPr>
            <p:ph type="body" sz="quarter" idx="12" hasCustomPrompt="1"/>
          </p:nvPr>
        </p:nvSpPr>
        <p:spPr>
          <a:xfrm>
            <a:off x="674914" y="3441565"/>
            <a:ext cx="7794172" cy="389182"/>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atin typeface="+mj-lt"/>
              </a:defRPr>
            </a:lvl1pPr>
          </a:lstStyle>
          <a:p>
            <a:r>
              <a:rPr lang="en-US" dirty="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416" y="183943"/>
            <a:ext cx="1014683" cy="1127426"/>
          </a:xfrm>
          <a:prstGeom prst="rect">
            <a:avLst/>
          </a:prstGeom>
        </p:spPr>
      </p:pic>
    </p:spTree>
    <p:extLst>
      <p:ext uri="{BB962C8B-B14F-4D97-AF65-F5344CB8AC3E}">
        <p14:creationId xmlns:p14="http://schemas.microsoft.com/office/powerpoint/2010/main" val="3696469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atin typeface="+mj-lt"/>
              </a:defRPr>
            </a:lvl1pPr>
          </a:lstStyle>
          <a:p>
            <a:r>
              <a:rPr lang="en-US" dirty="0"/>
              <a:t>Click here to add Customer / Partner Logo</a:t>
            </a:r>
            <a:endParaRPr lang="en-IN"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2" y="1666795"/>
            <a:ext cx="1872341" cy="2080380"/>
          </a:xfrm>
          <a:prstGeom prst="rect">
            <a:avLst/>
          </a:prstGeom>
        </p:spPr>
      </p:pic>
      <p:sp>
        <p:nvSpPr>
          <p:cNvPr id="16" name="Rectangle 1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Your Name</a:t>
            </a:r>
            <a:endParaRPr lang="en-IN" dirty="0"/>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solidFill>
                  <a:schemeClr val="accent2"/>
                </a:solidFill>
                <a:latin typeface="+mj-lt"/>
              </a:defRPr>
            </a:lvl1pPr>
          </a:lstStyle>
          <a:p>
            <a:r>
              <a:rPr lang="en-US" dirty="0"/>
              <a:t>Thank you</a:t>
            </a:r>
          </a:p>
        </p:txBody>
      </p:sp>
      <p:cxnSp>
        <p:nvCxnSpPr>
          <p:cNvPr id="11" name="Straight Connector 10"/>
          <p:cNvCxnSpPr/>
          <p:nvPr/>
        </p:nvCxnSpPr>
        <p:spPr>
          <a:xfrm rot="5400000">
            <a:off x="2964607" y="2781258"/>
            <a:ext cx="27540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Designation</a:t>
            </a:r>
            <a:endParaRPr lang="en-IN" dirty="0"/>
          </a:p>
        </p:txBody>
      </p:sp>
    </p:spTree>
    <p:extLst>
      <p:ext uri="{BB962C8B-B14F-4D97-AF65-F5344CB8AC3E}">
        <p14:creationId xmlns:p14="http://schemas.microsoft.com/office/powerpoint/2010/main" val="23470746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FEBC7705-00C4-482F-AB9F-76B67A9CFF73}" type="datetimeFigureOut">
              <a:rPr lang="en-US" smtClean="0">
                <a:solidFill>
                  <a:prstClr val="black">
                    <a:tint val="75000"/>
                  </a:prstClr>
                </a:solidFill>
              </a:rPr>
              <a:pPr/>
              <a:t>12/11/2016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1B791B-321F-4548-8A1E-21BE92EC86B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65510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BC7705-00C4-482F-AB9F-76B67A9CFF73}" type="datetimeFigureOut">
              <a:rPr lang="en-US" smtClean="0">
                <a:solidFill>
                  <a:prstClr val="black">
                    <a:tint val="75000"/>
                  </a:prstClr>
                </a:solidFill>
              </a:rPr>
              <a:pPr/>
              <a:t>12/11/2016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1B791B-321F-4548-8A1E-21BE92EC86B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0481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BC7705-00C4-482F-AB9F-76B67A9CFF73}" type="datetimeFigureOut">
              <a:rPr lang="en-US" smtClean="0">
                <a:solidFill>
                  <a:prstClr val="black">
                    <a:tint val="75000"/>
                  </a:prstClr>
                </a:solidFill>
              </a:rPr>
              <a:pPr/>
              <a:t>12/11/2016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1B791B-321F-4548-8A1E-21BE92EC86B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20451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BC7705-00C4-482F-AB9F-76B67A9CFF73}" type="datetimeFigureOut">
              <a:rPr lang="en-US" smtClean="0">
                <a:solidFill>
                  <a:prstClr val="black">
                    <a:tint val="75000"/>
                  </a:prstClr>
                </a:solidFill>
              </a:rPr>
              <a:pPr/>
              <a:t>12/11/2016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71B791B-321F-4548-8A1E-21BE92EC86B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11873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BC7705-00C4-482F-AB9F-76B67A9CFF73}" type="datetimeFigureOut">
              <a:rPr lang="en-US" smtClean="0">
                <a:solidFill>
                  <a:prstClr val="black">
                    <a:tint val="75000"/>
                  </a:prstClr>
                </a:solidFill>
              </a:rPr>
              <a:pPr/>
              <a:t>12/11/2016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71B791B-321F-4548-8A1E-21BE92EC86B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29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2560320"/>
            <a:ext cx="8229600" cy="64008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Section Name Here</a:t>
            </a:r>
          </a:p>
        </p:txBody>
      </p:sp>
      <p:sp>
        <p:nvSpPr>
          <p:cNvPr id="8" name="Text Placeholder 3"/>
          <p:cNvSpPr>
            <a:spLocks noGrp="1"/>
          </p:cNvSpPr>
          <p:nvPr>
            <p:ph type="body" sz="quarter" idx="12" hasCustomPrompt="1"/>
          </p:nvPr>
        </p:nvSpPr>
        <p:spPr>
          <a:xfrm>
            <a:off x="469901" y="3352800"/>
            <a:ext cx="8229600" cy="4572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a:t>Who what when where</a:t>
            </a:r>
          </a:p>
        </p:txBody>
      </p:sp>
      <p:pic>
        <p:nvPicPr>
          <p:cNvPr id="7" name="Picture 6" descr="WIPRO PPT Design.jpg"/>
          <p:cNvPicPr>
            <a:picLocks noChangeAspect="1"/>
          </p:cNvPicPr>
          <p:nvPr/>
        </p:nvPicPr>
        <p:blipFill>
          <a:blip r:embed="rId2"/>
          <a:stretch>
            <a:fillRect/>
          </a:stretch>
        </p:blipFill>
        <p:spPr>
          <a:xfrm>
            <a:off x="5121" y="4471039"/>
            <a:ext cx="9133758" cy="217106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5" y="107003"/>
            <a:ext cx="1044839" cy="1160933"/>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BC7705-00C4-482F-AB9F-76B67A9CFF73}" type="datetimeFigureOut">
              <a:rPr lang="en-US" smtClean="0">
                <a:solidFill>
                  <a:prstClr val="black">
                    <a:tint val="75000"/>
                  </a:prstClr>
                </a:solidFill>
              </a:rPr>
              <a:pPr/>
              <a:t>12/11/2016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71B791B-321F-4548-8A1E-21BE92EC86B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92781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BC7705-00C4-482F-AB9F-76B67A9CFF73}" type="datetimeFigureOut">
              <a:rPr lang="en-US" smtClean="0">
                <a:solidFill>
                  <a:prstClr val="black">
                    <a:tint val="75000"/>
                  </a:prstClr>
                </a:solidFill>
              </a:rPr>
              <a:pPr/>
              <a:t>12/11/2016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71B791B-321F-4548-8A1E-21BE92EC86B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596078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EBC7705-00C4-482F-AB9F-76B67A9CFF73}" type="datetimeFigureOut">
              <a:rPr lang="en-US" smtClean="0">
                <a:solidFill>
                  <a:prstClr val="black">
                    <a:tint val="75000"/>
                  </a:prstClr>
                </a:solidFill>
              </a:rPr>
              <a:pPr/>
              <a:t>12/11/2016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71B791B-321F-4548-8A1E-21BE92EC86B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28443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EBC7705-00C4-482F-AB9F-76B67A9CFF73}" type="datetimeFigureOut">
              <a:rPr lang="en-US" smtClean="0">
                <a:solidFill>
                  <a:prstClr val="black">
                    <a:tint val="75000"/>
                  </a:prstClr>
                </a:solidFill>
              </a:rPr>
              <a:pPr/>
              <a:t>12/11/2016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71B791B-321F-4548-8A1E-21BE92EC86B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90492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BC7705-00C4-482F-AB9F-76B67A9CFF73}" type="datetimeFigureOut">
              <a:rPr lang="en-US" smtClean="0">
                <a:solidFill>
                  <a:prstClr val="black">
                    <a:tint val="75000"/>
                  </a:prstClr>
                </a:solidFill>
              </a:rPr>
              <a:pPr/>
              <a:t>12/11/2016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1B791B-321F-4548-8A1E-21BE92EC86B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36325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BC7705-00C4-482F-AB9F-76B67A9CFF73}" type="datetimeFigureOut">
              <a:rPr lang="en-US" smtClean="0">
                <a:solidFill>
                  <a:prstClr val="black">
                    <a:tint val="75000"/>
                  </a:prstClr>
                </a:solidFill>
              </a:rPr>
              <a:pPr/>
              <a:t>12/11/2016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71B791B-321F-4548-8A1E-21BE92EC86B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26814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a:t>Click to edit Master title style</a:t>
            </a:r>
            <a:endParaRPr lang="en-US" dirty="0"/>
          </a:p>
        </p:txBody>
      </p:sp>
      <p:sp>
        <p:nvSpPr>
          <p:cNvPr id="6" name="Text Placeholder 2"/>
          <p:cNvSpPr>
            <a:spLocks noGrp="1"/>
          </p:cNvSpPr>
          <p:nvPr>
            <p:ph idx="1"/>
          </p:nvPr>
        </p:nvSpPr>
        <p:spPr>
          <a:xfrm>
            <a:off x="457200" y="1144964"/>
            <a:ext cx="8229600" cy="5148260"/>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2604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a:t>Two Columns</a:t>
            </a:r>
          </a:p>
        </p:txBody>
      </p:sp>
      <p:sp>
        <p:nvSpPr>
          <p:cNvPr id="6" name="Text Placeholder 6"/>
          <p:cNvSpPr>
            <a:spLocks noGrp="1"/>
          </p:cNvSpPr>
          <p:nvPr>
            <p:ph type="body" sz="quarter" idx="11" hasCustomPrompt="1"/>
          </p:nvPr>
        </p:nvSpPr>
        <p:spPr>
          <a:xfrm>
            <a:off x="752041" y="1667435"/>
            <a:ext cx="3497227" cy="4336293"/>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a:t>Column content slide – This is a slide with 2 columns and you can have text in bullet points under each column. You can have separate header for each of the columns in the blue box provided on top of each of the columns.</a:t>
            </a:r>
          </a:p>
          <a:p>
            <a:pPr lvl="0"/>
            <a:r>
              <a:rPr lang="en-US" dirty="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0" y="1667435"/>
            <a:ext cx="3497227" cy="4336293"/>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a:t>Column content slide – This is a slide with 2 columns and you can have text in bullet points under each column. You can have separate header for each of the columns in the blue box provided on top of each of the columns.</a:t>
            </a:r>
          </a:p>
          <a:p>
            <a:pPr lvl="0"/>
            <a:r>
              <a:rPr lang="en-US" dirty="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1" y="914401"/>
            <a:ext cx="3497227" cy="645459"/>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a:t>Click to Add Title</a:t>
            </a:r>
          </a:p>
        </p:txBody>
      </p:sp>
      <p:sp>
        <p:nvSpPr>
          <p:cNvPr id="21" name="Text Placeholder 6"/>
          <p:cNvSpPr>
            <a:spLocks noGrp="1"/>
          </p:cNvSpPr>
          <p:nvPr>
            <p:ph type="body" sz="quarter" idx="14" hasCustomPrompt="1"/>
          </p:nvPr>
        </p:nvSpPr>
        <p:spPr>
          <a:xfrm>
            <a:off x="4958279" y="914401"/>
            <a:ext cx="3497227" cy="645459"/>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a:t>Click to Add Title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86400"/>
          </a:xfrm>
        </p:spPr>
        <p:txBody>
          <a:bodyPr anchor="ctr">
            <a:normAutofit/>
          </a:bodyPr>
          <a:lstStyle>
            <a:lvl1pPr algn="ctr">
              <a:buNone/>
              <a:defRPr sz="5400" baseline="0">
                <a:solidFill>
                  <a:schemeClr val="accent2"/>
                </a:solidFill>
              </a:defRPr>
            </a:lvl1pPr>
          </a:lstStyle>
          <a:p>
            <a:r>
              <a:rPr lang="en-US" dirty="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a:t>Insert Text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6551407"/>
          </a:xfrm>
        </p:spPr>
        <p:txBody>
          <a:bodyPr anchor="ctr">
            <a:normAutofit/>
          </a:bodyPr>
          <a:lstStyle>
            <a:lvl1pPr algn="ctr">
              <a:buNone/>
              <a:defRPr sz="5400" baseline="0">
                <a:solidFill>
                  <a:schemeClr val="accent2"/>
                </a:solidFill>
              </a:defRPr>
            </a:lvl1pPr>
          </a:lstStyle>
          <a:p>
            <a:r>
              <a:rPr lang="en-US" dirty="0"/>
              <a:t>Click Icon to Add Picture</a:t>
            </a:r>
            <a:endParaRPr lang="en-IN" dirty="0"/>
          </a:p>
        </p:txBody>
      </p:sp>
    </p:spTree>
    <p:extLst>
      <p:ext uri="{BB962C8B-B14F-4D97-AF65-F5344CB8AC3E}">
        <p14:creationId xmlns:p14="http://schemas.microsoft.com/office/powerpoint/2010/main" val="291793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48640"/>
          </a:xfrm>
        </p:spPr>
        <p:txBody>
          <a:bodyPr/>
          <a:lstStyle>
            <a:lvl1pPr>
              <a:defRPr>
                <a:solidFill>
                  <a:schemeClr val="accent2"/>
                </a:solidFill>
              </a:defRPr>
            </a:lvl1pPr>
          </a:lstStyle>
          <a:p>
            <a:r>
              <a:rPr lang="en-US" dirty="0"/>
              <a:t>Vertical Image with Paragraph Text</a:t>
            </a:r>
            <a:endParaRPr lang="en-IN" dirty="0"/>
          </a:p>
        </p:txBody>
      </p:sp>
      <p:sp>
        <p:nvSpPr>
          <p:cNvPr id="10" name="Picture Placeholder 8"/>
          <p:cNvSpPr>
            <a:spLocks noGrp="1"/>
          </p:cNvSpPr>
          <p:nvPr>
            <p:ph type="pic" sz="quarter" idx="10"/>
          </p:nvPr>
        </p:nvSpPr>
        <p:spPr>
          <a:xfrm>
            <a:off x="448140" y="1208314"/>
            <a:ext cx="4343400" cy="5029200"/>
          </a:xfrm>
        </p:spPr>
        <p:txBody>
          <a:bodyPr/>
          <a:lstStyle>
            <a:lvl1pPr>
              <a:buNone/>
              <a:defRPr>
                <a:solidFill>
                  <a:schemeClr val="accent2"/>
                </a:solidFill>
              </a:defRPr>
            </a:lvl1pPr>
          </a:lstStyle>
          <a:p>
            <a:r>
              <a:rPr lang="en-US"/>
              <a:t>Click icon to add picture</a:t>
            </a:r>
            <a:endParaRPr lang="en-IN" dirty="0"/>
          </a:p>
        </p:txBody>
      </p:sp>
      <p:sp>
        <p:nvSpPr>
          <p:cNvPr id="7" name="Text Placeholder 6"/>
          <p:cNvSpPr>
            <a:spLocks noGrp="1"/>
          </p:cNvSpPr>
          <p:nvPr>
            <p:ph type="body" sz="quarter" idx="11" hasCustomPrompt="1"/>
          </p:nvPr>
        </p:nvSpPr>
        <p:spPr>
          <a:xfrm>
            <a:off x="5248740" y="2204357"/>
            <a:ext cx="3429000" cy="3063240"/>
          </a:xfrm>
        </p:spPr>
        <p:txBody>
          <a:bodyPr/>
          <a:lstStyle>
            <a:lvl1pPr marL="0" indent="0">
              <a:spcBef>
                <a:spcPts val="1200"/>
              </a:spcBef>
              <a:buNone/>
              <a:defRPr sz="2000" baseline="0"/>
            </a:lvl1pPr>
          </a:lstStyle>
          <a:p>
            <a:pPr lvl="0"/>
            <a:r>
              <a:rPr lang="en-US" dirty="0"/>
              <a:t>This vertical image should be aligned left and centered vertically on the slide. Paragraph text should be centered vertically to the image. Insert text here. Keep text as minimal as possible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40511"/>
            <a:ext cx="8229600" cy="553998"/>
          </a:xfrm>
        </p:spPr>
        <p:txBody>
          <a:bodyPr/>
          <a:lstStyle>
            <a:lvl1pPr>
              <a:defRPr>
                <a:solidFill>
                  <a:schemeClr val="accent2"/>
                </a:solidFill>
              </a:defRPr>
            </a:lvl1pPr>
          </a:lstStyle>
          <a:p>
            <a:r>
              <a:rPr lang="en-US" dirty="0"/>
              <a:t>Vertical Image with Bullet Points</a:t>
            </a:r>
            <a:endParaRPr lang="en-IN" dirty="0"/>
          </a:p>
        </p:txBody>
      </p:sp>
      <p:sp>
        <p:nvSpPr>
          <p:cNvPr id="11" name="Picture Placeholder 8"/>
          <p:cNvSpPr>
            <a:spLocks noGrp="1"/>
          </p:cNvSpPr>
          <p:nvPr>
            <p:ph type="pic" sz="quarter" idx="10"/>
          </p:nvPr>
        </p:nvSpPr>
        <p:spPr>
          <a:xfrm>
            <a:off x="448140" y="1208314"/>
            <a:ext cx="4343400" cy="5029200"/>
          </a:xfrm>
        </p:spPr>
        <p:txBody>
          <a:bodyPr/>
          <a:lstStyle>
            <a:lvl1pPr>
              <a:buNone/>
              <a:defRPr>
                <a:solidFill>
                  <a:schemeClr val="accent2"/>
                </a:solidFill>
              </a:defRPr>
            </a:lvl1pPr>
          </a:lstStyle>
          <a:p>
            <a:r>
              <a:rPr lang="en-US"/>
              <a:t>Click icon to add picture</a:t>
            </a:r>
            <a:endParaRPr lang="en-IN" dirty="0"/>
          </a:p>
        </p:txBody>
      </p:sp>
      <p:sp>
        <p:nvSpPr>
          <p:cNvPr id="14" name="Text Placeholder 6"/>
          <p:cNvSpPr>
            <a:spLocks noGrp="1"/>
          </p:cNvSpPr>
          <p:nvPr>
            <p:ph type="body" sz="quarter" idx="11" hasCustomPrompt="1"/>
          </p:nvPr>
        </p:nvSpPr>
        <p:spPr>
          <a:xfrm>
            <a:off x="5248740" y="1204856"/>
            <a:ext cx="3429000" cy="5217458"/>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a:t>This vertical image should be aligned left and centered vertically on the slide. Paragraph text should be centered vertically to the image. Insert text here. Keep text as minimal as possible</a:t>
            </a:r>
            <a:br>
              <a:rPr lang="en-US" dirty="0"/>
            </a:br>
            <a:r>
              <a:rPr lang="en-US" dirty="0"/>
              <a:t>This vertical image should be aligned left and centered vertically on the slide.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154"/>
            <a:ext cx="8229600" cy="54864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a:t>Click to edit Master title style</a:t>
            </a:r>
            <a:endParaRPr lang="en-US" dirty="0"/>
          </a:p>
        </p:txBody>
      </p:sp>
      <p:sp>
        <p:nvSpPr>
          <p:cNvPr id="3" name="Text Placeholder 2"/>
          <p:cNvSpPr>
            <a:spLocks noGrp="1"/>
          </p:cNvSpPr>
          <p:nvPr>
            <p:ph type="body" idx="1"/>
          </p:nvPr>
        </p:nvSpPr>
        <p:spPr>
          <a:xfrm>
            <a:off x="457200" y="1144964"/>
            <a:ext cx="8229600" cy="5166360"/>
          </a:xfrm>
          <a:prstGeom prst="rect">
            <a:avLst/>
          </a:prstGeom>
        </p:spPr>
        <p:txBody>
          <a:bodyPr lIns="45720" tIns="45720" rIns="45720" bIns="4572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txBox="1">
            <a:spLocks/>
          </p:cNvSpPr>
          <p:nvPr/>
        </p:nvSpPr>
        <p:spPr>
          <a:xfrm>
            <a:off x="2926080" y="6673207"/>
            <a:ext cx="329184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a:solidFill>
                  <a:schemeClr val="accent2"/>
                </a:solidFill>
              </a:rPr>
              <a:t>© 2016</a:t>
            </a:r>
            <a:r>
              <a:rPr lang="en-US" b="0" u="none" baseline="0" dirty="0">
                <a:solidFill>
                  <a:schemeClr val="accent2"/>
                </a:solidFill>
              </a:rPr>
              <a:t> </a:t>
            </a:r>
            <a:r>
              <a:rPr lang="en-US" b="0" u="none" dirty="0">
                <a:solidFill>
                  <a:schemeClr val="accent2"/>
                </a:solidFill>
              </a:rPr>
              <a:t> WIPRO LTD  |  WWW.WIPRO.COM  |  </a:t>
            </a:r>
            <a:r>
              <a:rPr lang="en-US" sz="800" b="0" i="0" u="none" kern="1200" dirty="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Lst>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FEBC7705-00C4-482F-AB9F-76B67A9CFF73}" type="datetimeFigureOut">
              <a:rPr lang="en-US" smtClean="0">
                <a:solidFill>
                  <a:prstClr val="black">
                    <a:tint val="75000"/>
                  </a:prstClr>
                </a:solidFill>
              </a:rPr>
              <a:pPr defTabSz="685800"/>
              <a:t>12/11/2016</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371B791B-321F-4548-8A1E-21BE92EC86B1}"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2368858245"/>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9.xml"/><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www.hivemq.com/demos/websocket-client/"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t>DIGIRTUPT </a:t>
            </a:r>
            <a:r>
              <a:rPr lang="en-US" sz="2800" dirty="0" err="1"/>
              <a:t>ExpertConnect</a:t>
            </a:r>
            <a:r>
              <a:rPr lang="en-US" sz="2800" dirty="0"/>
              <a:t> – Innovation &amp; Collaboration Report</a:t>
            </a: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450973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Management</a:t>
            </a:r>
            <a:endParaRPr lang="en-IN" dirty="0"/>
          </a:p>
        </p:txBody>
      </p:sp>
      <p:sp>
        <p:nvSpPr>
          <p:cNvPr id="3" name="Content Placeholder 2"/>
          <p:cNvSpPr>
            <a:spLocks noGrp="1"/>
          </p:cNvSpPr>
          <p:nvPr>
            <p:ph idx="1"/>
          </p:nvPr>
        </p:nvSpPr>
        <p:spPr/>
        <p:txBody>
          <a:bodyPr/>
          <a:lstStyle/>
          <a:p>
            <a:r>
              <a:rPr lang="en-IN" dirty="0"/>
              <a:t>Blockchain Node Application and the Blockchain Smart Contract were developed parallelly. For this the sensor data from </a:t>
            </a:r>
            <a:r>
              <a:rPr lang="en-IN" dirty="0" err="1"/>
              <a:t>IoT</a:t>
            </a:r>
            <a:r>
              <a:rPr lang="en-IN" dirty="0"/>
              <a:t> device had to be simulated.</a:t>
            </a:r>
          </a:p>
          <a:p>
            <a:r>
              <a:rPr lang="en-IN" dirty="0"/>
              <a:t>An Admin UI was developed to simulate the sensor data from the </a:t>
            </a:r>
            <a:r>
              <a:rPr lang="en-IN" dirty="0" err="1"/>
              <a:t>IoT</a:t>
            </a:r>
            <a:r>
              <a:rPr lang="en-IN" dirty="0"/>
              <a:t> device.</a:t>
            </a:r>
          </a:p>
          <a:p>
            <a:r>
              <a:rPr lang="en-IN" dirty="0"/>
              <a:t>The above simulations were used to facilitate </a:t>
            </a:r>
            <a:r>
              <a:rPr lang="en-IN" dirty="0" err="1"/>
              <a:t>parallell</a:t>
            </a:r>
            <a:r>
              <a:rPr lang="en-IN" dirty="0"/>
              <a:t> development by all the developers till integration.</a:t>
            </a:r>
          </a:p>
        </p:txBody>
      </p:sp>
    </p:spTree>
    <p:extLst>
      <p:ext uri="{BB962C8B-B14F-4D97-AF65-F5344CB8AC3E}">
        <p14:creationId xmlns:p14="http://schemas.microsoft.com/office/powerpoint/2010/main" val="278157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 Client </a:t>
            </a:r>
          </a:p>
        </p:txBody>
      </p:sp>
      <p:sp>
        <p:nvSpPr>
          <p:cNvPr id="3" name="Content Placeholder 2"/>
          <p:cNvSpPr>
            <a:spLocks noGrp="1"/>
          </p:cNvSpPr>
          <p:nvPr>
            <p:ph idx="1"/>
          </p:nvPr>
        </p:nvSpPr>
        <p:spPr>
          <a:xfrm>
            <a:off x="457200" y="914400"/>
            <a:ext cx="8229600" cy="5378824"/>
          </a:xfrm>
        </p:spPr>
        <p:txBody>
          <a:bodyPr/>
          <a:lstStyle/>
          <a:p>
            <a:pPr marL="0" indent="0">
              <a:buNone/>
            </a:pPr>
            <a:r>
              <a:rPr lang="en-US" dirty="0"/>
              <a:t>To simulate MQTT messages carrying </a:t>
            </a:r>
            <a:r>
              <a:rPr lang="en-US" dirty="0" err="1"/>
              <a:t>IoT</a:t>
            </a:r>
            <a:r>
              <a:rPr lang="en-US" dirty="0"/>
              <a:t> sensor data and Blockchain Control data till integration.</a:t>
            </a:r>
          </a:p>
        </p:txBody>
      </p:sp>
      <p:pic>
        <p:nvPicPr>
          <p:cNvPr id="4" name="Picture 3"/>
          <p:cNvPicPr>
            <a:picLocks noChangeAspect="1"/>
          </p:cNvPicPr>
          <p:nvPr/>
        </p:nvPicPr>
        <p:blipFill>
          <a:blip r:embed="rId2"/>
          <a:stretch>
            <a:fillRect/>
          </a:stretch>
        </p:blipFill>
        <p:spPr>
          <a:xfrm>
            <a:off x="457200" y="1931412"/>
            <a:ext cx="8119730" cy="4565119"/>
          </a:xfrm>
          <a:prstGeom prst="rect">
            <a:avLst/>
          </a:prstGeom>
        </p:spPr>
      </p:pic>
    </p:spTree>
    <p:extLst>
      <p:ext uri="{BB962C8B-B14F-4D97-AF65-F5344CB8AC3E}">
        <p14:creationId xmlns:p14="http://schemas.microsoft.com/office/powerpoint/2010/main" val="3148146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857251"/>
            <a:ext cx="9144000" cy="5138951"/>
            <a:chOff x="0" y="0"/>
            <a:chExt cx="9144000" cy="5138951"/>
          </a:xfrm>
        </p:grpSpPr>
        <p:pic>
          <p:nvPicPr>
            <p:cNvPr id="21" name="Picture 20"/>
            <p:cNvPicPr>
              <a:picLocks noChangeAspect="1"/>
            </p:cNvPicPr>
            <p:nvPr/>
          </p:nvPicPr>
          <p:blipFill>
            <a:blip r:embed="rId2"/>
            <a:stretch>
              <a:fillRect/>
            </a:stretch>
          </p:blipFill>
          <p:spPr>
            <a:xfrm>
              <a:off x="0" y="3272051"/>
              <a:ext cx="7067549" cy="1866900"/>
            </a:xfrm>
            <a:prstGeom prst="rect">
              <a:avLst/>
            </a:prstGeom>
          </p:spPr>
        </p:pic>
        <p:pic>
          <p:nvPicPr>
            <p:cNvPr id="4" name="Picture 3"/>
            <p:cNvPicPr>
              <a:picLocks noChangeAspect="1"/>
            </p:cNvPicPr>
            <p:nvPr/>
          </p:nvPicPr>
          <p:blipFill>
            <a:blip r:embed="rId3"/>
            <a:stretch>
              <a:fillRect/>
            </a:stretch>
          </p:blipFill>
          <p:spPr>
            <a:xfrm>
              <a:off x="0" y="1825121"/>
              <a:ext cx="7339634" cy="1482372"/>
            </a:xfrm>
            <a:prstGeom prst="rect">
              <a:avLst/>
            </a:prstGeom>
          </p:spPr>
        </p:pic>
        <p:pic>
          <p:nvPicPr>
            <p:cNvPr id="3" name="Picture 2"/>
            <p:cNvPicPr>
              <a:picLocks noChangeAspect="1"/>
            </p:cNvPicPr>
            <p:nvPr/>
          </p:nvPicPr>
          <p:blipFill>
            <a:blip r:embed="rId4"/>
            <a:stretch>
              <a:fillRect/>
            </a:stretch>
          </p:blipFill>
          <p:spPr>
            <a:xfrm>
              <a:off x="0" y="0"/>
              <a:ext cx="7291180" cy="1788640"/>
            </a:xfrm>
            <a:prstGeom prst="rect">
              <a:avLst/>
            </a:prstGeom>
          </p:spPr>
        </p:pic>
        <p:grpSp>
          <p:nvGrpSpPr>
            <p:cNvPr id="8" name="Group 7"/>
            <p:cNvGrpSpPr/>
            <p:nvPr/>
          </p:nvGrpSpPr>
          <p:grpSpPr>
            <a:xfrm>
              <a:off x="6326061" y="1518854"/>
              <a:ext cx="2817939" cy="339119"/>
              <a:chOff x="41163" y="2051278"/>
              <a:chExt cx="3830613" cy="1291380"/>
            </a:xfrm>
          </p:grpSpPr>
          <p:sp>
            <p:nvSpPr>
              <p:cNvPr id="6" name="Rectangular Callout 5"/>
              <p:cNvSpPr/>
              <p:nvPr/>
            </p:nvSpPr>
            <p:spPr>
              <a:xfrm rot="5400000">
                <a:off x="1310780" y="781661"/>
                <a:ext cx="1291380" cy="3830613"/>
              </a:xfrm>
              <a:prstGeom prst="wedgeRectCallout">
                <a:avLst>
                  <a:gd name="adj1" fmla="val -43393"/>
                  <a:gd name="adj2" fmla="val 150837"/>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91896" y="2053730"/>
                <a:ext cx="3729146" cy="1054824"/>
              </a:xfrm>
              <a:prstGeom prst="rect">
                <a:avLst/>
              </a:prstGeom>
              <a:noFill/>
            </p:spPr>
            <p:txBody>
              <a:bodyPr wrap="square" rtlCol="0">
                <a:spAutoFit/>
              </a:bodyPr>
              <a:lstStyle/>
              <a:p>
                <a:r>
                  <a:rPr lang="en-US" sz="1200" dirty="0"/>
                  <a:t>Set Temperature Thresholds from UI</a:t>
                </a:r>
              </a:p>
            </p:txBody>
          </p:sp>
        </p:grpSp>
        <p:sp>
          <p:nvSpPr>
            <p:cNvPr id="17" name="Rectangular Callout 16"/>
            <p:cNvSpPr/>
            <p:nvPr/>
          </p:nvSpPr>
          <p:spPr>
            <a:xfrm rot="5400000">
              <a:off x="7292879" y="1952897"/>
              <a:ext cx="1016670" cy="2637307"/>
            </a:xfrm>
            <a:prstGeom prst="wedgeRectCallout">
              <a:avLst>
                <a:gd name="adj1" fmla="val -30293"/>
                <a:gd name="adj2" fmla="val 87979"/>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6497988" y="2790731"/>
              <a:ext cx="2608690" cy="1107996"/>
            </a:xfrm>
            <a:prstGeom prst="rect">
              <a:avLst/>
            </a:prstGeom>
            <a:noFill/>
          </p:spPr>
          <p:txBody>
            <a:bodyPr wrap="square" rtlCol="0">
              <a:spAutoFit/>
            </a:bodyPr>
            <a:lstStyle/>
            <a:p>
              <a:r>
                <a:rPr lang="en-US" sz="1200" dirty="0"/>
                <a:t>Transaction posted to Blockchain and Event response on Console after storing temperature threshold data in Blockchain (after Mining)</a:t>
              </a:r>
              <a:endParaRPr lang="en-US" sz="1000" dirty="0"/>
            </a:p>
            <a:p>
              <a:endParaRPr lang="en-US" dirty="0">
                <a:solidFill>
                  <a:schemeClr val="tx1">
                    <a:lumMod val="50000"/>
                    <a:lumOff val="50000"/>
                  </a:schemeClr>
                </a:solidFill>
              </a:endParaRPr>
            </a:p>
          </p:txBody>
        </p:sp>
        <p:sp>
          <p:nvSpPr>
            <p:cNvPr id="10" name="TextBox 9"/>
            <p:cNvSpPr txBox="1"/>
            <p:nvPr/>
          </p:nvSpPr>
          <p:spPr>
            <a:xfrm>
              <a:off x="7291180" y="263633"/>
              <a:ext cx="1704975"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400" dirty="0">
                  <a:solidFill>
                    <a:schemeClr val="bg1"/>
                  </a:solidFill>
                </a:rPr>
                <a:t>Temperature Thresholds Reset</a:t>
              </a:r>
            </a:p>
          </p:txBody>
        </p:sp>
        <p:grpSp>
          <p:nvGrpSpPr>
            <p:cNvPr id="22" name="Group 21"/>
            <p:cNvGrpSpPr/>
            <p:nvPr/>
          </p:nvGrpSpPr>
          <p:grpSpPr>
            <a:xfrm>
              <a:off x="6221720" y="4073737"/>
              <a:ext cx="2884958" cy="985088"/>
              <a:chOff x="6030786" y="3324321"/>
              <a:chExt cx="3161193" cy="985088"/>
            </a:xfrm>
          </p:grpSpPr>
          <p:sp>
            <p:nvSpPr>
              <p:cNvPr id="23" name="Rectangular Callout 22"/>
              <p:cNvSpPr/>
              <p:nvPr/>
            </p:nvSpPr>
            <p:spPr>
              <a:xfrm rot="5400000">
                <a:off x="7179062" y="2176045"/>
                <a:ext cx="816662" cy="3113214"/>
              </a:xfrm>
              <a:prstGeom prst="wedgeRectCallout">
                <a:avLst>
                  <a:gd name="adj1" fmla="val -30293"/>
                  <a:gd name="adj2" fmla="val 87979"/>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161228" y="3386079"/>
                <a:ext cx="3030751" cy="923330"/>
              </a:xfrm>
              <a:prstGeom prst="rect">
                <a:avLst/>
              </a:prstGeom>
              <a:noFill/>
            </p:spPr>
            <p:txBody>
              <a:bodyPr wrap="square" rtlCol="0">
                <a:spAutoFit/>
              </a:bodyPr>
              <a:lstStyle/>
              <a:p>
                <a:r>
                  <a:rPr lang="en-US" sz="1200" dirty="0"/>
                  <a:t>Event response on UI after storing temperature threshold  data in Blockchain (after Mining)</a:t>
                </a:r>
                <a:endParaRPr lang="en-US" sz="1000" dirty="0"/>
              </a:p>
              <a:p>
                <a:endParaRPr lang="en-US" dirty="0">
                  <a:solidFill>
                    <a:schemeClr val="tx1">
                      <a:lumMod val="50000"/>
                      <a:lumOff val="50000"/>
                    </a:schemeClr>
                  </a:solidFill>
                </a:endParaRPr>
              </a:p>
            </p:txBody>
          </p:sp>
        </p:grpSp>
      </p:grpSp>
      <p:sp>
        <p:nvSpPr>
          <p:cNvPr id="5" name="Title 4"/>
          <p:cNvSpPr>
            <a:spLocks noGrp="1"/>
          </p:cNvSpPr>
          <p:nvPr>
            <p:ph type="title"/>
          </p:nvPr>
        </p:nvSpPr>
        <p:spPr>
          <a:xfrm>
            <a:off x="457200" y="-121678"/>
            <a:ext cx="8229600" cy="1015663"/>
          </a:xfrm>
        </p:spPr>
        <p:txBody>
          <a:bodyPr/>
          <a:lstStyle/>
          <a:p>
            <a:r>
              <a:rPr lang="en-IN" dirty="0"/>
              <a:t>UI to Simulate </a:t>
            </a:r>
            <a:r>
              <a:rPr lang="en-IN" dirty="0" err="1"/>
              <a:t>IoT</a:t>
            </a:r>
            <a:r>
              <a:rPr lang="en-IN" dirty="0"/>
              <a:t> Sensor Data to Blockchain</a:t>
            </a:r>
          </a:p>
        </p:txBody>
      </p:sp>
    </p:spTree>
    <p:extLst>
      <p:ext uri="{BB962C8B-B14F-4D97-AF65-F5344CB8AC3E}">
        <p14:creationId xmlns:p14="http://schemas.microsoft.com/office/powerpoint/2010/main" val="2066372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Video Recording</a:t>
            </a:r>
          </a:p>
        </p:txBody>
      </p:sp>
      <p:sp>
        <p:nvSpPr>
          <p:cNvPr id="3" name="Content Placeholder 2"/>
          <p:cNvSpPr>
            <a:spLocks noGrp="1"/>
          </p:cNvSpPr>
          <p:nvPr>
            <p:ph idx="1"/>
          </p:nvPr>
        </p:nvSpPr>
        <p:spPr/>
        <p:txBody>
          <a:bodyPr/>
          <a:lstStyle/>
          <a:p>
            <a:r>
              <a:rPr lang="en-US" dirty="0"/>
              <a:t>Daman used to record the functioning of his working code and send us the video capture of his screens for review.</a:t>
            </a:r>
          </a:p>
          <a:p>
            <a:r>
              <a:rPr lang="en-IN" dirty="0"/>
              <a:t>After integration of all modules, we used the IP </a:t>
            </a:r>
            <a:r>
              <a:rPr lang="en-IN" dirty="0" err="1"/>
              <a:t>WebCam</a:t>
            </a:r>
            <a:r>
              <a:rPr lang="en-IN" dirty="0"/>
              <a:t> recorder to video record our solution.</a:t>
            </a:r>
          </a:p>
          <a:p>
            <a:r>
              <a:rPr lang="en-IN" dirty="0"/>
              <a:t>This tool helped us to record all parts of our solution on one screen.</a:t>
            </a:r>
          </a:p>
          <a:p>
            <a:r>
              <a:rPr lang="en-IN" dirty="0"/>
              <a:t>Team members travelled to one of our residences where the screen recording and the </a:t>
            </a:r>
            <a:r>
              <a:rPr lang="en-IN" dirty="0" err="1"/>
              <a:t>IoT</a:t>
            </a:r>
            <a:r>
              <a:rPr lang="en-IN" dirty="0"/>
              <a:t> device LED being controlled was recorded.</a:t>
            </a:r>
          </a:p>
        </p:txBody>
      </p:sp>
    </p:spTree>
    <p:extLst>
      <p:ext uri="{BB962C8B-B14F-4D97-AF65-F5344CB8AC3E}">
        <p14:creationId xmlns:p14="http://schemas.microsoft.com/office/powerpoint/2010/main" val="2647046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Innovations Applied</a:t>
            </a:r>
          </a:p>
        </p:txBody>
      </p:sp>
      <p:sp>
        <p:nvSpPr>
          <p:cNvPr id="3" name="Content Placeholder 2"/>
          <p:cNvSpPr>
            <a:spLocks noGrp="1"/>
          </p:cNvSpPr>
          <p:nvPr>
            <p:ph idx="1"/>
          </p:nvPr>
        </p:nvSpPr>
        <p:spPr/>
        <p:txBody>
          <a:bodyPr/>
          <a:lstStyle/>
          <a:p>
            <a:r>
              <a:rPr lang="en-IN" dirty="0" err="1"/>
              <a:t>IoT</a:t>
            </a:r>
            <a:r>
              <a:rPr lang="en-IN" dirty="0"/>
              <a:t>-Blockchain is an innovation which brings in the benefits of </a:t>
            </a:r>
          </a:p>
          <a:p>
            <a:pPr lvl="1"/>
            <a:r>
              <a:rPr lang="en-IN" dirty="0"/>
              <a:t>Immutability of the recorded events(like a </a:t>
            </a:r>
            <a:r>
              <a:rPr lang="en-IN" dirty="0" err="1"/>
              <a:t>blackbox</a:t>
            </a:r>
            <a:r>
              <a:rPr lang="en-IN" dirty="0"/>
              <a:t>),</a:t>
            </a:r>
          </a:p>
          <a:p>
            <a:pPr lvl="1"/>
            <a:r>
              <a:rPr lang="en-IN" dirty="0" err="1"/>
              <a:t>Trustability</a:t>
            </a:r>
            <a:r>
              <a:rPr lang="en-IN" dirty="0"/>
              <a:t> of the smart contract as it cannot be tampered with, </a:t>
            </a:r>
          </a:p>
          <a:p>
            <a:pPr lvl="1"/>
            <a:r>
              <a:rPr lang="en-IN" dirty="0"/>
              <a:t>Autonomous control of the real world assets and resources which cannot be unilaterally changed by one party. This can even disintermediate governments if they hesitate to manage a shared resource as </a:t>
            </a:r>
            <a:r>
              <a:rPr lang="en-IN"/>
              <a:t>per agreements.</a:t>
            </a:r>
          </a:p>
          <a:p>
            <a:pPr lvl="1"/>
            <a:r>
              <a:rPr lang="en-IN" dirty="0"/>
              <a:t>Auditability for the regulators</a:t>
            </a:r>
          </a:p>
          <a:p>
            <a:r>
              <a:rPr lang="en-IN" dirty="0"/>
              <a:t>We have used two-way Publish/Subscribe Messaging. Hence we can easily bring in more </a:t>
            </a:r>
            <a:r>
              <a:rPr lang="en-IN" dirty="0" err="1"/>
              <a:t>IoT</a:t>
            </a:r>
            <a:r>
              <a:rPr lang="en-IN" dirty="0"/>
              <a:t> devices that need to be controlled. </a:t>
            </a:r>
          </a:p>
          <a:p>
            <a:endParaRPr lang="en-IN" dirty="0"/>
          </a:p>
          <a:p>
            <a:endParaRPr lang="en-IN" dirty="0"/>
          </a:p>
          <a:p>
            <a:endParaRPr lang="en-IN" dirty="0"/>
          </a:p>
        </p:txBody>
      </p:sp>
    </p:spTree>
    <p:extLst>
      <p:ext uri="{BB962C8B-B14F-4D97-AF65-F5344CB8AC3E}">
        <p14:creationId xmlns:p14="http://schemas.microsoft.com/office/powerpoint/2010/main" val="7824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p>
        </p:txBody>
      </p:sp>
      <p:sp>
        <p:nvSpPr>
          <p:cNvPr id="3" name="Content Placeholder 2"/>
          <p:cNvSpPr>
            <a:spLocks noGrp="1"/>
          </p:cNvSpPr>
          <p:nvPr>
            <p:ph idx="1"/>
          </p:nvPr>
        </p:nvSpPr>
        <p:spPr/>
        <p:txBody>
          <a:bodyPr/>
          <a:lstStyle/>
          <a:p>
            <a:r>
              <a:rPr lang="en-IN" dirty="0"/>
              <a:t>It was a fantastic work experience where team members from 4 different practices/verticals in different work locations put together extended working hours.</a:t>
            </a:r>
          </a:p>
          <a:p>
            <a:r>
              <a:rPr lang="en-IN" dirty="0"/>
              <a:t>Used multiple collaboration tools such as </a:t>
            </a:r>
            <a:r>
              <a:rPr lang="en-IN" dirty="0" err="1"/>
              <a:t>webex</a:t>
            </a:r>
            <a:r>
              <a:rPr lang="en-IN" dirty="0"/>
              <a:t>, </a:t>
            </a:r>
            <a:r>
              <a:rPr lang="en-IN" dirty="0" err="1"/>
              <a:t>tcon</a:t>
            </a:r>
            <a:r>
              <a:rPr lang="en-IN" dirty="0"/>
              <a:t> and </a:t>
            </a:r>
            <a:r>
              <a:rPr lang="en-IN" dirty="0" err="1"/>
              <a:t>Teamviewer</a:t>
            </a:r>
            <a:r>
              <a:rPr lang="en-IN" dirty="0"/>
              <a:t> to solve a problem. </a:t>
            </a:r>
          </a:p>
          <a:p>
            <a:r>
              <a:rPr lang="en-IN" dirty="0"/>
              <a:t>Dependencies in </a:t>
            </a:r>
            <a:r>
              <a:rPr lang="en-IN" dirty="0" err="1"/>
              <a:t>parallell</a:t>
            </a:r>
            <a:r>
              <a:rPr lang="en-IN" dirty="0"/>
              <a:t> developments were solved using appropriate tools. They got together whenever needed such as for the video recording.</a:t>
            </a:r>
          </a:p>
          <a:p>
            <a:r>
              <a:rPr lang="en-IN" dirty="0"/>
              <a:t>All done without any formal reporting structure bound by a common goal.</a:t>
            </a:r>
          </a:p>
        </p:txBody>
      </p:sp>
    </p:spTree>
    <p:extLst>
      <p:ext uri="{BB962C8B-B14F-4D97-AF65-F5344CB8AC3E}">
        <p14:creationId xmlns:p14="http://schemas.microsoft.com/office/powerpoint/2010/main" val="2754212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p:sp>
      <p:sp>
        <p:nvSpPr>
          <p:cNvPr id="12" name="Text Placeholder 11"/>
          <p:cNvSpPr>
            <a:spLocks noGrp="1"/>
          </p:cNvSpPr>
          <p:nvPr>
            <p:ph type="body" sz="quarter" idx="20"/>
          </p:nvPr>
        </p:nvSpPr>
        <p:spPr/>
        <p:txBody>
          <a:bodyPr/>
          <a:lstStyle/>
          <a:p>
            <a:endParaRPr lang="en-US"/>
          </a:p>
        </p:txBody>
      </p:sp>
      <p:sp>
        <p:nvSpPr>
          <p:cNvPr id="13" name="Text Placeholder 12"/>
          <p:cNvSpPr>
            <a:spLocks noGrp="1"/>
          </p:cNvSpPr>
          <p:nvPr>
            <p:ph type="body" sz="quarter" idx="21"/>
          </p:nvPr>
        </p:nvSpPr>
        <p:spPr/>
        <p:txBody>
          <a:bodyPr/>
          <a:lstStyle/>
          <a:p>
            <a:endParaRPr lang="en-US"/>
          </a:p>
        </p:txBody>
      </p:sp>
      <p:sp>
        <p:nvSpPr>
          <p:cNvPr id="10" name="Title 9"/>
          <p:cNvSpPr>
            <a:spLocks noGrp="1"/>
          </p:cNvSpPr>
          <p:nvPr>
            <p:ph type="ctrTitle"/>
          </p:nvPr>
        </p:nvSpPr>
        <p:spPr/>
        <p:txBody>
          <a:bodyPr/>
          <a:lstStyle/>
          <a:p>
            <a:endParaRPr lang="en-US" dirty="0"/>
          </a:p>
        </p:txBody>
      </p:sp>
      <p:sp>
        <p:nvSpPr>
          <p:cNvPr id="14" name="Text Placeholder 13"/>
          <p:cNvSpPr>
            <a:spLocks noGrp="1"/>
          </p:cNvSpPr>
          <p:nvPr>
            <p:ph type="body" sz="quarter" idx="22"/>
          </p:nvPr>
        </p:nvSpPr>
        <p:spPr/>
        <p:txBody>
          <a:bodyPr/>
          <a:lstStyle/>
          <a:p>
            <a:endParaRPr lang="en-US"/>
          </a:p>
        </p:txBody>
      </p:sp>
    </p:spTree>
    <p:extLst>
      <p:ext uri="{BB962C8B-B14F-4D97-AF65-F5344CB8AC3E}">
        <p14:creationId xmlns:p14="http://schemas.microsoft.com/office/powerpoint/2010/main" val="869932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Agenda</a:t>
            </a:r>
          </a:p>
        </p:txBody>
      </p:sp>
      <p:sp>
        <p:nvSpPr>
          <p:cNvPr id="3" name="Text Placeholder 2"/>
          <p:cNvSpPr>
            <a:spLocks noGrp="1"/>
          </p:cNvSpPr>
          <p:nvPr>
            <p:ph type="body" sz="quarter" idx="10"/>
          </p:nvPr>
        </p:nvSpPr>
        <p:spPr/>
        <p:txBody>
          <a:bodyPr/>
          <a:lstStyle/>
          <a:p>
            <a:r>
              <a:rPr lang="en-US" dirty="0"/>
              <a:t>Team – Expert Connect</a:t>
            </a:r>
          </a:p>
        </p:txBody>
      </p:sp>
      <p:sp>
        <p:nvSpPr>
          <p:cNvPr id="4" name="Text Placeholder 3"/>
          <p:cNvSpPr>
            <a:spLocks noGrp="1"/>
          </p:cNvSpPr>
          <p:nvPr>
            <p:ph type="body" sz="quarter" idx="11"/>
          </p:nvPr>
        </p:nvSpPr>
        <p:spPr/>
        <p:txBody>
          <a:bodyPr/>
          <a:lstStyle/>
          <a:p>
            <a:r>
              <a:rPr lang="en-US" dirty="0"/>
              <a:t>How we collaborated?</a:t>
            </a:r>
          </a:p>
        </p:txBody>
      </p:sp>
      <p:sp>
        <p:nvSpPr>
          <p:cNvPr id="5" name="Text Placeholder 4"/>
          <p:cNvSpPr>
            <a:spLocks noGrp="1"/>
          </p:cNvSpPr>
          <p:nvPr>
            <p:ph type="body" sz="quarter" idx="12"/>
          </p:nvPr>
        </p:nvSpPr>
        <p:spPr/>
        <p:txBody>
          <a:bodyPr/>
          <a:lstStyle/>
          <a:p>
            <a:r>
              <a:rPr lang="en-US" dirty="0"/>
              <a:t>Solution Architecture Implemented</a:t>
            </a:r>
          </a:p>
        </p:txBody>
      </p:sp>
      <p:sp>
        <p:nvSpPr>
          <p:cNvPr id="6" name="Text Placeholder 5"/>
          <p:cNvSpPr>
            <a:spLocks noGrp="1"/>
          </p:cNvSpPr>
          <p:nvPr>
            <p:ph type="body" sz="quarter" idx="13"/>
          </p:nvPr>
        </p:nvSpPr>
        <p:spPr/>
        <p:txBody>
          <a:bodyPr/>
          <a:lstStyle/>
          <a:p>
            <a:r>
              <a:rPr lang="en-US" dirty="0" err="1"/>
              <a:t>Dependancy</a:t>
            </a:r>
            <a:r>
              <a:rPr lang="en-US" dirty="0"/>
              <a:t> Management</a:t>
            </a:r>
          </a:p>
        </p:txBody>
      </p:sp>
      <p:sp>
        <p:nvSpPr>
          <p:cNvPr id="7" name="Text Placeholder 6"/>
          <p:cNvSpPr>
            <a:spLocks noGrp="1"/>
          </p:cNvSpPr>
          <p:nvPr>
            <p:ph type="body" sz="quarter" idx="14"/>
          </p:nvPr>
        </p:nvSpPr>
        <p:spPr/>
        <p:txBody>
          <a:bodyPr/>
          <a:lstStyle/>
          <a:p>
            <a:r>
              <a:rPr lang="en-US" dirty="0"/>
              <a:t>Innovations Applied</a:t>
            </a:r>
          </a:p>
        </p:txBody>
      </p:sp>
      <p:sp>
        <p:nvSpPr>
          <p:cNvPr id="8" name="Text Placeholder 7"/>
          <p:cNvSpPr>
            <a:spLocks noGrp="1"/>
          </p:cNvSpPr>
          <p:nvPr>
            <p:ph type="body" sz="quarter" idx="15"/>
          </p:nvPr>
        </p:nvSpPr>
        <p:spPr/>
        <p:txBody>
          <a:bodyPr/>
          <a:lstStyle/>
          <a:p>
            <a:endParaRPr lang="en-US" dirty="0"/>
          </a:p>
        </p:txBody>
      </p:sp>
      <p:sp>
        <p:nvSpPr>
          <p:cNvPr id="9" name="Text Placeholder 8"/>
          <p:cNvSpPr>
            <a:spLocks noGrp="1"/>
          </p:cNvSpPr>
          <p:nvPr>
            <p:ph type="body" sz="quarter" idx="16"/>
          </p:nvPr>
        </p:nvSpPr>
        <p:spPr/>
        <p:txBody>
          <a:bodyPr/>
          <a:lstStyle/>
          <a:p>
            <a:endParaRPr lang="en-US"/>
          </a:p>
        </p:txBody>
      </p:sp>
      <p:sp>
        <p:nvSpPr>
          <p:cNvPr id="10" name="Text Placeholder 9"/>
          <p:cNvSpPr>
            <a:spLocks noGrp="1"/>
          </p:cNvSpPr>
          <p:nvPr>
            <p:ph type="body" sz="quarter" idx="17"/>
          </p:nvPr>
        </p:nvSpPr>
        <p:spPr/>
        <p:txBody>
          <a:bodyPr/>
          <a:lstStyle/>
          <a:p>
            <a:endParaRPr lang="en-US"/>
          </a:p>
        </p:txBody>
      </p:sp>
      <p:sp>
        <p:nvSpPr>
          <p:cNvPr id="11" name="Text Placeholder 10"/>
          <p:cNvSpPr>
            <a:spLocks noGrp="1"/>
          </p:cNvSpPr>
          <p:nvPr>
            <p:ph type="body" sz="quarter" idx="18"/>
          </p:nvPr>
        </p:nvSpPr>
        <p:spPr/>
        <p:txBody>
          <a:bodyPr/>
          <a:lstStyle/>
          <a:p>
            <a:endParaRPr lang="en-US"/>
          </a:p>
        </p:txBody>
      </p:sp>
      <p:sp>
        <p:nvSpPr>
          <p:cNvPr id="12" name="Text Placeholder 11"/>
          <p:cNvSpPr>
            <a:spLocks noGrp="1"/>
          </p:cNvSpPr>
          <p:nvPr>
            <p:ph type="body" sz="quarter" idx="19"/>
          </p:nvPr>
        </p:nvSpPr>
        <p:spPr/>
        <p:txBody>
          <a:bodyPr/>
          <a:lstStyle/>
          <a:p>
            <a:endParaRPr lang="en-US" dirty="0"/>
          </a:p>
        </p:txBody>
      </p:sp>
    </p:spTree>
    <p:extLst>
      <p:ext uri="{BB962C8B-B14F-4D97-AF65-F5344CB8AC3E}">
        <p14:creationId xmlns:p14="http://schemas.microsoft.com/office/powerpoint/2010/main" val="1268515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682240" y="1376230"/>
            <a:ext cx="6007735" cy="566737"/>
          </a:xfrm>
        </p:spPr>
        <p:txBody>
          <a:bodyPr>
            <a:noAutofit/>
          </a:bodyPr>
          <a:lstStyle/>
          <a:p>
            <a:r>
              <a:rPr lang="en-US" dirty="0"/>
              <a:t>Sriram Rajagopalan</a:t>
            </a:r>
          </a:p>
          <a:p>
            <a:r>
              <a:rPr lang="en-US" dirty="0"/>
              <a:t>CTO Office</a:t>
            </a:r>
          </a:p>
        </p:txBody>
      </p:sp>
      <p:sp>
        <p:nvSpPr>
          <p:cNvPr id="6" name="Title 5"/>
          <p:cNvSpPr>
            <a:spLocks noGrp="1"/>
          </p:cNvSpPr>
          <p:nvPr>
            <p:ph type="title"/>
          </p:nvPr>
        </p:nvSpPr>
        <p:spPr/>
        <p:txBody>
          <a:bodyPr/>
          <a:lstStyle/>
          <a:p>
            <a:r>
              <a:rPr lang="en-US" dirty="0" err="1"/>
              <a:t>ExpertConnect</a:t>
            </a:r>
            <a:r>
              <a:rPr lang="en-US" dirty="0"/>
              <a:t> Team</a:t>
            </a:r>
          </a:p>
        </p:txBody>
      </p:sp>
      <p:sp>
        <p:nvSpPr>
          <p:cNvPr id="9" name="Text Placeholder 8"/>
          <p:cNvSpPr>
            <a:spLocks noGrp="1"/>
          </p:cNvSpPr>
          <p:nvPr>
            <p:ph type="body" sz="quarter" idx="19"/>
          </p:nvPr>
        </p:nvSpPr>
        <p:spPr>
          <a:xfrm>
            <a:off x="2884921" y="2566089"/>
            <a:ext cx="5805054" cy="566737"/>
          </a:xfrm>
        </p:spPr>
        <p:txBody>
          <a:bodyPr>
            <a:noAutofit/>
          </a:bodyPr>
          <a:lstStyle/>
          <a:p>
            <a:r>
              <a:rPr lang="en-US" dirty="0"/>
              <a:t>Sumanta Basu</a:t>
            </a:r>
          </a:p>
          <a:p>
            <a:r>
              <a:rPr lang="en-US" dirty="0">
                <a:solidFill>
                  <a:schemeClr val="tx1">
                    <a:lumMod val="50000"/>
                    <a:lumOff val="50000"/>
                  </a:schemeClr>
                </a:solidFill>
              </a:rPr>
              <a:t>COMMS - North America, Vodafone Account</a:t>
            </a:r>
          </a:p>
          <a:p>
            <a:endParaRPr lang="en-US" dirty="0"/>
          </a:p>
        </p:txBody>
      </p:sp>
      <p:sp>
        <p:nvSpPr>
          <p:cNvPr id="11" name="Text Placeholder 10"/>
          <p:cNvSpPr>
            <a:spLocks noGrp="1"/>
          </p:cNvSpPr>
          <p:nvPr>
            <p:ph type="body" sz="quarter" idx="21"/>
          </p:nvPr>
        </p:nvSpPr>
        <p:spPr>
          <a:xfrm>
            <a:off x="2729346" y="3884392"/>
            <a:ext cx="5805054" cy="566737"/>
          </a:xfrm>
        </p:spPr>
        <p:txBody>
          <a:bodyPr>
            <a:noAutofit/>
          </a:bodyPr>
          <a:lstStyle/>
          <a:p>
            <a:r>
              <a:rPr lang="en-US" dirty="0"/>
              <a:t>Sarav Daman</a:t>
            </a:r>
          </a:p>
          <a:p>
            <a:r>
              <a:rPr lang="en-US" dirty="0"/>
              <a:t>Product Engineering Services, HP Account</a:t>
            </a:r>
          </a:p>
        </p:txBody>
      </p:sp>
      <p:sp>
        <p:nvSpPr>
          <p:cNvPr id="13" name="Text Placeholder 12"/>
          <p:cNvSpPr>
            <a:spLocks noGrp="1"/>
          </p:cNvSpPr>
          <p:nvPr>
            <p:ph type="body" sz="quarter" idx="23"/>
          </p:nvPr>
        </p:nvSpPr>
        <p:spPr>
          <a:xfrm>
            <a:off x="3215640" y="5455920"/>
            <a:ext cx="5318760" cy="940832"/>
          </a:xfrm>
        </p:spPr>
        <p:txBody>
          <a:bodyPr>
            <a:normAutofit/>
          </a:bodyPr>
          <a:lstStyle/>
          <a:p>
            <a:r>
              <a:rPr lang="en-US" dirty="0"/>
              <a:t>Venkatachalam Subramanian</a:t>
            </a:r>
          </a:p>
          <a:p>
            <a:r>
              <a:rPr lang="en-US" dirty="0"/>
              <a:t>Talent Transformation</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246" y="1107086"/>
            <a:ext cx="1199803" cy="1205995"/>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246" y="2420345"/>
            <a:ext cx="1143000" cy="1126149"/>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246" y="5345951"/>
            <a:ext cx="1143000" cy="1351081"/>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844" y="3653327"/>
            <a:ext cx="1199803" cy="1562243"/>
          </a:xfrm>
          <a:prstGeom prst="rect">
            <a:avLst/>
          </a:prstGeom>
        </p:spPr>
      </p:pic>
    </p:spTree>
    <p:extLst>
      <p:ext uri="{BB962C8B-B14F-4D97-AF65-F5344CB8AC3E}">
        <p14:creationId xmlns:p14="http://schemas.microsoft.com/office/powerpoint/2010/main" val="1847271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ExpertConnect</a:t>
            </a:r>
            <a:r>
              <a:rPr lang="en-US" dirty="0"/>
              <a:t> Team</a:t>
            </a:r>
          </a:p>
        </p:txBody>
      </p:sp>
      <p:sp>
        <p:nvSpPr>
          <p:cNvPr id="5" name="Content Placeholder 4"/>
          <p:cNvSpPr>
            <a:spLocks noGrp="1"/>
          </p:cNvSpPr>
          <p:nvPr>
            <p:ph idx="1"/>
          </p:nvPr>
        </p:nvSpPr>
        <p:spPr/>
        <p:txBody>
          <a:bodyPr/>
          <a:lstStyle/>
          <a:p>
            <a:pPr algn="just"/>
            <a:r>
              <a:rPr lang="en-US" dirty="0"/>
              <a:t>Each one of our team members(Sriram, Sumanta, Daman and Venkat) is from a different practice/vertical such as CTO, </a:t>
            </a:r>
            <a:r>
              <a:rPr lang="en-US" dirty="0" err="1"/>
              <a:t>Comms</a:t>
            </a:r>
            <a:r>
              <a:rPr lang="en-US" dirty="0"/>
              <a:t>-North America, PES and Talent Transformation.</a:t>
            </a:r>
          </a:p>
          <a:p>
            <a:pPr algn="just"/>
            <a:r>
              <a:rPr lang="en-US" dirty="0"/>
              <a:t>We came to know each other as part of training programs on DevOps, </a:t>
            </a:r>
            <a:r>
              <a:rPr lang="en-US" dirty="0" err="1"/>
              <a:t>IoT</a:t>
            </a:r>
            <a:r>
              <a:rPr lang="en-US" dirty="0"/>
              <a:t>, Blockchain and Virtual Projects conducted by Venkat, TT.</a:t>
            </a:r>
          </a:p>
          <a:p>
            <a:pPr algn="just"/>
            <a:r>
              <a:rPr lang="en-US" dirty="0"/>
              <a:t>Once the idea to implement an </a:t>
            </a:r>
            <a:r>
              <a:rPr lang="en-US" dirty="0" err="1"/>
              <a:t>IoT</a:t>
            </a:r>
            <a:r>
              <a:rPr lang="en-US" dirty="0"/>
              <a:t>-Blockchain Solution was formed, Venkat had discussions with the would-be team members individually over coffee, lunch etc. Each one of us enthusiastically joined the Expert Connect team.</a:t>
            </a:r>
          </a:p>
          <a:p>
            <a:pPr algn="just"/>
            <a:endParaRPr lang="en-US" dirty="0"/>
          </a:p>
        </p:txBody>
      </p:sp>
    </p:spTree>
    <p:extLst>
      <p:ext uri="{BB962C8B-B14F-4D97-AF65-F5344CB8AC3E}">
        <p14:creationId xmlns:p14="http://schemas.microsoft.com/office/powerpoint/2010/main" val="1862099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we collaborated</a:t>
            </a:r>
          </a:p>
        </p:txBody>
      </p:sp>
      <p:sp>
        <p:nvSpPr>
          <p:cNvPr id="3" name="Content Placeholder 2"/>
          <p:cNvSpPr>
            <a:spLocks noGrp="1"/>
          </p:cNvSpPr>
          <p:nvPr>
            <p:ph idx="1"/>
          </p:nvPr>
        </p:nvSpPr>
        <p:spPr/>
        <p:txBody>
          <a:bodyPr>
            <a:normAutofit/>
          </a:bodyPr>
          <a:lstStyle/>
          <a:p>
            <a:pPr algn="just"/>
            <a:r>
              <a:rPr lang="en-US" dirty="0"/>
              <a:t>Design discussions were done over </a:t>
            </a:r>
            <a:r>
              <a:rPr lang="en-US" dirty="0" err="1"/>
              <a:t>webex</a:t>
            </a:r>
            <a:r>
              <a:rPr lang="en-US" dirty="0"/>
              <a:t> calls as Daman was in Kolkata and rest of us were in different Towers in EC. Later Daman got transferred to HP Office, ITPL, Bangalore. So, we continued to collaborate over phone calls, </a:t>
            </a:r>
            <a:r>
              <a:rPr lang="en-US" dirty="0" err="1"/>
              <a:t>webex</a:t>
            </a:r>
            <a:r>
              <a:rPr lang="en-US" dirty="0"/>
              <a:t> and </a:t>
            </a:r>
            <a:r>
              <a:rPr lang="en-US" dirty="0" err="1"/>
              <a:t>Teamviewer</a:t>
            </a:r>
            <a:r>
              <a:rPr lang="en-US" dirty="0"/>
              <a:t>.</a:t>
            </a:r>
          </a:p>
          <a:p>
            <a:pPr algn="just"/>
            <a:r>
              <a:rPr lang="en-US" dirty="0"/>
              <a:t>Apart from the above meetings, we also met on two Saturdays for integrating our work. Once at EC and another time at ITPL.</a:t>
            </a:r>
          </a:p>
          <a:p>
            <a:pPr algn="just"/>
            <a:endParaRPr lang="en-US" dirty="0"/>
          </a:p>
        </p:txBody>
      </p:sp>
    </p:spTree>
    <p:extLst>
      <p:ext uri="{BB962C8B-B14F-4D97-AF65-F5344CB8AC3E}">
        <p14:creationId xmlns:p14="http://schemas.microsoft.com/office/powerpoint/2010/main" val="4158942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ounded Rectangle 53"/>
          <p:cNvSpPr/>
          <p:nvPr/>
        </p:nvSpPr>
        <p:spPr>
          <a:xfrm>
            <a:off x="5855845" y="1932011"/>
            <a:ext cx="2865074" cy="630410"/>
          </a:xfrm>
          <a:prstGeom prst="roundRect">
            <a:avLst/>
          </a:prstGeom>
          <a:solidFill>
            <a:schemeClr val="accent3">
              <a:lumMod val="50000"/>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4" name="Cloud 3"/>
          <p:cNvSpPr/>
          <p:nvPr/>
        </p:nvSpPr>
        <p:spPr>
          <a:xfrm>
            <a:off x="2241646" y="848960"/>
            <a:ext cx="2825087" cy="179955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a:r>
              <a:rPr lang="en-US" sz="1350" dirty="0">
                <a:solidFill>
                  <a:prstClr val="white"/>
                </a:solidFill>
              </a:rPr>
              <a:t>Hive MQTT Broker</a:t>
            </a:r>
          </a:p>
          <a:p>
            <a:pPr algn="ctr" defTabSz="685800"/>
            <a:r>
              <a:rPr lang="en-US" sz="1350" dirty="0">
                <a:solidFill>
                  <a:prstClr val="white"/>
                </a:solidFill>
              </a:rPr>
              <a:t>(Publish/Subscriber)</a:t>
            </a:r>
          </a:p>
        </p:txBody>
      </p:sp>
      <p:sp>
        <p:nvSpPr>
          <p:cNvPr id="5" name="Rounded Rectangle 4"/>
          <p:cNvSpPr/>
          <p:nvPr/>
        </p:nvSpPr>
        <p:spPr>
          <a:xfrm>
            <a:off x="5803711" y="1000550"/>
            <a:ext cx="2978624" cy="2069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a:r>
              <a:rPr lang="en-US" sz="1350" dirty="0">
                <a:solidFill>
                  <a:prstClr val="white"/>
                </a:solidFill>
              </a:rPr>
              <a:t>IoT Device</a:t>
            </a:r>
          </a:p>
        </p:txBody>
      </p:sp>
      <p:sp>
        <p:nvSpPr>
          <p:cNvPr id="6" name="Rounded Rectangle 5"/>
          <p:cNvSpPr/>
          <p:nvPr/>
        </p:nvSpPr>
        <p:spPr>
          <a:xfrm>
            <a:off x="5987955" y="2075315"/>
            <a:ext cx="644857" cy="42990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rPr>
              <a:t>Temp</a:t>
            </a:r>
          </a:p>
        </p:txBody>
      </p:sp>
      <p:sp>
        <p:nvSpPr>
          <p:cNvPr id="7" name="Rounded Rectangle 6"/>
          <p:cNvSpPr/>
          <p:nvPr/>
        </p:nvSpPr>
        <p:spPr>
          <a:xfrm>
            <a:off x="6735169" y="2075315"/>
            <a:ext cx="844454" cy="42990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rPr>
              <a:t>Humidity</a:t>
            </a:r>
          </a:p>
        </p:txBody>
      </p:sp>
      <p:sp>
        <p:nvSpPr>
          <p:cNvPr id="8" name="Rounded Rectangle 7"/>
          <p:cNvSpPr/>
          <p:nvPr/>
        </p:nvSpPr>
        <p:spPr>
          <a:xfrm>
            <a:off x="7661510" y="2065080"/>
            <a:ext cx="957051" cy="42990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rPr>
              <a:t>Light Intensity</a:t>
            </a:r>
          </a:p>
        </p:txBody>
      </p:sp>
      <p:sp>
        <p:nvSpPr>
          <p:cNvPr id="9" name="Flowchart: Direct Access Storage 8"/>
          <p:cNvSpPr/>
          <p:nvPr/>
        </p:nvSpPr>
        <p:spPr>
          <a:xfrm>
            <a:off x="2436125" y="1724314"/>
            <a:ext cx="2180231" cy="253851"/>
          </a:xfrm>
          <a:prstGeom prst="flowChartMagneticDrum">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900" dirty="0">
                <a:solidFill>
                  <a:prstClr val="white"/>
                </a:solidFill>
              </a:rPr>
              <a:t>Topic/</a:t>
            </a:r>
            <a:r>
              <a:rPr lang="en-US" sz="900" dirty="0" err="1">
                <a:solidFill>
                  <a:prstClr val="white"/>
                </a:solidFill>
              </a:rPr>
              <a:t>SensorData</a:t>
            </a:r>
            <a:endParaRPr lang="en-US" sz="900" dirty="0">
              <a:solidFill>
                <a:prstClr val="white"/>
              </a:solidFill>
            </a:endParaRPr>
          </a:p>
        </p:txBody>
      </p:sp>
      <p:sp>
        <p:nvSpPr>
          <p:cNvPr id="10" name="Flowchart: Direct Access Storage 9"/>
          <p:cNvSpPr/>
          <p:nvPr/>
        </p:nvSpPr>
        <p:spPr>
          <a:xfrm>
            <a:off x="2539536" y="2033346"/>
            <a:ext cx="2129704" cy="349672"/>
          </a:xfrm>
          <a:prstGeom prst="flowChartMagneticDrum">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900" dirty="0">
                <a:solidFill>
                  <a:prstClr val="white"/>
                </a:solidFill>
              </a:rPr>
              <a:t>Topic/</a:t>
            </a:r>
            <a:r>
              <a:rPr lang="en-US" sz="900" dirty="0" err="1">
                <a:solidFill>
                  <a:prstClr val="white"/>
                </a:solidFill>
              </a:rPr>
              <a:t>ControlData</a:t>
            </a:r>
            <a:endParaRPr lang="en-US" sz="900" dirty="0">
              <a:solidFill>
                <a:prstClr val="white"/>
              </a:solidFill>
            </a:endParaRPr>
          </a:p>
        </p:txBody>
      </p:sp>
      <p:sp>
        <p:nvSpPr>
          <p:cNvPr id="11" name="Rounded Rectangle 10"/>
          <p:cNvSpPr/>
          <p:nvPr/>
        </p:nvSpPr>
        <p:spPr>
          <a:xfrm>
            <a:off x="6141493" y="1358806"/>
            <a:ext cx="2364475" cy="51179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MCU (ESP8266-12)+ MQTT client Library</a:t>
            </a:r>
          </a:p>
        </p:txBody>
      </p:sp>
      <p:sp>
        <p:nvSpPr>
          <p:cNvPr id="12" name="Rounded Rectangle 11"/>
          <p:cNvSpPr/>
          <p:nvPr/>
        </p:nvSpPr>
        <p:spPr>
          <a:xfrm>
            <a:off x="6272319" y="2592536"/>
            <a:ext cx="2233649" cy="44927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a:r>
              <a:rPr lang="en-US" sz="900" dirty="0">
                <a:solidFill>
                  <a:prstClr val="white"/>
                </a:solidFill>
              </a:rPr>
              <a:t>Device Under Control</a:t>
            </a:r>
          </a:p>
        </p:txBody>
      </p:sp>
      <p:cxnSp>
        <p:nvCxnSpPr>
          <p:cNvPr id="14" name="Straight Arrow Connector 13"/>
          <p:cNvCxnSpPr>
            <a:stCxn id="5" idx="1"/>
            <a:endCxn id="9" idx="4"/>
          </p:cNvCxnSpPr>
          <p:nvPr/>
        </p:nvCxnSpPr>
        <p:spPr>
          <a:xfrm flipH="1" flipV="1">
            <a:off x="4616356" y="1851240"/>
            <a:ext cx="1187355" cy="184299"/>
          </a:xfrm>
          <a:prstGeom prst="straightConnector1">
            <a:avLst/>
          </a:prstGeom>
          <a:ln w="41275">
            <a:solidFill>
              <a:schemeClr val="accent3">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4"/>
          </p:cNvCxnSpPr>
          <p:nvPr/>
        </p:nvCxnSpPr>
        <p:spPr>
          <a:xfrm>
            <a:off x="4669240" y="2208182"/>
            <a:ext cx="1134471" cy="194673"/>
          </a:xfrm>
          <a:prstGeom prst="straightConnector1">
            <a:avLst/>
          </a:prstGeom>
          <a:ln w="38100">
            <a:solidFill>
              <a:schemeClr val="accent3">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425736">
            <a:off x="5043824" y="1745011"/>
            <a:ext cx="982638" cy="300082"/>
          </a:xfrm>
          <a:prstGeom prst="rect">
            <a:avLst/>
          </a:prstGeom>
          <a:noFill/>
        </p:spPr>
        <p:txBody>
          <a:bodyPr wrap="square" rtlCol="0">
            <a:spAutoFit/>
          </a:bodyPr>
          <a:lstStyle/>
          <a:p>
            <a:pPr defTabSz="685800"/>
            <a:r>
              <a:rPr lang="en-US" sz="1350" dirty="0">
                <a:solidFill>
                  <a:prstClr val="black"/>
                </a:solidFill>
              </a:rPr>
              <a:t>MQTT</a:t>
            </a:r>
          </a:p>
        </p:txBody>
      </p:sp>
      <p:sp>
        <p:nvSpPr>
          <p:cNvPr id="18" name="TextBox 17"/>
          <p:cNvSpPr txBox="1"/>
          <p:nvPr/>
        </p:nvSpPr>
        <p:spPr>
          <a:xfrm rot="733646">
            <a:off x="4922882" y="2078820"/>
            <a:ext cx="982638" cy="300082"/>
          </a:xfrm>
          <a:prstGeom prst="rect">
            <a:avLst/>
          </a:prstGeom>
          <a:noFill/>
        </p:spPr>
        <p:txBody>
          <a:bodyPr wrap="square" rtlCol="0">
            <a:spAutoFit/>
          </a:bodyPr>
          <a:lstStyle/>
          <a:p>
            <a:pPr defTabSz="685800"/>
            <a:r>
              <a:rPr lang="en-US" sz="1350" dirty="0">
                <a:solidFill>
                  <a:prstClr val="black"/>
                </a:solidFill>
              </a:rPr>
              <a:t>MQTT</a:t>
            </a:r>
          </a:p>
        </p:txBody>
      </p:sp>
      <p:sp>
        <p:nvSpPr>
          <p:cNvPr id="19" name="Rounded Rectangle 18"/>
          <p:cNvSpPr/>
          <p:nvPr/>
        </p:nvSpPr>
        <p:spPr>
          <a:xfrm>
            <a:off x="368490" y="3232054"/>
            <a:ext cx="2016457" cy="2722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a:r>
              <a:rPr lang="en-US" sz="1350" dirty="0">
                <a:solidFill>
                  <a:prstClr val="white"/>
                </a:solidFill>
              </a:rPr>
              <a:t>Blockchain – Node1</a:t>
            </a:r>
          </a:p>
        </p:txBody>
      </p:sp>
      <p:sp>
        <p:nvSpPr>
          <p:cNvPr id="20" name="Rounded Rectangle 19"/>
          <p:cNvSpPr/>
          <p:nvPr/>
        </p:nvSpPr>
        <p:spPr>
          <a:xfrm>
            <a:off x="634621" y="3579985"/>
            <a:ext cx="1607025" cy="67556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rPr>
              <a:t>Node JS + MQTT library</a:t>
            </a:r>
          </a:p>
        </p:txBody>
      </p:sp>
      <p:sp>
        <p:nvSpPr>
          <p:cNvPr id="21" name="Rounded Rectangle 20"/>
          <p:cNvSpPr/>
          <p:nvPr/>
        </p:nvSpPr>
        <p:spPr>
          <a:xfrm>
            <a:off x="634621" y="4675213"/>
            <a:ext cx="1535373" cy="1054289"/>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rPr>
              <a:t>Web - based Admin Dashboard</a:t>
            </a:r>
          </a:p>
        </p:txBody>
      </p:sp>
      <p:sp>
        <p:nvSpPr>
          <p:cNvPr id="22" name="Up-Down Arrow 21"/>
          <p:cNvSpPr/>
          <p:nvPr/>
        </p:nvSpPr>
        <p:spPr>
          <a:xfrm>
            <a:off x="1228300" y="4214601"/>
            <a:ext cx="388961" cy="491320"/>
          </a:xfrm>
          <a:prstGeom prst="up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23" name="TextBox 22"/>
          <p:cNvSpPr txBox="1"/>
          <p:nvPr/>
        </p:nvSpPr>
        <p:spPr>
          <a:xfrm>
            <a:off x="1617260" y="4316959"/>
            <a:ext cx="982638" cy="253916"/>
          </a:xfrm>
          <a:prstGeom prst="rect">
            <a:avLst/>
          </a:prstGeom>
          <a:noFill/>
        </p:spPr>
        <p:txBody>
          <a:bodyPr wrap="square" rtlCol="0">
            <a:spAutoFit/>
          </a:bodyPr>
          <a:lstStyle/>
          <a:p>
            <a:pPr defTabSz="685800"/>
            <a:r>
              <a:rPr lang="en-US" sz="1050" dirty="0">
                <a:solidFill>
                  <a:prstClr val="black"/>
                </a:solidFill>
              </a:rPr>
              <a:t>Web-Socket</a:t>
            </a:r>
          </a:p>
        </p:txBody>
      </p:sp>
      <p:cxnSp>
        <p:nvCxnSpPr>
          <p:cNvPr id="24" name="Straight Arrow Connector 23"/>
          <p:cNvCxnSpPr/>
          <p:nvPr/>
        </p:nvCxnSpPr>
        <p:spPr>
          <a:xfrm flipH="1">
            <a:off x="1074761" y="2251815"/>
            <a:ext cx="1189148" cy="960310"/>
          </a:xfrm>
          <a:prstGeom prst="straightConnector1">
            <a:avLst/>
          </a:prstGeom>
          <a:ln w="41275">
            <a:solidFill>
              <a:schemeClr val="accent3">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562553" y="2286518"/>
            <a:ext cx="1096669" cy="889375"/>
          </a:xfrm>
          <a:prstGeom prst="straightConnector1">
            <a:avLst/>
          </a:prstGeom>
          <a:ln w="38100">
            <a:solidFill>
              <a:schemeClr val="accent3">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9146755">
            <a:off x="1165872" y="2419299"/>
            <a:ext cx="982638" cy="300082"/>
          </a:xfrm>
          <a:prstGeom prst="rect">
            <a:avLst/>
          </a:prstGeom>
          <a:noFill/>
        </p:spPr>
        <p:txBody>
          <a:bodyPr wrap="square" rtlCol="0">
            <a:spAutoFit/>
          </a:bodyPr>
          <a:lstStyle/>
          <a:p>
            <a:pPr defTabSz="685800"/>
            <a:r>
              <a:rPr lang="en-US" sz="1350" dirty="0">
                <a:solidFill>
                  <a:prstClr val="black"/>
                </a:solidFill>
              </a:rPr>
              <a:t>MQTT</a:t>
            </a:r>
          </a:p>
        </p:txBody>
      </p:sp>
      <p:sp>
        <p:nvSpPr>
          <p:cNvPr id="27" name="TextBox 26"/>
          <p:cNvSpPr txBox="1"/>
          <p:nvPr/>
        </p:nvSpPr>
        <p:spPr>
          <a:xfrm rot="19362743">
            <a:off x="1773737" y="2740557"/>
            <a:ext cx="982638" cy="300082"/>
          </a:xfrm>
          <a:prstGeom prst="rect">
            <a:avLst/>
          </a:prstGeom>
          <a:noFill/>
        </p:spPr>
        <p:txBody>
          <a:bodyPr wrap="square" rtlCol="0">
            <a:spAutoFit/>
          </a:bodyPr>
          <a:lstStyle/>
          <a:p>
            <a:pPr defTabSz="685800"/>
            <a:r>
              <a:rPr lang="en-US" sz="1350" dirty="0">
                <a:solidFill>
                  <a:prstClr val="black"/>
                </a:solidFill>
              </a:rPr>
              <a:t>MQTT</a:t>
            </a:r>
          </a:p>
        </p:txBody>
      </p:sp>
      <p:sp>
        <p:nvSpPr>
          <p:cNvPr id="33" name="Left-Right Arrow 32"/>
          <p:cNvSpPr/>
          <p:nvPr/>
        </p:nvSpPr>
        <p:spPr>
          <a:xfrm>
            <a:off x="2436126" y="4662091"/>
            <a:ext cx="530030" cy="29972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34" name="Left-Right Arrow 33"/>
          <p:cNvSpPr/>
          <p:nvPr/>
        </p:nvSpPr>
        <p:spPr>
          <a:xfrm>
            <a:off x="5068443" y="4662091"/>
            <a:ext cx="695118" cy="34237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35" name="Rounded Rectangle 34"/>
          <p:cNvSpPr/>
          <p:nvPr/>
        </p:nvSpPr>
        <p:spPr>
          <a:xfrm>
            <a:off x="6173920" y="3346354"/>
            <a:ext cx="2016457" cy="2722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a:r>
              <a:rPr lang="en-US" sz="1350" dirty="0">
                <a:solidFill>
                  <a:prstClr val="white"/>
                </a:solidFill>
              </a:rPr>
              <a:t>Blockchain – Node2</a:t>
            </a:r>
          </a:p>
        </p:txBody>
      </p:sp>
      <p:sp>
        <p:nvSpPr>
          <p:cNvPr id="36" name="Rounded Rectangle 35"/>
          <p:cNvSpPr/>
          <p:nvPr/>
        </p:nvSpPr>
        <p:spPr>
          <a:xfrm>
            <a:off x="6440051" y="3694285"/>
            <a:ext cx="1607025" cy="67556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rPr>
              <a:t>Node JS + MQTT library</a:t>
            </a:r>
          </a:p>
        </p:txBody>
      </p:sp>
      <p:sp>
        <p:nvSpPr>
          <p:cNvPr id="37" name="Rounded Rectangle 36"/>
          <p:cNvSpPr/>
          <p:nvPr/>
        </p:nvSpPr>
        <p:spPr>
          <a:xfrm>
            <a:off x="6440051" y="4789513"/>
            <a:ext cx="1535373" cy="1054289"/>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rPr>
              <a:t>Web - based Dashboard</a:t>
            </a:r>
          </a:p>
        </p:txBody>
      </p:sp>
      <p:sp>
        <p:nvSpPr>
          <p:cNvPr id="38" name="Up-Down Arrow 37"/>
          <p:cNvSpPr/>
          <p:nvPr/>
        </p:nvSpPr>
        <p:spPr>
          <a:xfrm>
            <a:off x="7033730" y="4328901"/>
            <a:ext cx="388961" cy="491320"/>
          </a:xfrm>
          <a:prstGeom prst="up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39" name="TextBox 38"/>
          <p:cNvSpPr txBox="1"/>
          <p:nvPr/>
        </p:nvSpPr>
        <p:spPr>
          <a:xfrm>
            <a:off x="7422691" y="4431259"/>
            <a:ext cx="982638" cy="253916"/>
          </a:xfrm>
          <a:prstGeom prst="rect">
            <a:avLst/>
          </a:prstGeom>
          <a:noFill/>
        </p:spPr>
        <p:txBody>
          <a:bodyPr wrap="square" rtlCol="0">
            <a:spAutoFit/>
          </a:bodyPr>
          <a:lstStyle/>
          <a:p>
            <a:pPr defTabSz="685800"/>
            <a:r>
              <a:rPr lang="en-US" sz="1050" dirty="0">
                <a:solidFill>
                  <a:prstClr val="black"/>
                </a:solidFill>
              </a:rPr>
              <a:t>Web-Socket</a:t>
            </a:r>
          </a:p>
        </p:txBody>
      </p:sp>
      <p:cxnSp>
        <p:nvCxnSpPr>
          <p:cNvPr id="44" name="Straight Arrow Connector 43"/>
          <p:cNvCxnSpPr/>
          <p:nvPr/>
        </p:nvCxnSpPr>
        <p:spPr>
          <a:xfrm>
            <a:off x="4462818" y="2482757"/>
            <a:ext cx="1711102" cy="1168878"/>
          </a:xfrm>
          <a:prstGeom prst="straightConnector1">
            <a:avLst/>
          </a:prstGeom>
          <a:ln w="41275">
            <a:solidFill>
              <a:schemeClr val="accent3">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4096048" y="2443378"/>
            <a:ext cx="2045445" cy="1465862"/>
          </a:xfrm>
          <a:prstGeom prst="straightConnector1">
            <a:avLst/>
          </a:prstGeom>
          <a:ln w="38100">
            <a:solidFill>
              <a:schemeClr val="accent3">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436125" y="4408565"/>
            <a:ext cx="982638" cy="300082"/>
          </a:xfrm>
          <a:prstGeom prst="rect">
            <a:avLst/>
          </a:prstGeom>
          <a:noFill/>
        </p:spPr>
        <p:txBody>
          <a:bodyPr wrap="square" rtlCol="0">
            <a:spAutoFit/>
          </a:bodyPr>
          <a:lstStyle/>
          <a:p>
            <a:pPr defTabSz="685800"/>
            <a:r>
              <a:rPr lang="en-US" sz="1350" dirty="0">
                <a:solidFill>
                  <a:prstClr val="black"/>
                </a:solidFill>
              </a:rPr>
              <a:t>Web3</a:t>
            </a:r>
          </a:p>
        </p:txBody>
      </p:sp>
      <p:sp>
        <p:nvSpPr>
          <p:cNvPr id="51" name="TextBox 50"/>
          <p:cNvSpPr txBox="1"/>
          <p:nvPr/>
        </p:nvSpPr>
        <p:spPr>
          <a:xfrm>
            <a:off x="5191282" y="4425629"/>
            <a:ext cx="982638" cy="300082"/>
          </a:xfrm>
          <a:prstGeom prst="rect">
            <a:avLst/>
          </a:prstGeom>
          <a:noFill/>
        </p:spPr>
        <p:txBody>
          <a:bodyPr wrap="square" rtlCol="0">
            <a:spAutoFit/>
          </a:bodyPr>
          <a:lstStyle/>
          <a:p>
            <a:pPr defTabSz="685800"/>
            <a:r>
              <a:rPr lang="en-US" sz="1350" dirty="0">
                <a:solidFill>
                  <a:prstClr val="black"/>
                </a:solidFill>
              </a:rPr>
              <a:t>Web3</a:t>
            </a:r>
          </a:p>
        </p:txBody>
      </p:sp>
      <p:sp>
        <p:nvSpPr>
          <p:cNvPr id="52" name="TextBox 51"/>
          <p:cNvSpPr txBox="1"/>
          <p:nvPr/>
        </p:nvSpPr>
        <p:spPr>
          <a:xfrm rot="2259656">
            <a:off x="4314242" y="3007998"/>
            <a:ext cx="982638" cy="300082"/>
          </a:xfrm>
          <a:prstGeom prst="rect">
            <a:avLst/>
          </a:prstGeom>
          <a:noFill/>
        </p:spPr>
        <p:txBody>
          <a:bodyPr wrap="square" rtlCol="0">
            <a:spAutoFit/>
          </a:bodyPr>
          <a:lstStyle/>
          <a:p>
            <a:pPr defTabSz="685800"/>
            <a:r>
              <a:rPr lang="en-US" sz="1350" dirty="0">
                <a:solidFill>
                  <a:prstClr val="black"/>
                </a:solidFill>
              </a:rPr>
              <a:t>MQTT</a:t>
            </a:r>
          </a:p>
        </p:txBody>
      </p:sp>
      <p:sp>
        <p:nvSpPr>
          <p:cNvPr id="53" name="TextBox 52"/>
          <p:cNvSpPr txBox="1"/>
          <p:nvPr/>
        </p:nvSpPr>
        <p:spPr>
          <a:xfrm rot="2259656">
            <a:off x="4606610" y="2887835"/>
            <a:ext cx="982638" cy="300082"/>
          </a:xfrm>
          <a:prstGeom prst="rect">
            <a:avLst/>
          </a:prstGeom>
          <a:noFill/>
        </p:spPr>
        <p:txBody>
          <a:bodyPr wrap="square" rtlCol="0">
            <a:spAutoFit/>
          </a:bodyPr>
          <a:lstStyle/>
          <a:p>
            <a:pPr defTabSz="685800"/>
            <a:r>
              <a:rPr lang="en-US" sz="1350" dirty="0">
                <a:solidFill>
                  <a:prstClr val="black"/>
                </a:solidFill>
              </a:rPr>
              <a:t>MQTT</a:t>
            </a:r>
          </a:p>
        </p:txBody>
      </p:sp>
      <p:sp>
        <p:nvSpPr>
          <p:cNvPr id="55" name="TextBox 54"/>
          <p:cNvSpPr txBox="1"/>
          <p:nvPr/>
        </p:nvSpPr>
        <p:spPr>
          <a:xfrm>
            <a:off x="6969732" y="1879516"/>
            <a:ext cx="662023" cy="253916"/>
          </a:xfrm>
          <a:prstGeom prst="rect">
            <a:avLst/>
          </a:prstGeom>
          <a:noFill/>
        </p:spPr>
        <p:txBody>
          <a:bodyPr wrap="square" rtlCol="0">
            <a:spAutoFit/>
          </a:bodyPr>
          <a:lstStyle/>
          <a:p>
            <a:pPr defTabSz="685800"/>
            <a:r>
              <a:rPr lang="en-US" sz="1050" dirty="0">
                <a:solidFill>
                  <a:prstClr val="white"/>
                </a:solidFill>
              </a:rPr>
              <a:t>Sensors</a:t>
            </a:r>
          </a:p>
        </p:txBody>
      </p:sp>
      <p:sp>
        <p:nvSpPr>
          <p:cNvPr id="56" name="Rounded Rectangle 55"/>
          <p:cNvSpPr/>
          <p:nvPr/>
        </p:nvSpPr>
        <p:spPr>
          <a:xfrm>
            <a:off x="7200901" y="2860508"/>
            <a:ext cx="378722" cy="13514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900" dirty="0">
                <a:solidFill>
                  <a:prstClr val="white"/>
                </a:solidFill>
              </a:rPr>
              <a:t>LED</a:t>
            </a:r>
          </a:p>
        </p:txBody>
      </p:sp>
      <p:sp>
        <p:nvSpPr>
          <p:cNvPr id="57" name="6-Point Star 56"/>
          <p:cNvSpPr/>
          <p:nvPr/>
        </p:nvSpPr>
        <p:spPr>
          <a:xfrm>
            <a:off x="2975469" y="3567872"/>
            <a:ext cx="2173943" cy="2386819"/>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rPr>
              <a:t>Blockchain Shared Ledger &amp; </a:t>
            </a:r>
          </a:p>
          <a:p>
            <a:pPr algn="ctr" defTabSz="685800"/>
            <a:r>
              <a:rPr lang="en-US" sz="1350" dirty="0">
                <a:solidFill>
                  <a:prstClr val="white"/>
                </a:solidFill>
              </a:rPr>
              <a:t>Smart Contracts on all Nodes</a:t>
            </a:r>
          </a:p>
        </p:txBody>
      </p:sp>
      <p:sp>
        <p:nvSpPr>
          <p:cNvPr id="58" name="TextBox 57"/>
          <p:cNvSpPr txBox="1"/>
          <p:nvPr/>
        </p:nvSpPr>
        <p:spPr>
          <a:xfrm>
            <a:off x="341941" y="3724993"/>
            <a:ext cx="392415" cy="2004509"/>
          </a:xfrm>
          <a:prstGeom prst="rect">
            <a:avLst/>
          </a:prstGeom>
          <a:noFill/>
        </p:spPr>
        <p:txBody>
          <a:bodyPr vert="vert270" wrap="square" rtlCol="0">
            <a:spAutoFit/>
          </a:bodyPr>
          <a:lstStyle/>
          <a:p>
            <a:pPr defTabSz="685800"/>
            <a:r>
              <a:rPr lang="en-US" sz="1350" b="1" dirty="0">
                <a:solidFill>
                  <a:prstClr val="white"/>
                </a:solidFill>
              </a:rPr>
              <a:t>Admin/Controller Role</a:t>
            </a:r>
          </a:p>
        </p:txBody>
      </p:sp>
      <p:sp>
        <p:nvSpPr>
          <p:cNvPr id="59" name="TextBox 58"/>
          <p:cNvSpPr txBox="1"/>
          <p:nvPr/>
        </p:nvSpPr>
        <p:spPr>
          <a:xfrm>
            <a:off x="6106431" y="3830557"/>
            <a:ext cx="392415" cy="1615547"/>
          </a:xfrm>
          <a:prstGeom prst="rect">
            <a:avLst/>
          </a:prstGeom>
          <a:noFill/>
        </p:spPr>
        <p:txBody>
          <a:bodyPr vert="vert270" wrap="square" rtlCol="0">
            <a:spAutoFit/>
          </a:bodyPr>
          <a:lstStyle/>
          <a:p>
            <a:pPr defTabSz="685800"/>
            <a:r>
              <a:rPr lang="en-US" sz="1350" b="1" dirty="0">
                <a:solidFill>
                  <a:prstClr val="white"/>
                </a:solidFill>
              </a:rPr>
              <a:t>Observer Role</a:t>
            </a:r>
          </a:p>
        </p:txBody>
      </p:sp>
      <p:sp>
        <p:nvSpPr>
          <p:cNvPr id="2" name="Title 1"/>
          <p:cNvSpPr>
            <a:spLocks noGrp="1"/>
          </p:cNvSpPr>
          <p:nvPr>
            <p:ph type="title"/>
          </p:nvPr>
        </p:nvSpPr>
        <p:spPr>
          <a:xfrm>
            <a:off x="251620" y="143057"/>
            <a:ext cx="8729472" cy="649742"/>
          </a:xfrm>
        </p:spPr>
        <p:txBody>
          <a:bodyPr>
            <a:normAutofit/>
          </a:bodyPr>
          <a:lstStyle/>
          <a:p>
            <a:pPr algn="ctr" defTabSz="457200"/>
            <a:r>
              <a:rPr lang="en-US" sz="3000" b="1" dirty="0">
                <a:latin typeface="Arial Black" panose="020B0A04020102020204" pitchFamily="34" charset="0"/>
                <a:ea typeface="+mn-ea"/>
                <a:cs typeface="Arial"/>
              </a:rPr>
              <a:t>Solution Architecture</a:t>
            </a:r>
          </a:p>
        </p:txBody>
      </p:sp>
    </p:spTree>
    <p:extLst>
      <p:ext uri="{BB962C8B-B14F-4D97-AF65-F5344CB8AC3E}">
        <p14:creationId xmlns:p14="http://schemas.microsoft.com/office/powerpoint/2010/main" val="8367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 of responsibilities</a:t>
            </a:r>
          </a:p>
        </p:txBody>
      </p:sp>
      <p:sp>
        <p:nvSpPr>
          <p:cNvPr id="3" name="Content Placeholder 2"/>
          <p:cNvSpPr>
            <a:spLocks noGrp="1"/>
          </p:cNvSpPr>
          <p:nvPr>
            <p:ph idx="1"/>
          </p:nvPr>
        </p:nvSpPr>
        <p:spPr/>
        <p:txBody>
          <a:bodyPr/>
          <a:lstStyle/>
          <a:p>
            <a:r>
              <a:rPr lang="en-US" dirty="0"/>
              <a:t>Each one of us took responsibilities as follows:</a:t>
            </a:r>
          </a:p>
          <a:p>
            <a:pPr lvl="1"/>
            <a:r>
              <a:rPr lang="en-US" dirty="0"/>
              <a:t>Sriram – Blockchain </a:t>
            </a:r>
          </a:p>
          <a:p>
            <a:pPr lvl="1"/>
            <a:r>
              <a:rPr lang="en-US" dirty="0"/>
              <a:t>Sumanta – </a:t>
            </a:r>
            <a:r>
              <a:rPr lang="en-US" dirty="0" err="1"/>
              <a:t>IoT</a:t>
            </a:r>
            <a:endParaRPr lang="en-US" dirty="0"/>
          </a:p>
          <a:p>
            <a:pPr lvl="1"/>
            <a:r>
              <a:rPr lang="en-US" dirty="0"/>
              <a:t>Daman – </a:t>
            </a:r>
            <a:r>
              <a:rPr lang="en-US" dirty="0" err="1"/>
              <a:t>Nodejs</a:t>
            </a:r>
            <a:r>
              <a:rPr lang="en-US" dirty="0"/>
              <a:t>, MQTT Communication</a:t>
            </a:r>
          </a:p>
          <a:p>
            <a:pPr lvl="1"/>
            <a:r>
              <a:rPr lang="en-US" dirty="0"/>
              <a:t>Venkat – Ideation, Coordination and Collaboration.</a:t>
            </a:r>
          </a:p>
          <a:p>
            <a:pPr lvl="1"/>
            <a:r>
              <a:rPr lang="en-US" dirty="0"/>
              <a:t>All 4 team members were involved in Design and Integration.</a:t>
            </a:r>
          </a:p>
          <a:p>
            <a:endParaRPr lang="en-US" dirty="0"/>
          </a:p>
          <a:p>
            <a:endParaRPr lang="en-US" dirty="0"/>
          </a:p>
        </p:txBody>
      </p:sp>
    </p:spTree>
    <p:extLst>
      <p:ext uri="{BB962C8B-B14F-4D97-AF65-F5344CB8AC3E}">
        <p14:creationId xmlns:p14="http://schemas.microsoft.com/office/powerpoint/2010/main" val="178071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Management</a:t>
            </a:r>
          </a:p>
        </p:txBody>
      </p:sp>
      <p:sp>
        <p:nvSpPr>
          <p:cNvPr id="3" name="Content Placeholder 2"/>
          <p:cNvSpPr>
            <a:spLocks noGrp="1"/>
          </p:cNvSpPr>
          <p:nvPr>
            <p:ph idx="1"/>
          </p:nvPr>
        </p:nvSpPr>
        <p:spPr/>
        <p:txBody>
          <a:bodyPr/>
          <a:lstStyle/>
          <a:p>
            <a:pPr marL="0" indent="0">
              <a:buNone/>
            </a:pPr>
            <a:r>
              <a:rPr lang="en-US" dirty="0"/>
              <a:t>Parallel developments were happening for the 3 modules namely:</a:t>
            </a:r>
          </a:p>
          <a:p>
            <a:pPr lvl="1"/>
            <a:r>
              <a:rPr lang="en-US" dirty="0"/>
              <a:t>Blockchain</a:t>
            </a:r>
          </a:p>
          <a:p>
            <a:pPr lvl="1"/>
            <a:r>
              <a:rPr lang="en-US" dirty="0" err="1"/>
              <a:t>Nodejs</a:t>
            </a:r>
            <a:r>
              <a:rPr lang="en-US" dirty="0"/>
              <a:t> and MQTT Communication</a:t>
            </a:r>
          </a:p>
          <a:p>
            <a:pPr lvl="1"/>
            <a:r>
              <a:rPr lang="en-US" dirty="0" err="1"/>
              <a:t>IoT</a:t>
            </a:r>
            <a:r>
              <a:rPr lang="en-US" dirty="0"/>
              <a:t> Device</a:t>
            </a:r>
          </a:p>
          <a:p>
            <a:pPr marL="0" indent="0">
              <a:buNone/>
            </a:pPr>
            <a:r>
              <a:rPr lang="en-US" dirty="0"/>
              <a:t>But each one was dependent on the other modules for testing.</a:t>
            </a:r>
          </a:p>
        </p:txBody>
      </p:sp>
    </p:spTree>
    <p:extLst>
      <p:ext uri="{BB962C8B-B14F-4D97-AF65-F5344CB8AC3E}">
        <p14:creationId xmlns:p14="http://schemas.microsoft.com/office/powerpoint/2010/main" val="661603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Management</a:t>
            </a:r>
          </a:p>
        </p:txBody>
      </p:sp>
      <p:sp>
        <p:nvSpPr>
          <p:cNvPr id="3" name="Content Placeholder 2"/>
          <p:cNvSpPr>
            <a:spLocks noGrp="1"/>
          </p:cNvSpPr>
          <p:nvPr>
            <p:ph idx="1"/>
          </p:nvPr>
        </p:nvSpPr>
        <p:spPr/>
        <p:txBody>
          <a:bodyPr>
            <a:normAutofit/>
          </a:bodyPr>
          <a:lstStyle/>
          <a:p>
            <a:pPr marL="0" indent="0">
              <a:buNone/>
            </a:pPr>
            <a:r>
              <a:rPr lang="en-US" dirty="0"/>
              <a:t>We identified tools which can be used to simulate the </a:t>
            </a:r>
            <a:r>
              <a:rPr lang="en-US" dirty="0" err="1"/>
              <a:t>dependant</a:t>
            </a:r>
            <a:r>
              <a:rPr lang="en-US" dirty="0"/>
              <a:t> module till it is developed and available. </a:t>
            </a:r>
          </a:p>
          <a:p>
            <a:pPr marL="0" indent="0">
              <a:buNone/>
            </a:pPr>
            <a:r>
              <a:rPr lang="en-US" b="1" u="sng" dirty="0"/>
              <a:t>Tools used:</a:t>
            </a:r>
          </a:p>
          <a:p>
            <a:r>
              <a:rPr lang="en-US" dirty="0">
                <a:hlinkClick r:id="rId2"/>
              </a:rPr>
              <a:t>http://www.hivemq.com/demos/websocket-client/</a:t>
            </a:r>
            <a:endParaRPr lang="en-US" dirty="0"/>
          </a:p>
          <a:p>
            <a:pPr lvl="1"/>
            <a:r>
              <a:rPr lang="en-US" dirty="0"/>
              <a:t>This is a web based MQTT client. Using this we can Publish MQTT messages and we can also subscribe to MQTT messages.</a:t>
            </a:r>
          </a:p>
          <a:p>
            <a:pPr lvl="1"/>
            <a:r>
              <a:rPr lang="en-US" dirty="0"/>
              <a:t>This tool was used to simulate sensor data (Temperature/Humidity/Lux) from the </a:t>
            </a:r>
            <a:r>
              <a:rPr lang="en-US" dirty="0" err="1"/>
              <a:t>IoT</a:t>
            </a:r>
            <a:r>
              <a:rPr lang="en-US" dirty="0"/>
              <a:t> device to the Blockchain node.</a:t>
            </a:r>
          </a:p>
          <a:p>
            <a:pPr lvl="1"/>
            <a:r>
              <a:rPr lang="en-US" dirty="0"/>
              <a:t>This tool was used to simulate ON/OFF commands from the Blockchain to the </a:t>
            </a:r>
            <a:r>
              <a:rPr lang="en-US" dirty="0" err="1"/>
              <a:t>IoT</a:t>
            </a:r>
            <a:r>
              <a:rPr lang="en-US" dirty="0"/>
              <a:t> device.</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045280308"/>
      </p:ext>
    </p:extLst>
  </p:cSld>
  <p:clrMapOvr>
    <a:masterClrMapping/>
  </p:clrMapOvr>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ptx" id="{2A52644A-14A1-42BC-8EED-148F6FDB3A5B}" vid="{1E1AF7BB-A920-4D93-84E4-5DDE3F9958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428</TotalTime>
  <Words>1275</Words>
  <Application>Microsoft Office PowerPoint</Application>
  <PresentationFormat>On-screen Show (4:3)</PresentationFormat>
  <Paragraphs>141</Paragraphs>
  <Slides>16</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Arial Black</vt:lpstr>
      <vt:lpstr>Calibri</vt:lpstr>
      <vt:lpstr>Calibri Light</vt:lpstr>
      <vt:lpstr>Gill Sans MT</vt:lpstr>
      <vt:lpstr>Webdings</vt:lpstr>
      <vt:lpstr>Wingdings</vt:lpstr>
      <vt:lpstr>Wipro 2014 PPT Theme</vt:lpstr>
      <vt:lpstr>Office Theme</vt:lpstr>
      <vt:lpstr>DIGIRTUPT ExpertConnect – Innovation &amp; Collaboration Report</vt:lpstr>
      <vt:lpstr>Agenda</vt:lpstr>
      <vt:lpstr>ExpertConnect Team</vt:lpstr>
      <vt:lpstr>ExpertConnect Team</vt:lpstr>
      <vt:lpstr>How we collaborated</vt:lpstr>
      <vt:lpstr>Solution Architecture</vt:lpstr>
      <vt:lpstr>Division of responsibilities</vt:lpstr>
      <vt:lpstr>Dependency Management</vt:lpstr>
      <vt:lpstr>Dependency Management</vt:lpstr>
      <vt:lpstr>Dependency Management</vt:lpstr>
      <vt:lpstr>MQTT Client </vt:lpstr>
      <vt:lpstr>UI to Simulate IoT Sensor Data to Blockchain</vt:lpstr>
      <vt:lpstr>Video Recording</vt:lpstr>
      <vt:lpstr>Innovations Applied</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Venkatachalam Subramanian (WT01 - TT Architect Academy)</dc:creator>
  <cp:lastModifiedBy>Venkatachalam Subramanian</cp:lastModifiedBy>
  <cp:revision>70</cp:revision>
  <dcterms:created xsi:type="dcterms:W3CDTF">2016-12-11T05:20:01Z</dcterms:created>
  <dcterms:modified xsi:type="dcterms:W3CDTF">2016-12-11T15:44:58Z</dcterms:modified>
</cp:coreProperties>
</file>