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3" r:id="rId4"/>
    <p:sldId id="265" r:id="rId5"/>
    <p:sldId id="257" r:id="rId6"/>
    <p:sldId id="258" r:id="rId7"/>
    <p:sldId id="259" r:id="rId8"/>
    <p:sldId id="261" r:id="rId9"/>
    <p:sldId id="262"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6/16/2021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6/16/2021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3413A-B4DB-4533-AA93-BDA31C0E7091}"/>
              </a:ext>
            </a:extLst>
          </p:cNvPr>
          <p:cNvSpPr>
            <a:spLocks noGrp="1"/>
          </p:cNvSpPr>
          <p:nvPr>
            <p:ph type="ctrTitle"/>
          </p:nvPr>
        </p:nvSpPr>
        <p:spPr/>
        <p:txBody>
          <a:bodyPr/>
          <a:lstStyle/>
          <a:p>
            <a:pPr>
              <a:lnSpc>
                <a:spcPct val="107000"/>
              </a:lnSpc>
              <a:spcAft>
                <a:spcPts val="800"/>
              </a:spcAft>
            </a:pPr>
            <a:r>
              <a:rPr lang="es-MX" sz="4000" b="1" dirty="0">
                <a:effectLst/>
                <a:latin typeface="Arial" panose="020B0604020202020204" pitchFamily="34" charset="0"/>
                <a:ea typeface="Arial" panose="020B0604020202020204" pitchFamily="34" charset="0"/>
                <a:cs typeface="Times New Roman" panose="02020603050405020304" pitchFamily="18" charset="0"/>
              </a:rPr>
              <a:t>Proyecto Integrador:</a:t>
            </a:r>
            <a:br>
              <a:rPr lang="es-MX" sz="6000" dirty="0">
                <a:effectLst/>
                <a:latin typeface="Calibri" panose="020F0502020204030204" pitchFamily="34" charset="0"/>
                <a:ea typeface="Calibri" panose="020F0502020204030204" pitchFamily="34" charset="0"/>
                <a:cs typeface="Times New Roman" panose="02020603050405020304" pitchFamily="18" charset="0"/>
              </a:rPr>
            </a:br>
            <a:r>
              <a:rPr lang="es-MX" sz="7200" b="1" dirty="0">
                <a:effectLst/>
                <a:latin typeface="Arial" panose="020B0604020202020204" pitchFamily="34" charset="0"/>
                <a:ea typeface="Arial" panose="020B0604020202020204" pitchFamily="34" charset="0"/>
                <a:cs typeface="Times New Roman" panose="02020603050405020304" pitchFamily="18" charset="0"/>
              </a:rPr>
              <a:t>GYM Force</a:t>
            </a:r>
            <a:endParaRPr lang="es-MX" sz="19900" dirty="0"/>
          </a:p>
        </p:txBody>
      </p:sp>
      <p:sp>
        <p:nvSpPr>
          <p:cNvPr id="3" name="Subtítulo 2">
            <a:extLst>
              <a:ext uri="{FF2B5EF4-FFF2-40B4-BE49-F238E27FC236}">
                <a16:creationId xmlns:a16="http://schemas.microsoft.com/office/drawing/2014/main" id="{19412B33-BDCF-4953-8D3E-054E649A5F10}"/>
              </a:ext>
            </a:extLst>
          </p:cNvPr>
          <p:cNvSpPr>
            <a:spLocks noGrp="1"/>
          </p:cNvSpPr>
          <p:nvPr>
            <p:ph type="subTitle" idx="1"/>
          </p:nvPr>
        </p:nvSpPr>
        <p:spPr>
          <a:xfrm>
            <a:off x="810001" y="5343786"/>
            <a:ext cx="2189873" cy="1514213"/>
          </a:xfrm>
        </p:spPr>
        <p:txBody>
          <a:bodyPr>
            <a:normAutofit fontScale="62500" lnSpcReduction="20000"/>
          </a:bodyPr>
          <a:lstStyle/>
          <a:p>
            <a:r>
              <a:rPr lang="es-MX" sz="1800" dirty="0">
                <a:effectLst/>
                <a:latin typeface="Arial" panose="020B0604020202020204" pitchFamily="34" charset="0"/>
                <a:ea typeface="Arial" panose="020B0604020202020204" pitchFamily="34" charset="0"/>
                <a:cs typeface="Times New Roman" panose="02020603050405020304" pitchFamily="18" charset="0"/>
              </a:rPr>
              <a:t>Julio Cesar González Duque</a:t>
            </a:r>
          </a:p>
          <a:p>
            <a:pPr>
              <a:lnSpc>
                <a:spcPct val="107000"/>
              </a:lnSpc>
              <a:spcAft>
                <a:spcPts val="800"/>
              </a:spcAft>
            </a:pPr>
            <a:r>
              <a:rPr lang="es-MX" sz="1800" dirty="0">
                <a:effectLst/>
                <a:latin typeface="Arial" panose="020B0604020202020204" pitchFamily="34" charset="0"/>
                <a:ea typeface="Arial" panose="020B0604020202020204" pitchFamily="34" charset="0"/>
                <a:cs typeface="Times New Roman" panose="02020603050405020304" pitchFamily="18" charset="0"/>
              </a:rPr>
              <a:t>Mario Jiménez Areola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Arial" panose="020B0604020202020204" pitchFamily="34" charset="0"/>
                <a:ea typeface="Arial" panose="020B0604020202020204" pitchFamily="34" charset="0"/>
                <a:cs typeface="Times New Roman" panose="02020603050405020304" pitchFamily="18" charset="0"/>
              </a:rPr>
              <a:t>José Bizuet Collazo Rubio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Arial" panose="020B0604020202020204" pitchFamily="34" charset="0"/>
                <a:ea typeface="Arial" panose="020B0604020202020204" pitchFamily="34" charset="0"/>
                <a:cs typeface="Times New Roman" panose="02020603050405020304" pitchFamily="18" charset="0"/>
              </a:rPr>
              <a:t>Jonathan Nevárez</a:t>
            </a:r>
            <a:r>
              <a:rPr lang="es-MX" dirty="0">
                <a:latin typeface="Calibri" panose="020F0502020204030204" pitchFamily="34" charset="0"/>
                <a:ea typeface="Arial" panose="020B0604020202020204" pitchFamily="34" charset="0"/>
                <a:cs typeface="Times New Roman" panose="02020603050405020304" pitchFamily="18" charset="0"/>
              </a:rPr>
              <a:t> </a:t>
            </a:r>
            <a:r>
              <a:rPr lang="es-MX" sz="1800" dirty="0">
                <a:effectLst/>
                <a:latin typeface="Arial" panose="020B0604020202020204" pitchFamily="34" charset="0"/>
                <a:ea typeface="Arial" panose="020B0604020202020204" pitchFamily="34" charset="0"/>
              </a:rPr>
              <a:t>Diaz</a:t>
            </a:r>
            <a:endParaRPr lang="es-MX" dirty="0">
              <a:latin typeface="Calibri" panose="020F0502020204030204" pitchFamily="34" charset="0"/>
              <a:ea typeface="Arial" panose="020B0604020202020204" pitchFamily="34" charset="0"/>
              <a:cs typeface="Times New Roman" panose="02020603050405020304" pitchFamily="18" charset="0"/>
            </a:endParaRPr>
          </a:p>
          <a:p>
            <a:pPr>
              <a:lnSpc>
                <a:spcPct val="107000"/>
              </a:lnSpc>
              <a:spcAft>
                <a:spcPts val="800"/>
              </a:spcAft>
            </a:pPr>
            <a:r>
              <a:rPr lang="es-MX" sz="1800" dirty="0">
                <a:effectLst/>
                <a:latin typeface="Arial" panose="020B0604020202020204" pitchFamily="34" charset="0"/>
                <a:ea typeface="Arial" panose="020B0604020202020204" pitchFamily="34" charset="0"/>
              </a:rPr>
              <a:t>José Luis Aldaba Hernández</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ubtítulo 2">
            <a:extLst>
              <a:ext uri="{FF2B5EF4-FFF2-40B4-BE49-F238E27FC236}">
                <a16:creationId xmlns:a16="http://schemas.microsoft.com/office/drawing/2014/main" id="{36EFEC73-6187-4F7C-9513-B45471C7807C}"/>
              </a:ext>
            </a:extLst>
          </p:cNvPr>
          <p:cNvSpPr txBox="1">
            <a:spLocks/>
          </p:cNvSpPr>
          <p:nvPr/>
        </p:nvSpPr>
        <p:spPr>
          <a:xfrm>
            <a:off x="7808431" y="5343785"/>
            <a:ext cx="4062726" cy="15142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s-MX" dirty="0">
                <a:latin typeface="Arial" panose="020B0604020202020204" pitchFamily="34" charset="0"/>
                <a:ea typeface="Arial" panose="020B0604020202020204" pitchFamily="34" charset="0"/>
                <a:cs typeface="Times New Roman" panose="02020603050405020304" pitchFamily="18" charset="0"/>
              </a:rPr>
              <a:t>Prof. Roció Lorena Rodríguez Chacón</a:t>
            </a:r>
            <a:endParaRPr lang="es-MX"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MX"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680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66C60-FEA3-4957-BFF2-AE4FAA045568}"/>
              </a:ext>
            </a:extLst>
          </p:cNvPr>
          <p:cNvSpPr>
            <a:spLocks noGrp="1"/>
          </p:cNvSpPr>
          <p:nvPr>
            <p:ph type="title"/>
          </p:nvPr>
        </p:nvSpPr>
        <p:spPr/>
        <p:txBody>
          <a:bodyPr/>
          <a:lstStyle/>
          <a:p>
            <a:endParaRPr lang="es-MX"/>
          </a:p>
        </p:txBody>
      </p:sp>
      <p:pic>
        <p:nvPicPr>
          <p:cNvPr id="4" name="Imagen 3">
            <a:extLst>
              <a:ext uri="{FF2B5EF4-FFF2-40B4-BE49-F238E27FC236}">
                <a16:creationId xmlns:a16="http://schemas.microsoft.com/office/drawing/2014/main" id="{8F904307-6451-4E8A-A4E6-E390AE3C95BA}"/>
              </a:ext>
            </a:extLst>
          </p:cNvPr>
          <p:cNvPicPr>
            <a:picLocks noChangeAspect="1"/>
          </p:cNvPicPr>
          <p:nvPr/>
        </p:nvPicPr>
        <p:blipFill>
          <a:blip r:embed="rId2"/>
          <a:stretch>
            <a:fillRect/>
          </a:stretch>
        </p:blipFill>
        <p:spPr>
          <a:xfrm>
            <a:off x="2332383" y="2370481"/>
            <a:ext cx="6785113" cy="4187687"/>
          </a:xfrm>
          <a:prstGeom prst="rect">
            <a:avLst/>
          </a:prstGeom>
        </p:spPr>
      </p:pic>
    </p:spTree>
    <p:extLst>
      <p:ext uri="{BB962C8B-B14F-4D97-AF65-F5344CB8AC3E}">
        <p14:creationId xmlns:p14="http://schemas.microsoft.com/office/powerpoint/2010/main" val="381486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495C6-01CE-4185-8DDE-55E59999CF31}"/>
              </a:ext>
            </a:extLst>
          </p:cNvPr>
          <p:cNvSpPr>
            <a:spLocks noGrp="1"/>
          </p:cNvSpPr>
          <p:nvPr>
            <p:ph type="title"/>
          </p:nvPr>
        </p:nvSpPr>
        <p:spPr/>
        <p:txBody>
          <a:bodyPr/>
          <a:lstStyle/>
          <a:p>
            <a:endParaRPr lang="es-MX"/>
          </a:p>
        </p:txBody>
      </p:sp>
      <p:pic>
        <p:nvPicPr>
          <p:cNvPr id="4" name="Imagen 3">
            <a:extLst>
              <a:ext uri="{FF2B5EF4-FFF2-40B4-BE49-F238E27FC236}">
                <a16:creationId xmlns:a16="http://schemas.microsoft.com/office/drawing/2014/main" id="{128E1D7C-246E-4A02-B9E7-96CAE1CE094C}"/>
              </a:ext>
            </a:extLst>
          </p:cNvPr>
          <p:cNvPicPr>
            <a:picLocks noChangeAspect="1"/>
          </p:cNvPicPr>
          <p:nvPr/>
        </p:nvPicPr>
        <p:blipFill>
          <a:blip r:embed="rId2"/>
          <a:stretch>
            <a:fillRect/>
          </a:stretch>
        </p:blipFill>
        <p:spPr>
          <a:xfrm>
            <a:off x="405001" y="2498643"/>
            <a:ext cx="11381998" cy="3549046"/>
          </a:xfrm>
          <a:prstGeom prst="rect">
            <a:avLst/>
          </a:prstGeom>
        </p:spPr>
      </p:pic>
    </p:spTree>
    <p:extLst>
      <p:ext uri="{BB962C8B-B14F-4D97-AF65-F5344CB8AC3E}">
        <p14:creationId xmlns:p14="http://schemas.microsoft.com/office/powerpoint/2010/main" val="321765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D9FD8-F918-491E-9F63-59390C3D8625}"/>
              </a:ext>
            </a:extLst>
          </p:cNvPr>
          <p:cNvSpPr>
            <a:spLocks noGrp="1"/>
          </p:cNvSpPr>
          <p:nvPr>
            <p:ph type="title"/>
          </p:nvPr>
        </p:nvSpPr>
        <p:spPr/>
        <p:txBody>
          <a:bodyPr/>
          <a:lstStyle/>
          <a:p>
            <a:endParaRPr lang="es-MX"/>
          </a:p>
        </p:txBody>
      </p:sp>
      <p:pic>
        <p:nvPicPr>
          <p:cNvPr id="4" name="Imagen 3">
            <a:extLst>
              <a:ext uri="{FF2B5EF4-FFF2-40B4-BE49-F238E27FC236}">
                <a16:creationId xmlns:a16="http://schemas.microsoft.com/office/drawing/2014/main" id="{EAA2B66C-8E9C-49FF-BD36-12A28EB11C69}"/>
              </a:ext>
            </a:extLst>
          </p:cNvPr>
          <p:cNvPicPr>
            <a:picLocks noChangeAspect="1"/>
          </p:cNvPicPr>
          <p:nvPr/>
        </p:nvPicPr>
        <p:blipFill>
          <a:blip r:embed="rId2"/>
          <a:stretch>
            <a:fillRect/>
          </a:stretch>
        </p:blipFill>
        <p:spPr>
          <a:xfrm>
            <a:off x="602973" y="643631"/>
            <a:ext cx="10986052" cy="5570738"/>
          </a:xfrm>
          <a:prstGeom prst="rect">
            <a:avLst/>
          </a:prstGeom>
        </p:spPr>
      </p:pic>
    </p:spTree>
    <p:extLst>
      <p:ext uri="{BB962C8B-B14F-4D97-AF65-F5344CB8AC3E}">
        <p14:creationId xmlns:p14="http://schemas.microsoft.com/office/powerpoint/2010/main" val="18410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FAEDB-1BF6-414A-AEF9-A6DFD169BDB1}"/>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56BD7BCC-332A-467B-B396-D65155B3C54B}"/>
              </a:ext>
            </a:extLst>
          </p:cNvPr>
          <p:cNvSpPr>
            <a:spLocks noGrp="1"/>
          </p:cNvSpPr>
          <p:nvPr>
            <p:ph idx="1"/>
          </p:nvPr>
        </p:nvSpPr>
        <p:spPr/>
        <p:txBody>
          <a:bodyPr>
            <a:normAutofit/>
          </a:bodyPr>
          <a:lstStyle/>
          <a:p>
            <a:pPr marL="0" indent="0" algn="just">
              <a:buNone/>
            </a:pPr>
            <a:r>
              <a:rPr lang="es-MX" sz="2000" dirty="0"/>
              <a:t>En la actualidad hay aplicaciones móviles de todo tipo pero vamos enfocados con la de ejercicios que brindan ayuda para muchas personas, en bastantes aspectos como lo es en dar información sobre tu peso, calorías quemadas, seguimiento de rutinas, etc.</a:t>
            </a:r>
          </a:p>
          <a:p>
            <a:pPr marL="0" indent="0" algn="just">
              <a:buNone/>
            </a:pPr>
            <a:r>
              <a:rPr lang="es-MX" sz="2000" dirty="0"/>
              <a:t>Pero hay problemas que se dan en bastantes casos con la mayoría de aplicaciones de ejercicios, por una o otra razón como que están incompletas, tiene muy poca información, pocas rutinas, y una que se ve en la mayoría de estas es la poca información de dietas o comidas saludables.</a:t>
            </a:r>
          </a:p>
        </p:txBody>
      </p:sp>
    </p:spTree>
    <p:extLst>
      <p:ext uri="{BB962C8B-B14F-4D97-AF65-F5344CB8AC3E}">
        <p14:creationId xmlns:p14="http://schemas.microsoft.com/office/powerpoint/2010/main" val="255160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7DDC4-79A8-4DF1-9DC9-48A36A9919BB}"/>
              </a:ext>
            </a:extLst>
          </p:cNvPr>
          <p:cNvSpPr>
            <a:spLocks noGrp="1"/>
          </p:cNvSpPr>
          <p:nvPr>
            <p:ph type="title"/>
          </p:nvPr>
        </p:nvSpPr>
        <p:spPr/>
        <p:txBody>
          <a:bodyPr/>
          <a:lstStyle/>
          <a:p>
            <a:r>
              <a:rPr lang="es-MX" dirty="0"/>
              <a:t>Objetivos</a:t>
            </a:r>
          </a:p>
        </p:txBody>
      </p:sp>
      <p:sp>
        <p:nvSpPr>
          <p:cNvPr id="3" name="Marcador de contenido 2">
            <a:extLst>
              <a:ext uri="{FF2B5EF4-FFF2-40B4-BE49-F238E27FC236}">
                <a16:creationId xmlns:a16="http://schemas.microsoft.com/office/drawing/2014/main" id="{DEDDF912-17E8-4902-BFEA-5AE9CC8A685D}"/>
              </a:ext>
            </a:extLst>
          </p:cNvPr>
          <p:cNvSpPr>
            <a:spLocks noGrp="1"/>
          </p:cNvSpPr>
          <p:nvPr>
            <p:ph idx="1"/>
          </p:nvPr>
        </p:nvSpPr>
        <p:spPr>
          <a:xfrm>
            <a:off x="818712" y="2222287"/>
            <a:ext cx="10554574" cy="4018092"/>
          </a:xfrm>
        </p:spPr>
        <p:txBody>
          <a:bodyPr>
            <a:normAutofit/>
          </a:bodyPr>
          <a:lstStyle/>
          <a:p>
            <a:pPr marL="0" indent="0" algn="ctr">
              <a:buNone/>
            </a:pPr>
            <a:r>
              <a:rPr lang="es-MX" b="1" dirty="0"/>
              <a:t>Objetivo General:</a:t>
            </a:r>
          </a:p>
          <a:p>
            <a:pPr marL="0" indent="0" algn="just">
              <a:buNone/>
            </a:pPr>
            <a:r>
              <a:rPr lang="es-MX" dirty="0"/>
              <a:t>• Desarrollar la aplicación Gym Force para brindar una mejor experiencia para el usuario.</a:t>
            </a:r>
          </a:p>
          <a:p>
            <a:pPr marL="0" indent="0" algn="ctr">
              <a:buNone/>
            </a:pPr>
            <a:endParaRPr lang="es-MX" b="1" dirty="0"/>
          </a:p>
          <a:p>
            <a:pPr marL="0" indent="0" algn="ctr">
              <a:buNone/>
            </a:pPr>
            <a:r>
              <a:rPr lang="es-MX" b="1" dirty="0"/>
              <a:t>Objetivos Específicos:</a:t>
            </a:r>
          </a:p>
          <a:p>
            <a:pPr marL="0" indent="0">
              <a:buNone/>
            </a:pPr>
            <a:r>
              <a:rPr lang="es-MX" dirty="0"/>
              <a:t>• Crear la interfaz de la app con el nombre</a:t>
            </a:r>
          </a:p>
          <a:p>
            <a:pPr marL="0" indent="0">
              <a:buNone/>
            </a:pPr>
            <a:r>
              <a:rPr lang="es-MX" dirty="0"/>
              <a:t>• Pedir mediante una interfaz el peso y la estatura</a:t>
            </a:r>
          </a:p>
          <a:p>
            <a:pPr marL="0" indent="0">
              <a:buNone/>
            </a:pPr>
            <a:r>
              <a:rPr lang="es-MX" dirty="0"/>
              <a:t>• Mostrar un apartado de selección entre alimentación y rutinas </a:t>
            </a:r>
          </a:p>
          <a:p>
            <a:pPr marL="0" indent="0">
              <a:buNone/>
            </a:pPr>
            <a:r>
              <a:rPr lang="es-MX" dirty="0"/>
              <a:t>• Tener un foro de chat con especialistas para la ayuda necesaria</a:t>
            </a:r>
          </a:p>
          <a:p>
            <a:pPr marL="0" indent="0">
              <a:buNone/>
            </a:pPr>
            <a:r>
              <a:rPr lang="es-MX" dirty="0"/>
              <a:t>• Tener un catalogo de ejercicios y actividades físicas</a:t>
            </a:r>
          </a:p>
          <a:p>
            <a:pPr marL="0" indent="0">
              <a:buNone/>
            </a:pPr>
            <a:r>
              <a:rPr lang="es-MX" dirty="0"/>
              <a:t>• Mostrar un seguimiento de consistencia con los ejercicios </a:t>
            </a:r>
          </a:p>
        </p:txBody>
      </p:sp>
    </p:spTree>
    <p:extLst>
      <p:ext uri="{BB962C8B-B14F-4D97-AF65-F5344CB8AC3E}">
        <p14:creationId xmlns:p14="http://schemas.microsoft.com/office/powerpoint/2010/main" val="287239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9F64D-27B9-4EC0-8F39-8498FBF04434}"/>
              </a:ext>
            </a:extLst>
          </p:cNvPr>
          <p:cNvSpPr>
            <a:spLocks noGrp="1"/>
          </p:cNvSpPr>
          <p:nvPr>
            <p:ph type="title"/>
          </p:nvPr>
        </p:nvSpPr>
        <p:spPr/>
        <p:txBody>
          <a:bodyPr/>
          <a:lstStyle/>
          <a:p>
            <a:r>
              <a:rPr lang="es-MX" dirty="0"/>
              <a:t>Justificación</a:t>
            </a:r>
          </a:p>
        </p:txBody>
      </p:sp>
      <p:sp>
        <p:nvSpPr>
          <p:cNvPr id="3" name="Marcador de contenido 2">
            <a:extLst>
              <a:ext uri="{FF2B5EF4-FFF2-40B4-BE49-F238E27FC236}">
                <a16:creationId xmlns:a16="http://schemas.microsoft.com/office/drawing/2014/main" id="{B48B33A2-D060-4FC2-95FB-A913C2F7D104}"/>
              </a:ext>
            </a:extLst>
          </p:cNvPr>
          <p:cNvSpPr>
            <a:spLocks noGrp="1"/>
          </p:cNvSpPr>
          <p:nvPr>
            <p:ph idx="1"/>
          </p:nvPr>
        </p:nvSpPr>
        <p:spPr/>
        <p:txBody>
          <a:bodyPr>
            <a:normAutofit/>
          </a:bodyPr>
          <a:lstStyle/>
          <a:p>
            <a:pPr>
              <a:buFont typeface="Wingdings" panose="05000000000000000000" pitchFamily="2" charset="2"/>
              <a:buChar char="ü"/>
            </a:pPr>
            <a:r>
              <a:rPr lang="es-MX" sz="2000" dirty="0"/>
              <a:t>La aplicación está planteada para que las personas que la instalen tengan todo lo necesario: plan de dieta, plan de ejercicios y un foro dentro de la aplicación.</a:t>
            </a:r>
          </a:p>
          <a:p>
            <a:pPr>
              <a:buFont typeface="Wingdings" panose="05000000000000000000" pitchFamily="2" charset="2"/>
              <a:buChar char="ü"/>
            </a:pPr>
            <a:r>
              <a:rPr lang="es-MX" sz="2000" dirty="0"/>
              <a:t>Se sabe esto porque se hizo un estudio que ninguna aplicación que está enfocada a esta necesidad.</a:t>
            </a:r>
          </a:p>
          <a:p>
            <a:pPr>
              <a:buFont typeface="Wingdings" panose="05000000000000000000" pitchFamily="2" charset="2"/>
              <a:buChar char="ü"/>
            </a:pPr>
            <a:r>
              <a:rPr lang="es-MX" sz="2000" dirty="0"/>
              <a:t>La aplicación poseerá un foro y un chat para que los usuarios puedan dar sus opiniones y críticas para mostrar su punto de vista de la aplicación.</a:t>
            </a:r>
          </a:p>
          <a:p>
            <a:pPr>
              <a:buFont typeface="Wingdings" panose="05000000000000000000" pitchFamily="2" charset="2"/>
              <a:buChar char="ü"/>
            </a:pPr>
            <a:r>
              <a:rPr lang="es-MX" sz="2000" dirty="0"/>
              <a:t>Será necesario tener una investigación para saber los distintos planes alimenticios y planes de ejercicios que llevara la aplicación.</a:t>
            </a:r>
          </a:p>
          <a:p>
            <a:pPr>
              <a:buFont typeface="Wingdings" panose="05000000000000000000" pitchFamily="2" charset="2"/>
              <a:buChar char="ü"/>
            </a:pPr>
            <a:r>
              <a:rPr lang="es-MX" sz="2000" dirty="0"/>
              <a:t>El usuario potra mostrar en el foro su progreso.</a:t>
            </a:r>
          </a:p>
        </p:txBody>
      </p:sp>
    </p:spTree>
    <p:extLst>
      <p:ext uri="{BB962C8B-B14F-4D97-AF65-F5344CB8AC3E}">
        <p14:creationId xmlns:p14="http://schemas.microsoft.com/office/powerpoint/2010/main" val="408339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6EA4C-6D92-46C4-9FCE-E8602DBA6EB6}"/>
              </a:ext>
            </a:extLst>
          </p:cNvPr>
          <p:cNvSpPr>
            <a:spLocks noGrp="1"/>
          </p:cNvSpPr>
          <p:nvPr>
            <p:ph type="title"/>
          </p:nvPr>
        </p:nvSpPr>
        <p:spPr/>
        <p:txBody>
          <a:bodyPr/>
          <a:lstStyle/>
          <a:p>
            <a:r>
              <a:rPr lang="es-MX" dirty="0"/>
              <a:t>Pantallas </a:t>
            </a:r>
            <a:r>
              <a:rPr lang="es-MX"/>
              <a:t>Del Prototipo</a:t>
            </a:r>
          </a:p>
        </p:txBody>
      </p:sp>
      <p:pic>
        <p:nvPicPr>
          <p:cNvPr id="5" name="Marcador de contenido 4" descr="Interfaz de usuario gráfica, Sitio web&#10;&#10;Descripción generada automáticamente">
            <a:extLst>
              <a:ext uri="{FF2B5EF4-FFF2-40B4-BE49-F238E27FC236}">
                <a16:creationId xmlns:a16="http://schemas.microsoft.com/office/drawing/2014/main" id="{F28F71A2-BD43-46A5-B968-CC631D50E833}"/>
              </a:ext>
            </a:extLst>
          </p:cNvPr>
          <p:cNvPicPr>
            <a:picLocks noGrp="1" noChangeAspect="1"/>
          </p:cNvPicPr>
          <p:nvPr>
            <p:ph idx="1"/>
          </p:nvPr>
        </p:nvPicPr>
        <p:blipFill>
          <a:blip r:embed="rId2"/>
          <a:stretch>
            <a:fillRect/>
          </a:stretch>
        </p:blipFill>
        <p:spPr>
          <a:xfrm>
            <a:off x="2536891" y="2521080"/>
            <a:ext cx="7118215" cy="3636963"/>
          </a:xfrm>
        </p:spPr>
      </p:pic>
    </p:spTree>
    <p:extLst>
      <p:ext uri="{BB962C8B-B14F-4D97-AF65-F5344CB8AC3E}">
        <p14:creationId xmlns:p14="http://schemas.microsoft.com/office/powerpoint/2010/main" val="208962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8AE70D-3C31-4A63-8BBA-4E78AA6CEA2D}"/>
              </a:ext>
            </a:extLst>
          </p:cNvPr>
          <p:cNvSpPr>
            <a:spLocks noGrp="1"/>
          </p:cNvSpPr>
          <p:nvPr>
            <p:ph type="title"/>
          </p:nvPr>
        </p:nvSpPr>
        <p:spPr/>
        <p:txBody>
          <a:bodyPr/>
          <a:lstStyle/>
          <a:p>
            <a:endParaRPr lang="es-MX"/>
          </a:p>
        </p:txBody>
      </p:sp>
      <p:pic>
        <p:nvPicPr>
          <p:cNvPr id="5" name="Marcador de contenido 4" descr="Interfaz de usuario gráfica, Sitio web&#10;&#10;Descripción generada automáticamente">
            <a:extLst>
              <a:ext uri="{FF2B5EF4-FFF2-40B4-BE49-F238E27FC236}">
                <a16:creationId xmlns:a16="http://schemas.microsoft.com/office/drawing/2014/main" id="{26E9B987-DC7C-4452-B848-7A084F0FBA71}"/>
              </a:ext>
            </a:extLst>
          </p:cNvPr>
          <p:cNvPicPr>
            <a:picLocks noGrp="1" noChangeAspect="1"/>
          </p:cNvPicPr>
          <p:nvPr>
            <p:ph idx="1"/>
          </p:nvPr>
        </p:nvPicPr>
        <p:blipFill>
          <a:blip r:embed="rId2"/>
          <a:stretch>
            <a:fillRect/>
          </a:stretch>
        </p:blipFill>
        <p:spPr>
          <a:xfrm>
            <a:off x="2470366" y="2493088"/>
            <a:ext cx="7251265" cy="3636963"/>
          </a:xfrm>
        </p:spPr>
      </p:pic>
    </p:spTree>
    <p:extLst>
      <p:ext uri="{BB962C8B-B14F-4D97-AF65-F5344CB8AC3E}">
        <p14:creationId xmlns:p14="http://schemas.microsoft.com/office/powerpoint/2010/main" val="117331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FD016-FCCA-4369-91C8-C466913E10D7}"/>
              </a:ext>
            </a:extLst>
          </p:cNvPr>
          <p:cNvSpPr>
            <a:spLocks noGrp="1"/>
          </p:cNvSpPr>
          <p:nvPr>
            <p:ph type="title"/>
          </p:nvPr>
        </p:nvSpPr>
        <p:spPr/>
        <p:txBody>
          <a:bodyPr/>
          <a:lstStyle/>
          <a:p>
            <a:endParaRPr lang="es-MX"/>
          </a:p>
        </p:txBody>
      </p:sp>
      <p:pic>
        <p:nvPicPr>
          <p:cNvPr id="9" name="Marcador de contenido 8" descr="Interfaz de usuario gráfica, Sitio web&#10;&#10;Descripción generada automáticamente">
            <a:extLst>
              <a:ext uri="{FF2B5EF4-FFF2-40B4-BE49-F238E27FC236}">
                <a16:creationId xmlns:a16="http://schemas.microsoft.com/office/drawing/2014/main" id="{CCAE0A9E-E493-43C5-A92F-C70EBE76AC18}"/>
              </a:ext>
            </a:extLst>
          </p:cNvPr>
          <p:cNvPicPr>
            <a:picLocks noGrp="1" noChangeAspect="1"/>
          </p:cNvPicPr>
          <p:nvPr>
            <p:ph idx="1"/>
          </p:nvPr>
        </p:nvPicPr>
        <p:blipFill>
          <a:blip r:embed="rId2"/>
          <a:stretch>
            <a:fillRect/>
          </a:stretch>
        </p:blipFill>
        <p:spPr>
          <a:xfrm>
            <a:off x="2542325" y="2502418"/>
            <a:ext cx="7107347" cy="3636963"/>
          </a:xfrm>
        </p:spPr>
      </p:pic>
    </p:spTree>
    <p:extLst>
      <p:ext uri="{BB962C8B-B14F-4D97-AF65-F5344CB8AC3E}">
        <p14:creationId xmlns:p14="http://schemas.microsoft.com/office/powerpoint/2010/main" val="4166806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4A877-AE92-46FB-B86A-6B66A0AF1AAF}"/>
              </a:ext>
            </a:extLst>
          </p:cNvPr>
          <p:cNvSpPr>
            <a:spLocks noGrp="1"/>
          </p:cNvSpPr>
          <p:nvPr>
            <p:ph type="title"/>
          </p:nvPr>
        </p:nvSpPr>
        <p:spPr/>
        <p:txBody>
          <a:bodyPr/>
          <a:lstStyle/>
          <a:p>
            <a:endParaRPr lang="es-MX"/>
          </a:p>
        </p:txBody>
      </p:sp>
      <p:pic>
        <p:nvPicPr>
          <p:cNvPr id="5" name="Marcador de contenido 4" descr="Imagen de la pantalla de un celular con texto e imagen&#10;&#10;Descripción generada automáticamente">
            <a:extLst>
              <a:ext uri="{FF2B5EF4-FFF2-40B4-BE49-F238E27FC236}">
                <a16:creationId xmlns:a16="http://schemas.microsoft.com/office/drawing/2014/main" id="{745580FE-01EB-48EF-AA1F-08BA9D5F5942}"/>
              </a:ext>
            </a:extLst>
          </p:cNvPr>
          <p:cNvPicPr>
            <a:picLocks noGrp="1" noChangeAspect="1"/>
          </p:cNvPicPr>
          <p:nvPr>
            <p:ph idx="1"/>
          </p:nvPr>
        </p:nvPicPr>
        <p:blipFill>
          <a:blip r:embed="rId2"/>
          <a:stretch>
            <a:fillRect/>
          </a:stretch>
        </p:blipFill>
        <p:spPr>
          <a:xfrm>
            <a:off x="1939470" y="2502418"/>
            <a:ext cx="8313058" cy="3636963"/>
          </a:xfrm>
        </p:spPr>
      </p:pic>
    </p:spTree>
    <p:extLst>
      <p:ext uri="{BB962C8B-B14F-4D97-AF65-F5344CB8AC3E}">
        <p14:creationId xmlns:p14="http://schemas.microsoft.com/office/powerpoint/2010/main" val="121331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5A975-C8B9-4533-80AA-108156043199}"/>
              </a:ext>
            </a:extLst>
          </p:cNvPr>
          <p:cNvSpPr>
            <a:spLocks noGrp="1"/>
          </p:cNvSpPr>
          <p:nvPr>
            <p:ph type="title"/>
          </p:nvPr>
        </p:nvSpPr>
        <p:spPr/>
        <p:txBody>
          <a:bodyPr/>
          <a:lstStyle/>
          <a:p>
            <a:endParaRPr lang="es-MX"/>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0D84796C-1B9C-4068-9160-CDC7E377DDF6}"/>
              </a:ext>
            </a:extLst>
          </p:cNvPr>
          <p:cNvPicPr>
            <a:picLocks noGrp="1" noChangeAspect="1"/>
          </p:cNvPicPr>
          <p:nvPr>
            <p:ph idx="1"/>
          </p:nvPr>
        </p:nvPicPr>
        <p:blipFill>
          <a:blip r:embed="rId2"/>
          <a:stretch>
            <a:fillRect/>
          </a:stretch>
        </p:blipFill>
        <p:spPr>
          <a:xfrm>
            <a:off x="1801430" y="2474427"/>
            <a:ext cx="8589137" cy="3636963"/>
          </a:xfrm>
        </p:spPr>
      </p:pic>
    </p:spTree>
    <p:extLst>
      <p:ext uri="{BB962C8B-B14F-4D97-AF65-F5344CB8AC3E}">
        <p14:creationId xmlns:p14="http://schemas.microsoft.com/office/powerpoint/2010/main" val="268770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162</TotalTime>
  <Words>324</Words>
  <Application>Microsoft Office PowerPoint</Application>
  <PresentationFormat>Panorámica</PresentationFormat>
  <Paragraphs>28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Century Gothic</vt:lpstr>
      <vt:lpstr>Wingdings</vt:lpstr>
      <vt:lpstr>Wingdings 2</vt:lpstr>
      <vt:lpstr>Citable</vt:lpstr>
      <vt:lpstr>Proyecto Integrador: GYM Force</vt:lpstr>
      <vt:lpstr>Introducción</vt:lpstr>
      <vt:lpstr>Objetivos</vt:lpstr>
      <vt:lpstr>Justificación</vt:lpstr>
      <vt:lpstr>Pantallas Del Prototipo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Ghost Wolf Gamer</dc:creator>
  <cp:lastModifiedBy>Sony Duque</cp:lastModifiedBy>
  <cp:revision>10</cp:revision>
  <dcterms:created xsi:type="dcterms:W3CDTF">2021-06-16T04:43:13Z</dcterms:created>
  <dcterms:modified xsi:type="dcterms:W3CDTF">2021-06-16T08:25:51Z</dcterms:modified>
</cp:coreProperties>
</file>