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sldIdLst>
    <p:sldId id="1021" r:id="rId2"/>
    <p:sldId id="1022" r:id="rId3"/>
    <p:sldId id="943" r:id="rId4"/>
    <p:sldId id="1070" r:id="rId5"/>
    <p:sldId id="1024" r:id="rId6"/>
    <p:sldId id="1071" r:id="rId7"/>
    <p:sldId id="1079" r:id="rId8"/>
    <p:sldId id="1080" r:id="rId9"/>
    <p:sldId id="1026" r:id="rId10"/>
    <p:sldId id="1029" r:id="rId11"/>
    <p:sldId id="1081" r:id="rId12"/>
    <p:sldId id="1082" r:id="rId13"/>
    <p:sldId id="1083" r:id="rId14"/>
    <p:sldId id="1072" r:id="rId15"/>
    <p:sldId id="1075" r:id="rId16"/>
    <p:sldId id="1025" r:id="rId17"/>
    <p:sldId id="1076" r:id="rId18"/>
    <p:sldId id="1073" r:id="rId19"/>
    <p:sldId id="1027" r:id="rId20"/>
    <p:sldId id="1078" r:id="rId21"/>
    <p:sldId id="1043" r:id="rId22"/>
    <p:sldId id="1042" r:id="rId23"/>
    <p:sldId id="1077" r:id="rId24"/>
    <p:sldId id="1065" r:id="rId25"/>
    <p:sldId id="1030" r:id="rId26"/>
    <p:sldId id="1031" r:id="rId27"/>
    <p:sldId id="1074" r:id="rId28"/>
  </p:sldIdLst>
  <p:sldSz cx="9144000" cy="6858000" type="screen4x3"/>
  <p:notesSz cx="6669088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FFFF66"/>
    <a:srgbClr val="CC3399"/>
    <a:srgbClr val="CC3333"/>
    <a:srgbClr val="DC7171"/>
    <a:srgbClr val="C00000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76" y="-804"/>
      </p:cViewPr>
      <p:guideLst>
        <p:guide orient="horz" pos="2202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0"/>
            </a:lvl1pPr>
          </a:lstStyle>
          <a:p>
            <a:pPr>
              <a:defRPr/>
            </a:pPr>
            <a:fld id="{2E521282-D895-408A-8C43-1C406F239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EEDD0-55D0-4A7C-9AB4-7D6BDDB2BFE1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3782D-A112-4FF6-8F0C-A34028A5C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718DD-B223-4750-BE4B-46DABA054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5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0F543-07B3-49FD-BD02-C116FABEEAC5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A06-D734-4364-978F-4B446F098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B4CFF-7B9E-4C06-A42D-E4C7DBC1A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62375-CF08-414E-A09D-5595F9DCE172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C240B-AA12-4E0A-8C32-907024C33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EA8E0-4D37-4029-994E-791A912B6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74A7-4633-46E9-9176-71B9CF217C90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D5928-FBA1-4BA4-98CC-5CFD1DC8C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FC21-6C77-4760-BA17-B08087390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BF8A-7362-400C-94DA-04B0E2B93171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F1AC-F915-4811-B800-DFE78227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6C49-AA46-49D5-8753-7A5E46057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3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200C2-1799-4AF5-BED2-D2582FEBA877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28007-76F9-4A2E-BFE4-9C21F164D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73B97-317D-4FD2-8D6E-9377FECA0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239A7-31E3-4D78-BF7A-28664DCC49CC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2C1AA-A778-486D-A1D3-D11A3DADE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FF06B-C1A7-4AD4-9B57-7763EF7D3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E82FE-AE60-4118-B23D-BD903148511F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AC5EC-6D68-4122-AA9D-95E7DF852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A39DC-136B-49D1-917D-6FC8F963E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A5FA3-2571-48AB-8160-45DC6B434126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F514C-793D-453B-8E64-97ED97505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DB1AB-D7C8-4F44-826C-9600CE5C5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A9340-1974-410E-A5B8-ECC38CC487AB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0B49A-86EE-4104-A861-9EE4CDAC3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E70CE-3BE0-4524-9FA1-570E694DD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1DD2E-84AC-4A1E-842E-2411A1CD94DA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BE425-F975-4B24-A230-EC450A687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200DC-3B4D-4910-A9AD-2E8CBF3E9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40F772-46BF-46A2-8201-2809788B36D9}" type="datetimeFigureOut">
              <a:rPr lang="zh-CN" altLang="en-US"/>
              <a:pPr>
                <a:defRPr/>
              </a:pPr>
              <a:t>2015/10/30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6371AC3-C656-4C10-8BF0-DFB5FDD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DF957B-3860-4533-8F11-7EA6DB76F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-88900" y="1125538"/>
            <a:ext cx="92329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4800">
                <a:solidFill>
                  <a:schemeClr val="tx2"/>
                </a:solidFill>
                <a:latin typeface="Calibri" pitchFamily="34" charset="0"/>
              </a:rPr>
              <a:t>Google</a:t>
            </a:r>
            <a:r>
              <a:rPr lang="en-US" altLang="zh-CN" sz="4800">
                <a:latin typeface="Calibri" pitchFamily="34" charset="0"/>
              </a:rPr>
              <a:t> </a:t>
            </a:r>
            <a:r>
              <a:rPr lang="en-US" altLang="zh-CN" sz="4800">
                <a:solidFill>
                  <a:srgbClr val="CC3333"/>
                </a:solidFill>
                <a:latin typeface="Calibri" pitchFamily="34" charset="0"/>
              </a:rPr>
              <a:t>Style</a:t>
            </a:r>
            <a:r>
              <a:rPr lang="en-US" altLang="zh-CN" sz="4800">
                <a:latin typeface="Calibri" pitchFamily="34" charset="0"/>
              </a:rPr>
              <a:t> </a:t>
            </a:r>
            <a:r>
              <a:rPr lang="en-US" altLang="zh-CN" sz="4800">
                <a:solidFill>
                  <a:srgbClr val="9BBB59"/>
                </a:solidFill>
                <a:latin typeface="Calibri" pitchFamily="34" charset="0"/>
              </a:rPr>
              <a:t>Search</a:t>
            </a:r>
            <a:endParaRPr lang="zh-CN" altLang="en-US" sz="3600">
              <a:solidFill>
                <a:srgbClr val="9BBB59"/>
              </a:solidFill>
              <a:latin typeface="Calibri" pitchFamily="34" charset="0"/>
              <a:sym typeface="+mn-lt"/>
            </a:endParaRPr>
          </a:p>
        </p:txBody>
      </p:sp>
      <p:sp>
        <p:nvSpPr>
          <p:cNvPr id="2051" name="Rectangle 3"/>
          <p:cNvSpPr txBox="1">
            <a:spLocks noChangeArrowheads="1"/>
          </p:cNvSpPr>
          <p:nvPr/>
        </p:nvSpPr>
        <p:spPr bwMode="auto">
          <a:xfrm>
            <a:off x="0" y="4076700"/>
            <a:ext cx="91249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lang="zh-CN" altLang="en-US" sz="2000">
                <a:latin typeface="Calibri" pitchFamily="34" charset="0"/>
              </a:rPr>
              <a:t>组长：王帅</a:t>
            </a:r>
          </a:p>
          <a:p>
            <a:pPr algn="ctr" eaLnBrk="1" hangingPunct="1">
              <a:spcBef>
                <a:spcPts val="1200"/>
              </a:spcBef>
            </a:pPr>
            <a:r>
              <a:rPr lang="zh-CN" altLang="en-US" sz="2000">
                <a:latin typeface="Calibri" pitchFamily="34" charset="0"/>
              </a:rPr>
              <a:t>码农：陈杰</a:t>
            </a:r>
            <a:endParaRPr lang="en-US" sz="2000">
              <a:latin typeface="Calibri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zh-CN" altLang="en-US" sz="2000">
                <a:latin typeface="Calibri" pitchFamily="34" charset="0"/>
              </a:rPr>
              <a:t>花儿：陈琳</a:t>
            </a:r>
            <a:endParaRPr lang="en-US" sz="2000">
              <a:latin typeface="Calibri" pitchFamily="34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altLang="zh-CN" sz="2000">
                <a:latin typeface="Calibri" pitchFamily="34" charset="0"/>
              </a:rPr>
              <a:t>2015/10/31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 rot="10800000" flipV="1">
            <a:off x="323850" y="29241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6F70261-04BB-4935-8521-11CB9FF6E7D3}" type="slidenum">
              <a:rPr lang="en-US" altLang="zh-CN">
                <a:solidFill>
                  <a:srgbClr val="898989"/>
                </a:solidFill>
              </a:rPr>
              <a:pPr algn="r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2291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运行环境</a:t>
            </a:r>
            <a:endParaRPr 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2293" name="内容占位符 2"/>
          <p:cNvSpPr>
            <a:spLocks noGrp="1"/>
          </p:cNvSpPr>
          <p:nvPr>
            <p:ph idx="4294967295"/>
          </p:nvPr>
        </p:nvSpPr>
        <p:spPr>
          <a:xfrm>
            <a:off x="720725" y="1773238"/>
            <a:ext cx="7019925" cy="4320058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sym typeface="+mn-lt"/>
              </a:rPr>
              <a:t>使用语言：</a:t>
            </a:r>
            <a:r>
              <a:rPr lang="en-US" altLang="zh-CN" sz="2800" b="1" dirty="0" smtClean="0">
                <a:solidFill>
                  <a:schemeClr val="tx2"/>
                </a:solidFill>
                <a:sym typeface="+mn-lt"/>
              </a:rPr>
              <a:t>Java</a:t>
            </a:r>
          </a:p>
          <a:p>
            <a:pPr eaLnBrk="1" hangingPunct="1">
              <a:spcBef>
                <a:spcPts val="24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sym typeface="+mn-lt"/>
              </a:rPr>
              <a:t>系统环境</a:t>
            </a:r>
            <a:endParaRPr lang="en-US" sz="2800" b="1" dirty="0" smtClean="0">
              <a:solidFill>
                <a:schemeClr val="tx2"/>
              </a:solidFill>
              <a:sym typeface="+mn-lt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JDK:  JDK1.7+</a:t>
            </a:r>
            <a:endParaRPr lang="zh-CN" altLang="en-US" sz="1100" dirty="0" smtClean="0">
              <a:solidFill>
                <a:srgbClr val="262626"/>
              </a:solidFill>
              <a:cs typeface="Times New Roman" pitchFamily="18" charset="0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Maven: maven3.2.0+</a:t>
            </a:r>
            <a:endParaRPr lang="zh-CN" altLang="en-US" sz="1100" dirty="0" smtClean="0">
              <a:solidFill>
                <a:srgbClr val="262626"/>
              </a:solidFill>
              <a:cs typeface="Times New Roman" pitchFamily="18" charset="0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Thrift: thrift0.9.2</a:t>
            </a:r>
            <a:endParaRPr lang="zh-CN" altLang="en-US" sz="1100" dirty="0" smtClean="0">
              <a:solidFill>
                <a:srgbClr val="262626"/>
              </a:solidFill>
              <a:cs typeface="Times New Roman" pitchFamily="18" charset="0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Tomcat: </a:t>
            </a: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tomcat7.x</a:t>
            </a:r>
          </a:p>
          <a:p>
            <a:pPr marL="342900" lvl="1" indent="-342900" eaLnBrk="1" hangingPunct="1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chemeClr val="tx2"/>
                </a:solidFill>
                <a:cs typeface="+mn-cs"/>
              </a:rPr>
              <a:t>部署工具</a:t>
            </a:r>
            <a:endParaRPr lang="en-US" altLang="zh-CN" b="1" dirty="0">
              <a:solidFill>
                <a:schemeClr val="tx2"/>
              </a:solidFill>
              <a:cs typeface="+mn-cs"/>
            </a:endParaRPr>
          </a:p>
          <a:p>
            <a:pPr lvl="1" eaLnBrk="1" hangingPunct="1">
              <a:spcBef>
                <a:spcPts val="1200"/>
              </a:spcBef>
              <a:buFont typeface="Calibri" pitchFamily="34" charset="0"/>
              <a:buChar char="—"/>
            </a:pPr>
            <a:r>
              <a:rPr lang="en-US" altLang="zh-CN" sz="1800" dirty="0" err="1" smtClean="0">
                <a:solidFill>
                  <a:srgbClr val="262626"/>
                </a:solidFill>
                <a:cs typeface="Times New Roman" pitchFamily="18" charset="0"/>
              </a:rPr>
              <a:t>Docker</a:t>
            </a:r>
            <a:r>
              <a:rPr lang="en-US" altLang="zh-CN" sz="1800" dirty="0" smtClean="0">
                <a:solidFill>
                  <a:srgbClr val="262626"/>
                </a:solidFill>
                <a:cs typeface="Times New Roman" pitchFamily="18" charset="0"/>
              </a:rPr>
              <a:t>: 1.71+</a:t>
            </a:r>
            <a:endParaRPr lang="zh-CN" altLang="en-US" sz="1100" dirty="0" smtClean="0">
              <a:solidFill>
                <a:srgbClr val="262626"/>
              </a:solidFill>
              <a:cs typeface="Times New Roman" pitchFamily="18" charset="0"/>
            </a:endParaRPr>
          </a:p>
          <a:p>
            <a:pPr lvl="1" eaLnBrk="1" hangingPunct="1"/>
            <a:endParaRPr lang="en-US" altLang="zh-CN" sz="2000" dirty="0" smtClean="0">
              <a:sym typeface="+mn-lt"/>
            </a:endParaRPr>
          </a:p>
          <a:p>
            <a:pPr lvl="1" eaLnBrk="1" hangingPunct="1"/>
            <a:endParaRPr lang="en-US" altLang="zh-CN" sz="2000" dirty="0" smtClean="0">
              <a:sym typeface="+mn-lt"/>
            </a:endParaRPr>
          </a:p>
          <a:p>
            <a:pPr lvl="1" eaLnBrk="1" hangingPunct="1"/>
            <a:endParaRPr lang="en-US" altLang="zh-CN" sz="2000" dirty="0" smtClean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2F795910-3A32-4563-8B8F-90050CA4D12E}" type="slidenum">
              <a:rPr lang="en-US" altLang="zh-CN">
                <a:solidFill>
                  <a:srgbClr val="898989"/>
                </a:solidFill>
              </a:rPr>
              <a:pPr algn="r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2530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系统</a:t>
            </a:r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单机</a:t>
            </a:r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部署</a:t>
            </a:r>
            <a:endParaRPr lang="en-US" alt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/>
        </p:nvSpPr>
        <p:spPr bwMode="auto">
          <a:xfrm>
            <a:off x="675085" y="1627187"/>
            <a:ext cx="4465637" cy="57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基于</a:t>
            </a:r>
            <a:r>
              <a:rPr lang="en-US" altLang="zh-CN" sz="1400" b="0" dirty="0" err="1">
                <a:solidFill>
                  <a:srgbClr val="262626"/>
                </a:solidFill>
                <a:latin typeface="Calibri" pitchFamily="34" charset="0"/>
              </a:rPr>
              <a:t>Docker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的容器化部署;</a:t>
            </a:r>
          </a:p>
        </p:txBody>
      </p:sp>
      <p:sp>
        <p:nvSpPr>
          <p:cNvPr id="11" name="内容占位符 2"/>
          <p:cNvSpPr>
            <a:spLocks noGrp="1" noChangeArrowheads="1"/>
          </p:cNvSpPr>
          <p:nvPr/>
        </p:nvSpPr>
        <p:spPr bwMode="auto">
          <a:xfrm>
            <a:off x="684213" y="3254375"/>
            <a:ext cx="44656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二</a:t>
            </a:r>
            <a:r>
              <a:rPr lang="en-US" altLang="zh-CN" sz="1400" b="0" dirty="0">
                <a:solidFill>
                  <a:srgbClr val="262626"/>
                </a:solidFill>
                <a:latin typeface="Calibri" pitchFamily="34" charset="0"/>
              </a:rPr>
              <a:t>   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高性能并发处理;</a:t>
            </a:r>
          </a:p>
        </p:txBody>
      </p:sp>
      <p:pic>
        <p:nvPicPr>
          <p:cNvPr id="22535" name="图片 2" descr="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9112250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4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2F795910-3A32-4563-8B8F-90050CA4D12E}" type="slidenum">
              <a:rPr lang="en-US" altLang="zh-CN">
                <a:solidFill>
                  <a:srgbClr val="898989"/>
                </a:solidFill>
              </a:rPr>
              <a:pPr algn="r"/>
              <a:t>12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2530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系统多机部署</a:t>
            </a:r>
            <a:endParaRPr lang="en-US" alt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/>
        </p:nvSpPr>
        <p:spPr bwMode="auto">
          <a:xfrm>
            <a:off x="684213" y="1509715"/>
            <a:ext cx="4465637" cy="55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基于</a:t>
            </a:r>
            <a:r>
              <a:rPr lang="en-US" altLang="zh-CN" sz="1400" b="0" dirty="0" err="1">
                <a:solidFill>
                  <a:srgbClr val="262626"/>
                </a:solidFill>
                <a:latin typeface="Calibri" pitchFamily="34" charset="0"/>
              </a:rPr>
              <a:t>Docker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的容器</a:t>
            </a:r>
            <a:r>
              <a:rPr lang="zh-CN" altLang="en-US" sz="1400" b="0" dirty="0" smtClean="0">
                <a:solidFill>
                  <a:srgbClr val="262626"/>
                </a:solidFill>
                <a:latin typeface="Calibri" pitchFamily="34" charset="0"/>
              </a:rPr>
              <a:t>化多机部署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;</a:t>
            </a:r>
          </a:p>
        </p:txBody>
      </p:sp>
      <p:pic>
        <p:nvPicPr>
          <p:cNvPr id="22536" name="图片 3" descr="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9"/>
            <a:ext cx="9144000" cy="479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4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2F795910-3A32-4563-8B8F-90050CA4D12E}" type="slidenum">
              <a:rPr lang="en-US" altLang="zh-CN">
                <a:solidFill>
                  <a:srgbClr val="898989"/>
                </a:solidFill>
              </a:rPr>
              <a:pPr algn="r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2530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系统性能</a:t>
            </a:r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测试</a:t>
            </a:r>
            <a:endParaRPr lang="en-US" alt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1" name="内容占位符 2"/>
          <p:cNvSpPr>
            <a:spLocks noGrp="1" noChangeArrowheads="1"/>
          </p:cNvSpPr>
          <p:nvPr/>
        </p:nvSpPr>
        <p:spPr bwMode="auto">
          <a:xfrm>
            <a:off x="682973" y="1628800"/>
            <a:ext cx="446563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二</a:t>
            </a:r>
            <a:r>
              <a:rPr lang="en-US" altLang="zh-CN" sz="1400" b="0" dirty="0">
                <a:solidFill>
                  <a:srgbClr val="262626"/>
                </a:solidFill>
                <a:latin typeface="Calibri" pitchFamily="34" charset="0"/>
              </a:rPr>
              <a:t>   </a:t>
            </a:r>
            <a:r>
              <a:rPr lang="zh-CN" altLang="en-US" sz="1400" b="0" dirty="0">
                <a:solidFill>
                  <a:srgbClr val="262626"/>
                </a:solidFill>
                <a:latin typeface="Calibri" pitchFamily="34" charset="0"/>
              </a:rPr>
              <a:t>高性能并发处理;</a:t>
            </a:r>
          </a:p>
        </p:txBody>
      </p:sp>
      <p:pic>
        <p:nvPicPr>
          <p:cNvPr id="22534" name="图片 1" descr="y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99" y="2348880"/>
            <a:ext cx="8466581" cy="437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44" y="2067396"/>
            <a:ext cx="9144000" cy="26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152A310E-B4EC-40EA-A2F8-FB2AD4029C60}" type="slidenum">
              <a:rPr lang="en-US" altLang="zh-CN">
                <a:solidFill>
                  <a:srgbClr val="898989"/>
                </a:solidFill>
              </a:rPr>
              <a:pPr algn="r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19463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4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5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66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709863"/>
            <a:ext cx="519271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D3F02A2-D56C-441E-94D1-306B918891E2}" type="slidenum">
              <a:rPr lang="en-US" altLang="zh-CN">
                <a:solidFill>
                  <a:srgbClr val="898989"/>
                </a:solidFill>
              </a:rPr>
              <a:pPr algn="r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4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用户界面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9223" name="内容占位符 2"/>
          <p:cNvSpPr>
            <a:spLocks noGrp="1"/>
          </p:cNvSpPr>
          <p:nvPr>
            <p:ph idx="4294967295"/>
          </p:nvPr>
        </p:nvSpPr>
        <p:spPr>
          <a:xfrm>
            <a:off x="4352925" y="3074988"/>
            <a:ext cx="4467225" cy="998537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1200" smtClean="0">
                <a:solidFill>
                  <a:srgbClr val="262626"/>
                </a:solidFill>
              </a:rPr>
              <a:t>利用</a:t>
            </a:r>
            <a:r>
              <a:rPr lang="en-US" altLang="zh-CN" sz="2000" b="1" smtClean="0">
                <a:solidFill>
                  <a:schemeClr val="accent2"/>
                </a:solidFill>
                <a:sym typeface="Arial" pitchFamily="34" charset="0"/>
              </a:rPr>
              <a:t>jquery</a:t>
            </a:r>
            <a:r>
              <a:rPr lang="zh-CN" altLang="en-US" sz="1200" smtClean="0">
                <a:solidFill>
                  <a:srgbClr val="262626"/>
                </a:solidFill>
              </a:rPr>
              <a:t>和</a:t>
            </a:r>
            <a:r>
              <a:rPr lang="en-US" altLang="zh-CN" sz="2000" b="1" smtClean="0">
                <a:solidFill>
                  <a:schemeClr val="accent2"/>
                </a:solidFill>
                <a:sym typeface="Arial" pitchFamily="34" charset="0"/>
              </a:rPr>
              <a:t>jquery autocomplete</a:t>
            </a:r>
            <a:r>
              <a:rPr lang="zh-CN" altLang="en-US" sz="1200" smtClean="0">
                <a:solidFill>
                  <a:srgbClr val="262626"/>
                </a:solidFill>
              </a:rPr>
              <a:t>插件进行异步调用并完成搜索提示；</a:t>
            </a:r>
          </a:p>
        </p:txBody>
      </p:sp>
      <p:sp>
        <p:nvSpPr>
          <p:cNvPr id="9224" name="内容占位符 2"/>
          <p:cNvSpPr>
            <a:spLocks noGrp="1" noChangeArrowheads="1"/>
          </p:cNvSpPr>
          <p:nvPr/>
        </p:nvSpPr>
        <p:spPr bwMode="auto">
          <a:xfrm>
            <a:off x="4359275" y="2133600"/>
            <a:ext cx="4465638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1400" b="0">
                <a:solidFill>
                  <a:srgbClr val="262626"/>
                </a:solidFill>
                <a:latin typeface="Calibri" pitchFamily="34" charset="0"/>
              </a:rPr>
              <a:t>页面布局模仿谷歌搜索引擎主页面，使用了</a:t>
            </a:r>
            <a:r>
              <a:rPr lang="en-US" altLang="zh-CN" sz="2000">
                <a:solidFill>
                  <a:schemeClr val="accent2"/>
                </a:solidFill>
                <a:latin typeface="Calibri" pitchFamily="34" charset="0"/>
                <a:sym typeface="Arial" pitchFamily="34" charset="0"/>
              </a:rPr>
              <a:t>Html 5</a:t>
            </a:r>
            <a:r>
              <a:rPr lang="zh-CN" altLang="en-US" sz="1400" b="0">
                <a:solidFill>
                  <a:srgbClr val="262626"/>
                </a:solidFill>
                <a:latin typeface="Calibri" pitchFamily="34" charset="0"/>
              </a:rPr>
              <a:t>和</a:t>
            </a:r>
            <a:r>
              <a:rPr lang="en-US" altLang="zh-CN" sz="2000">
                <a:solidFill>
                  <a:schemeClr val="accent2"/>
                </a:solidFill>
                <a:latin typeface="Calibri" pitchFamily="34" charset="0"/>
                <a:sym typeface="Arial" pitchFamily="34" charset="0"/>
              </a:rPr>
              <a:t>Bootstrap</a:t>
            </a:r>
            <a:r>
              <a:rPr lang="zh-CN" altLang="en-US" sz="1400" b="0">
                <a:solidFill>
                  <a:srgbClr val="262626"/>
                </a:solidFill>
                <a:latin typeface="Calibri" pitchFamily="34" charset="0"/>
              </a:rPr>
              <a:t>框架设计与实现页面;</a:t>
            </a:r>
          </a:p>
        </p:txBody>
      </p:sp>
      <p:sp>
        <p:nvSpPr>
          <p:cNvPr id="9225" name="内容占位符 2"/>
          <p:cNvSpPr>
            <a:spLocks noGrp="1" noChangeArrowheads="1"/>
          </p:cNvSpPr>
          <p:nvPr/>
        </p:nvSpPr>
        <p:spPr bwMode="auto">
          <a:xfrm>
            <a:off x="4357688" y="4078288"/>
            <a:ext cx="446563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150000"/>
              </a:lnSpc>
              <a:spcBef>
                <a:spcPts val="2400"/>
              </a:spcBef>
              <a:buFont typeface="BatangChe" pitchFamily="49" charset="-127"/>
              <a:buChar char="-"/>
            </a:pPr>
            <a:r>
              <a:rPr lang="zh-CN" sz="1400" b="0">
                <a:solidFill>
                  <a:srgbClr val="262626"/>
                </a:solidFill>
                <a:latin typeface="Calibri" pitchFamily="34" charset="0"/>
              </a:rPr>
              <a:t>在页面中，限制提示框的总高度，以避免提示框超出页面范围。当返回结果高度大于设置高度时，提示框自动进行</a:t>
            </a:r>
            <a:r>
              <a:rPr lang="zh-CN" sz="2000">
                <a:solidFill>
                  <a:schemeClr val="accent2"/>
                </a:solidFill>
                <a:latin typeface="Calibri" pitchFamily="34" charset="0"/>
                <a:sym typeface="Arial" pitchFamily="34" charset="0"/>
              </a:rPr>
              <a:t>滚动显示</a:t>
            </a:r>
            <a:r>
              <a:rPr lang="zh-CN" sz="1400" b="0">
                <a:solidFill>
                  <a:srgbClr val="262626"/>
                </a:solidFill>
                <a:latin typeface="Calibri" pitchFamily="34" charset="0"/>
              </a:rPr>
              <a:t>，并显示提示项序号。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uild="p" autoUpdateAnimBg="0"/>
      <p:bldP spid="9224" grpId="0" autoUpdateAnimBg="0"/>
      <p:bldP spid="92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96E5D658-2E5E-45AF-9E97-7FEAFB3DF0EF}" type="slidenum">
              <a:rPr lang="en-US" altLang="zh-CN">
                <a:solidFill>
                  <a:srgbClr val="898989"/>
                </a:solidFill>
              </a:rPr>
              <a:pPr algn="r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1507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业务逻辑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1508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1509" name="内容占位符 2"/>
          <p:cNvSpPr>
            <a:spLocks noGrp="1"/>
          </p:cNvSpPr>
          <p:nvPr>
            <p:ph idx="4294967295"/>
          </p:nvPr>
        </p:nvSpPr>
        <p:spPr>
          <a:xfrm>
            <a:off x="250825" y="2276475"/>
            <a:ext cx="8642350" cy="1728788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业务逻辑层采用</a:t>
            </a:r>
            <a:r>
              <a:rPr lang="en-US" altLang="zh-CN" sz="2400" b="1" dirty="0" smtClean="0">
                <a:solidFill>
                  <a:schemeClr val="accent2"/>
                </a:solidFill>
                <a:sym typeface="Arial" pitchFamily="34" charset="0"/>
              </a:rPr>
              <a:t>spring </a:t>
            </a:r>
            <a:r>
              <a:rPr lang="en-US" altLang="zh-CN" sz="2400" b="1" dirty="0" err="1" smtClean="0">
                <a:solidFill>
                  <a:schemeClr val="accent2"/>
                </a:solidFill>
                <a:sym typeface="Arial" pitchFamily="34" charset="0"/>
              </a:rPr>
              <a:t>mvc</a:t>
            </a:r>
            <a:r>
              <a:rPr lang="zh-CN" altLang="en-US" sz="2000" dirty="0" smtClean="0">
                <a:solidFill>
                  <a:srgbClr val="262626"/>
                </a:solidFill>
              </a:rPr>
              <a:t>框架</a:t>
            </a:r>
            <a:endParaRPr lang="en-US" sz="2000" dirty="0" smtClean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消息流：</a:t>
            </a:r>
          </a:p>
        </p:txBody>
      </p:sp>
      <p:sp>
        <p:nvSpPr>
          <p:cNvPr id="3" name="圆角矩形 2"/>
          <p:cNvSpPr/>
          <p:nvPr/>
        </p:nvSpPr>
        <p:spPr bwMode="auto">
          <a:xfrm>
            <a:off x="756692" y="4298885"/>
            <a:ext cx="1151483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View</a:t>
            </a: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699792" y="4298885"/>
            <a:ext cx="136815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Controller</a:t>
            </a: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004693" y="4317014"/>
            <a:ext cx="1151483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Service</a:t>
            </a: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164288" y="4310055"/>
            <a:ext cx="1151483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Server</a:t>
            </a: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1514" name="直接箭头连接符 4"/>
          <p:cNvCxnSpPr>
            <a:cxnSpLocks noChangeShapeType="1"/>
          </p:cNvCxnSpPr>
          <p:nvPr/>
        </p:nvCxnSpPr>
        <p:spPr bwMode="auto">
          <a:xfrm>
            <a:off x="1908175" y="4437063"/>
            <a:ext cx="792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5" name="直接箭头连接符 6"/>
          <p:cNvCxnSpPr>
            <a:cxnSpLocks noChangeShapeType="1"/>
          </p:cNvCxnSpPr>
          <p:nvPr/>
        </p:nvCxnSpPr>
        <p:spPr bwMode="auto">
          <a:xfrm flipH="1">
            <a:off x="1908175" y="4797425"/>
            <a:ext cx="7921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6" name="直接箭头连接符 15"/>
          <p:cNvCxnSpPr>
            <a:cxnSpLocks noChangeShapeType="1"/>
          </p:cNvCxnSpPr>
          <p:nvPr/>
        </p:nvCxnSpPr>
        <p:spPr bwMode="auto">
          <a:xfrm>
            <a:off x="4067175" y="4508500"/>
            <a:ext cx="938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7" name="直接箭头连接符 17"/>
          <p:cNvCxnSpPr>
            <a:cxnSpLocks noChangeShapeType="1"/>
          </p:cNvCxnSpPr>
          <p:nvPr/>
        </p:nvCxnSpPr>
        <p:spPr bwMode="auto">
          <a:xfrm flipV="1">
            <a:off x="6157913" y="4508500"/>
            <a:ext cx="1006475" cy="1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8" name="直接箭头连接符 19"/>
          <p:cNvCxnSpPr>
            <a:cxnSpLocks noChangeShapeType="1"/>
          </p:cNvCxnSpPr>
          <p:nvPr/>
        </p:nvCxnSpPr>
        <p:spPr bwMode="auto">
          <a:xfrm flipH="1">
            <a:off x="4056063" y="4797425"/>
            <a:ext cx="949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21519" name="直接箭头连接符 21"/>
          <p:cNvCxnSpPr>
            <a:cxnSpLocks noChangeShapeType="1"/>
          </p:cNvCxnSpPr>
          <p:nvPr/>
        </p:nvCxnSpPr>
        <p:spPr bwMode="auto">
          <a:xfrm flipH="1">
            <a:off x="6169025" y="4797425"/>
            <a:ext cx="9953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21520" name="TextBox 14"/>
          <p:cNvSpPr txBox="1">
            <a:spLocks noChangeArrowheads="1"/>
          </p:cNvSpPr>
          <p:nvPr/>
        </p:nvSpPr>
        <p:spPr bwMode="auto">
          <a:xfrm>
            <a:off x="1979613" y="4965700"/>
            <a:ext cx="647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err="1"/>
              <a:t>Json</a:t>
            </a:r>
            <a:endParaRPr lang="zh-CN" altLang="en-US" sz="1400" dirty="0"/>
          </a:p>
        </p:txBody>
      </p:sp>
      <p:sp>
        <p:nvSpPr>
          <p:cNvPr id="21521" name="TextBox 24"/>
          <p:cNvSpPr txBox="1">
            <a:spLocks noChangeArrowheads="1"/>
          </p:cNvSpPr>
          <p:nvPr/>
        </p:nvSpPr>
        <p:spPr bwMode="auto">
          <a:xfrm>
            <a:off x="6343650" y="4160838"/>
            <a:ext cx="64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RPC</a:t>
            </a:r>
            <a:endParaRPr lang="zh-CN" altLang="en-US"/>
          </a:p>
        </p:txBody>
      </p:sp>
      <p:sp>
        <p:nvSpPr>
          <p:cNvPr id="21522" name="TextBox 16"/>
          <p:cNvSpPr txBox="1">
            <a:spLocks noChangeArrowheads="1"/>
          </p:cNvSpPr>
          <p:nvPr/>
        </p:nvSpPr>
        <p:spPr bwMode="auto">
          <a:xfrm>
            <a:off x="2844229" y="5178678"/>
            <a:ext cx="12118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/>
              <a:t>参数检查</a:t>
            </a:r>
          </a:p>
        </p:txBody>
      </p:sp>
      <p:sp>
        <p:nvSpPr>
          <p:cNvPr id="21523" name="TextBox 18"/>
          <p:cNvSpPr txBox="1">
            <a:spLocks noChangeArrowheads="1"/>
          </p:cNvSpPr>
          <p:nvPr/>
        </p:nvSpPr>
        <p:spPr bwMode="auto">
          <a:xfrm>
            <a:off x="4967833" y="5085184"/>
            <a:ext cx="1476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/>
              <a:t>获取</a:t>
            </a:r>
            <a:r>
              <a:rPr lang="en-US" altLang="zh-CN" sz="1600" dirty="0"/>
              <a:t>Client</a:t>
            </a:r>
            <a:r>
              <a:rPr lang="zh-CN" altLang="en-US" sz="1600" dirty="0"/>
              <a:t>，请求数据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22A4ACFE-BCC3-4654-ADAA-12064EC92792}" type="slidenum">
              <a:rPr lang="en-US" altLang="zh-CN">
                <a:solidFill>
                  <a:srgbClr val="898989"/>
                </a:solidFill>
              </a:rPr>
              <a:pPr algn="r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2531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质量控制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2533" name="内容占位符 2"/>
          <p:cNvSpPr>
            <a:spLocks noGrp="1"/>
          </p:cNvSpPr>
          <p:nvPr>
            <p:ph idx="4294967295"/>
          </p:nvPr>
        </p:nvSpPr>
        <p:spPr>
          <a:xfrm>
            <a:off x="250825" y="2276475"/>
            <a:ext cx="8642350" cy="1728788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参数检查</a:t>
            </a:r>
            <a:endParaRPr lang="en-US" altLang="zh-CN" sz="2000" dirty="0" smtClean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异常捕获</a:t>
            </a:r>
            <a:endParaRPr lang="en-US" altLang="zh-CN" sz="2000" dirty="0" smtClean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ts val="2400"/>
              </a:spcBef>
              <a:buFont typeface="Calibri" pitchFamily="34" charset="0"/>
              <a:buChar char="—"/>
            </a:pPr>
            <a:r>
              <a:rPr lang="zh-CN" altLang="en-US" sz="2000" dirty="0" smtClean="0">
                <a:solidFill>
                  <a:srgbClr val="262626"/>
                </a:solidFill>
              </a:rPr>
              <a:t>单元测试（</a:t>
            </a:r>
            <a:r>
              <a:rPr lang="en-US" altLang="zh-CN" sz="2000" dirty="0" err="1" smtClean="0">
                <a:solidFill>
                  <a:srgbClr val="262626"/>
                </a:solidFill>
              </a:rPr>
              <a:t>JUnit</a:t>
            </a:r>
            <a:r>
              <a:rPr lang="zh-CN" altLang="en-US" sz="2000" dirty="0" smtClean="0">
                <a:solidFill>
                  <a:srgbClr val="262626"/>
                </a:solidFill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08920"/>
            <a:ext cx="5267325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02" y="2725440"/>
            <a:ext cx="6469361" cy="2555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63" y="1667768"/>
            <a:ext cx="5562600" cy="470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16" y="1549735"/>
            <a:ext cx="5080893" cy="5308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8162A58-9C01-401D-AC78-53B61CC0009D}" type="slidenum">
              <a:rPr lang="en-US" altLang="zh-CN">
                <a:solidFill>
                  <a:srgbClr val="898989"/>
                </a:solidFill>
              </a:rPr>
              <a:pPr algn="r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rgbClr val="FFCC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23559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0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1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2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E4D22C5-3806-4E64-A1F3-A2B1DB0D8710}" type="slidenum">
              <a:rPr lang="en-US" altLang="zh-CN">
                <a:solidFill>
                  <a:srgbClr val="898989"/>
                </a:solidFill>
              </a:rPr>
              <a:pPr algn="r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4579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题目分析</a:t>
            </a:r>
            <a:endParaRPr lang="en-US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4581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查询自动补全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2" name="内容占位符 2"/>
          <p:cNvSpPr>
            <a:spLocks noGrp="1"/>
          </p:cNvSpPr>
          <p:nvPr>
            <p:ph idx="4294967295"/>
          </p:nvPr>
        </p:nvSpPr>
        <p:spPr>
          <a:xfrm>
            <a:off x="250825" y="2366962"/>
            <a:ext cx="8642350" cy="2718222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数组遍历</a:t>
            </a:r>
            <a:endParaRPr lang="en-US" altLang="zh-CN" sz="2000" dirty="0" smtClean="0">
              <a:sym typeface="+mn-lt"/>
            </a:endParaRPr>
          </a:p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数据库模糊查询</a:t>
            </a:r>
            <a:endParaRPr lang="en-US" altLang="zh-CN" sz="2000" dirty="0" smtClean="0">
              <a:sym typeface="+mn-lt"/>
            </a:endParaRPr>
          </a:p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Trie树</a:t>
            </a:r>
            <a:endParaRPr lang="en-US" altLang="zh-CN" sz="2000" dirty="0" smtClean="0">
              <a:sym typeface="+mn-lt"/>
            </a:endParaRPr>
          </a:p>
          <a:p>
            <a:pPr lvl="2" eaLnBrk="1" hangingPunct="1">
              <a:spcBef>
                <a:spcPts val="1200"/>
              </a:spcBef>
              <a:buClr>
                <a:schemeClr val="accent2"/>
              </a:buClr>
            </a:pPr>
            <a:r>
              <a:rPr lang="zh-CN" altLang="en-US" sz="1700" b="1" dirty="0">
                <a:solidFill>
                  <a:schemeClr val="accent2"/>
                </a:solidFill>
              </a:rPr>
              <a:t>查询效率高；</a:t>
            </a:r>
            <a:endParaRPr lang="en-US" altLang="zh-CN" sz="1700" b="1" dirty="0">
              <a:solidFill>
                <a:schemeClr val="accent2"/>
              </a:solidFill>
            </a:endParaRPr>
          </a:p>
          <a:p>
            <a:pPr lvl="2" eaLnBrk="1" hangingPunct="1">
              <a:spcBef>
                <a:spcPts val="1200"/>
              </a:spcBef>
              <a:buClr>
                <a:schemeClr val="accent2"/>
              </a:buClr>
            </a:pPr>
            <a:r>
              <a:rPr lang="zh-CN" altLang="en-US" sz="1700" b="1" dirty="0">
                <a:solidFill>
                  <a:schemeClr val="accent2"/>
                </a:solidFill>
              </a:rPr>
              <a:t>易于扩展词语和句子库；</a:t>
            </a: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b="1" dirty="0">
                <a:solidFill>
                  <a:schemeClr val="tx2"/>
                </a:solidFill>
                <a:sym typeface="+mn-lt"/>
              </a:rPr>
              <a:t>查询对象为句子时，</a:t>
            </a:r>
            <a:r>
              <a:rPr lang="en-US" altLang="zh-CN" sz="1700" b="1" dirty="0" err="1">
                <a:solidFill>
                  <a:schemeClr val="tx2"/>
                </a:solidFill>
                <a:sym typeface="+mn-lt"/>
              </a:rPr>
              <a:t>Trie</a:t>
            </a:r>
            <a:r>
              <a:rPr lang="zh-CN" altLang="en-US" sz="1700" b="1" dirty="0">
                <a:solidFill>
                  <a:schemeClr val="tx2"/>
                </a:solidFill>
                <a:sym typeface="+mn-lt"/>
              </a:rPr>
              <a:t>树深度较大，浪费空间；</a:t>
            </a:r>
            <a:endParaRPr lang="en-US" altLang="zh-CN" sz="1700" b="1" dirty="0">
              <a:solidFill>
                <a:schemeClr val="tx2"/>
              </a:solidFill>
              <a:sym typeface="+mn-lt"/>
            </a:endParaRP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b="1" dirty="0">
                <a:solidFill>
                  <a:schemeClr val="tx2"/>
                </a:solidFill>
                <a:sym typeface="+mn-lt"/>
              </a:rPr>
              <a:t>可以采用双链表优化。</a:t>
            </a:r>
            <a:endParaRPr lang="en-US" altLang="zh-CN" sz="1700" b="1" dirty="0">
              <a:solidFill>
                <a:schemeClr val="tx2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57839D4E-08E9-4C98-B0F4-00A39AEF013E}" type="slidenum">
              <a:rPr lang="en-US" altLang="zh-CN">
                <a:solidFill>
                  <a:srgbClr val="898989"/>
                </a:solidFill>
              </a:rPr>
              <a:pPr algn="r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747713" y="1701800"/>
            <a:ext cx="7723187" cy="4267200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 Google-style intelligent search, after typing 3 letters, prompt and narrow down matched list (note – UI friendly so don’t overflow the screen) whilst allowing user to continue type and refine search condition.</a:t>
            </a:r>
            <a:endParaRPr lang="zh-CN" altLang="en-US" sz="1800" dirty="0" smtClean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 You can use any demo or sample DB as the repository of match criteria… </a:t>
            </a:r>
            <a:r>
              <a:rPr lang="en-US" altLang="zh-CN" sz="1800" dirty="0" err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book names, or anything that you’ve gathered. But must have at least 1mio records to be used to demo this search functionality.</a:t>
            </a:r>
            <a:endParaRPr lang="zh-CN" altLang="en-US" sz="1800" dirty="0" smtClean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 You can use a database of your choice. MS SQL or Oracle platform can be arranged in advance with SCB competition </a:t>
            </a:r>
            <a:r>
              <a:rPr lang="en-US" altLang="zh-CN" sz="1800" dirty="0" err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organiser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. If you require SCB to provide development DB, </a:t>
            </a:r>
            <a:r>
              <a:rPr lang="en-US" altLang="zh-CN" sz="1800" dirty="0" err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pls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bring DML and DDL to prepare the search data for your demo.</a:t>
            </a:r>
            <a:endParaRPr lang="zh-CN" altLang="en-US" sz="1800" dirty="0" smtClean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  No other UI element is required. Key is the actual search box and responsiveness of the </a:t>
            </a:r>
            <a:r>
              <a:rPr lang="en-US" altLang="zh-CN" sz="1800" dirty="0" err="1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intelli</a:t>
            </a:r>
            <a:r>
              <a:rPr lang="en-US" altLang="zh-CN" sz="1800" dirty="0" smtClean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-search.</a:t>
            </a:r>
            <a:endParaRPr lang="zh-CN" altLang="en-US" sz="1800" dirty="0" smtClean="0">
              <a:solidFill>
                <a:srgbClr val="40404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TextBox 18"/>
          <p:cNvSpPr txBox="1">
            <a:spLocks noChangeArrowheads="1"/>
          </p:cNvSpPr>
          <p:nvPr/>
        </p:nvSpPr>
        <p:spPr bwMode="auto">
          <a:xfrm>
            <a:off x="708025" y="692150"/>
            <a:ext cx="7680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Google-style search box. Key requirements</a:t>
            </a:r>
            <a:endParaRPr lang="en-US" altLang="zh-CN" sz="28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E4D22C5-3806-4E64-A1F3-A2B1DB0D8710}" type="slidenum">
              <a:rPr lang="en-US" altLang="zh-CN">
                <a:solidFill>
                  <a:srgbClr val="898989"/>
                </a:solidFill>
              </a:rPr>
              <a:pPr algn="r"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4579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4581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</a:t>
            </a:r>
          </a:p>
        </p:txBody>
      </p:sp>
      <p:sp>
        <p:nvSpPr>
          <p:cNvPr id="24582" name="内容占位符 2"/>
          <p:cNvSpPr>
            <a:spLocks noGrp="1"/>
          </p:cNvSpPr>
          <p:nvPr>
            <p:ph idx="4294967295"/>
          </p:nvPr>
        </p:nvSpPr>
        <p:spPr>
          <a:xfrm>
            <a:off x="250825" y="2366963"/>
            <a:ext cx="8642350" cy="3149600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/>
              <a:t>又称单词查找树或键树，被广泛应用于词频统计以及</a:t>
            </a:r>
            <a:r>
              <a:rPr lang="zh-CN" altLang="en-US" sz="2400" b="1" dirty="0" smtClean="0">
                <a:solidFill>
                  <a:schemeClr val="accent2"/>
                </a:solidFill>
                <a:sym typeface="Arial" pitchFamily="34" charset="0"/>
              </a:rPr>
              <a:t>前缀匹配</a:t>
            </a:r>
            <a:r>
              <a:rPr lang="zh-CN" altLang="en-US" sz="2000" dirty="0" smtClean="0"/>
              <a:t>等；</a:t>
            </a:r>
            <a:endParaRPr lang="en-US" sz="2000" dirty="0" smtClean="0">
              <a:sym typeface="+mn-lt"/>
            </a:endParaRPr>
          </a:p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Trie树具有如下性质：</a:t>
            </a:r>
            <a:endParaRPr lang="en-US" sz="2000" dirty="0" smtClean="0">
              <a:sym typeface="+mn-lt"/>
            </a:endParaRP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dirty="0" smtClean="0">
                <a:solidFill>
                  <a:srgbClr val="10253F"/>
                </a:solidFill>
              </a:rPr>
              <a:t>根节点不包含字符，除根节点外的每一个子节点都包含一个字符；</a:t>
            </a: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dirty="0" smtClean="0">
                <a:solidFill>
                  <a:srgbClr val="10253F"/>
                </a:solidFill>
              </a:rPr>
              <a:t>将根节点到某一节点路径上的字符连接起来，就是该节点对应的字符串；</a:t>
            </a:r>
          </a:p>
          <a:p>
            <a:pPr lvl="2" eaLnBrk="1" hangingPunct="1">
              <a:spcBef>
                <a:spcPts val="1200"/>
              </a:spcBef>
              <a:buClr>
                <a:schemeClr val="tx2"/>
              </a:buClr>
            </a:pPr>
            <a:r>
              <a:rPr lang="zh-CN" altLang="en-US" sz="1700" dirty="0" smtClean="0">
                <a:solidFill>
                  <a:srgbClr val="10253F"/>
                </a:solidFill>
              </a:rPr>
              <a:t>每个节点的所有子节点包含的字符都不相同。</a:t>
            </a:r>
          </a:p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>
                <a:sym typeface="+mn-lt"/>
              </a:rPr>
              <a:t>Trie树操作：</a:t>
            </a:r>
            <a:r>
              <a:rPr lang="zh-CN" altLang="en-US" sz="2400" b="1" dirty="0" smtClean="0">
                <a:solidFill>
                  <a:schemeClr val="accent2"/>
                </a:solidFill>
                <a:sym typeface="Arial" pitchFamily="34" charset="0"/>
              </a:rPr>
              <a:t>建树</a:t>
            </a:r>
            <a:r>
              <a:rPr lang="zh-CN" altLang="en-US" sz="2000" dirty="0" smtClean="0">
                <a:sym typeface="+mn-lt"/>
              </a:rPr>
              <a:t> / </a:t>
            </a:r>
            <a:r>
              <a:rPr lang="zh-CN" altLang="en-US" sz="2400" b="1" dirty="0" smtClean="0">
                <a:solidFill>
                  <a:schemeClr val="accent2"/>
                </a:solidFill>
                <a:sym typeface="Arial" pitchFamily="34" charset="0"/>
              </a:rPr>
              <a:t>查询</a:t>
            </a:r>
            <a:endParaRPr lang="en-US" sz="2400" b="1" dirty="0" smtClean="0">
              <a:solidFill>
                <a:schemeClr val="accent2"/>
              </a:solidFill>
              <a:sym typeface="Arial" pitchFamily="34" charset="0"/>
            </a:endParaRPr>
          </a:p>
          <a:p>
            <a:pPr lvl="1" eaLnBrk="1" hangingPunct="1"/>
            <a:endParaRPr lang="en-US" sz="2000" dirty="0" smtClean="0">
              <a:sym typeface="+mn-lt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>
              <a:sym typeface="+mn-lt"/>
            </a:endParaRPr>
          </a:p>
          <a:p>
            <a:pPr lvl="1" eaLnBrk="1" hangingPunct="1"/>
            <a:endParaRPr lang="en-US" sz="2000" dirty="0" smtClean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0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39036BD0-78E5-4361-A5E1-60C1AE3DB20B}" type="slidenum">
              <a:rPr lang="en-US" altLang="zh-CN">
                <a:solidFill>
                  <a:srgbClr val="898989"/>
                </a:solidFill>
              </a:rPr>
              <a:pPr algn="r"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560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5605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 </a:t>
            </a:r>
            <a:r>
              <a:rPr lang="en-US" altLang="zh-CN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—— </a:t>
            </a:r>
            <a:r>
              <a:rPr lang="zh-CN" altLang="en-US" sz="28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节点结构</a:t>
            </a:r>
          </a:p>
        </p:txBody>
      </p:sp>
      <p:sp>
        <p:nvSpPr>
          <p:cNvPr id="25606" name="内容占位符 2"/>
          <p:cNvSpPr>
            <a:spLocks noGrp="1"/>
          </p:cNvSpPr>
          <p:nvPr>
            <p:ph idx="4294967295"/>
          </p:nvPr>
        </p:nvSpPr>
        <p:spPr>
          <a:xfrm>
            <a:off x="755650" y="2349500"/>
            <a:ext cx="5832475" cy="3436938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class Node {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Map&lt;String, Node&gt;  son</a:t>
            </a:r>
            <a:r>
              <a:rPr lang="zh-CN" altLang="en-US" sz="200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boolean isEnd;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String value;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public Node() {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super();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    son=new HashMap&lt;String, Node&gt;();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>
              <a:buFont typeface="Arial" pitchFamily="34" charset="0"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 eaLnBrk="1" hangingPunct="1"/>
            <a:endParaRPr lang="en-US" altLang="zh-CN" sz="2000" smtClean="0">
              <a:sym typeface="+mn-lt"/>
            </a:endParaRPr>
          </a:p>
          <a:p>
            <a:pPr marL="400050" lvl="1" indent="0" eaLnBrk="1" hangingPunct="1">
              <a:buFont typeface="Wingdings" pitchFamily="2" charset="2"/>
              <a:buNone/>
            </a:pPr>
            <a:endParaRPr lang="en-US" altLang="zh-CN" sz="2000" smtClean="0">
              <a:sym typeface="+mn-lt"/>
            </a:endParaRPr>
          </a:p>
          <a:p>
            <a:pPr marL="400050" lvl="1" indent="0" eaLnBrk="1" hangingPunct="1"/>
            <a:endParaRPr lang="en-US" altLang="zh-CN" sz="2000" smtClean="0">
              <a:sym typeface="+mn-lt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116013" y="2709863"/>
            <a:ext cx="2951162" cy="431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06247" tIns="206248" rIns="206248" bIns="675826" anchor="ctr"/>
          <a:lstStyle/>
          <a:p>
            <a:pPr algn="ctr" defTabSz="128905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90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116013" y="3141663"/>
            <a:ext cx="2951162" cy="36036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06247" tIns="206248" rIns="206248" bIns="675826" anchor="ctr"/>
          <a:lstStyle/>
          <a:p>
            <a:pPr algn="ctr" defTabSz="128905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90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116013" y="3502025"/>
            <a:ext cx="2951162" cy="4127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06247" tIns="206248" rIns="206248" bIns="675826" anchor="ctr"/>
          <a:lstStyle/>
          <a:p>
            <a:pPr algn="ctr" defTabSz="1289050" eaLnBrk="1" hangingPunct="1">
              <a:lnSpc>
                <a:spcPct val="90000"/>
              </a:lnSpc>
              <a:spcAft>
                <a:spcPct val="35000"/>
              </a:spcAft>
            </a:pPr>
            <a:endParaRPr lang="zh-CN" altLang="en-US" sz="290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5003800" y="2692400"/>
            <a:ext cx="136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chemeClr val="tx2"/>
                </a:solidFill>
              </a:rPr>
              <a:t>子节点</a:t>
            </a:r>
          </a:p>
        </p:txBody>
      </p:sp>
      <p:sp>
        <p:nvSpPr>
          <p:cNvPr id="14347" name="TextBox 10"/>
          <p:cNvSpPr txBox="1">
            <a:spLocks noChangeArrowheads="1"/>
          </p:cNvSpPr>
          <p:nvPr/>
        </p:nvSpPr>
        <p:spPr bwMode="auto">
          <a:xfrm>
            <a:off x="5003800" y="3100388"/>
            <a:ext cx="180044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</a:rPr>
              <a:t>终结符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4348" name="TextBox 11"/>
          <p:cNvSpPr txBox="1">
            <a:spLocks noChangeArrowheads="1"/>
          </p:cNvSpPr>
          <p:nvPr/>
        </p:nvSpPr>
        <p:spPr bwMode="auto">
          <a:xfrm>
            <a:off x="5003800" y="3500438"/>
            <a:ext cx="136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solidFill>
                  <a:schemeClr val="tx2"/>
                </a:solidFill>
              </a:rPr>
              <a:t>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ldLvl="0" animBg="1" autoUpdateAnimBg="0"/>
      <p:bldP spid="14344" grpId="0" bldLvl="0" animBg="1" autoUpdateAnimBg="0"/>
      <p:bldP spid="14345" grpId="0" bldLvl="0" animBg="1" autoUpdateAnimBg="0"/>
      <p:bldP spid="14346" grpId="0" autoUpdateAnimBg="0"/>
      <p:bldP spid="14347" grpId="0" autoUpdateAnimBg="0"/>
      <p:bldP spid="1434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1"/>
          <p:cNvGrpSpPr>
            <a:grpSpLocks/>
          </p:cNvGrpSpPr>
          <p:nvPr/>
        </p:nvGrpSpPr>
        <p:grpSpPr bwMode="auto">
          <a:xfrm>
            <a:off x="1571625" y="5373688"/>
            <a:ext cx="576263" cy="576262"/>
            <a:chOff x="0" y="0"/>
            <a:chExt cx="576064" cy="576064"/>
          </a:xfrm>
        </p:grpSpPr>
        <p:sp>
          <p:nvSpPr>
            <p:cNvPr id="27696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7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389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7694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5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65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86DE7C81-3283-41C1-BA60-E25A2C0CB804}" type="slidenum">
              <a:rPr lang="en-US" altLang="zh-CN">
                <a:solidFill>
                  <a:srgbClr val="898989"/>
                </a:solidFill>
              </a:rPr>
              <a:pPr algn="r"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765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7655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 dirty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 —— 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建树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6" name="椭圆 2"/>
          <p:cNvSpPr>
            <a:spLocks noChangeArrowheads="1"/>
          </p:cNvSpPr>
          <p:nvPr/>
        </p:nvSpPr>
        <p:spPr bwMode="auto">
          <a:xfrm>
            <a:off x="4643438" y="2759075"/>
            <a:ext cx="576262" cy="5762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59595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6397" name="组合 8"/>
          <p:cNvGrpSpPr>
            <a:grpSpLocks/>
          </p:cNvGrpSpPr>
          <p:nvPr/>
        </p:nvGrpSpPr>
        <p:grpSpPr bwMode="auto">
          <a:xfrm>
            <a:off x="3324225" y="3590925"/>
            <a:ext cx="576263" cy="576263"/>
            <a:chOff x="0" y="0"/>
            <a:chExt cx="576064" cy="576064"/>
          </a:xfrm>
        </p:grpSpPr>
        <p:sp>
          <p:nvSpPr>
            <p:cNvPr id="27692" name="椭圆 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3" name="TextBox 1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0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7690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1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3" name="组合 16"/>
          <p:cNvGrpSpPr>
            <a:grpSpLocks/>
          </p:cNvGrpSpPr>
          <p:nvPr/>
        </p:nvGrpSpPr>
        <p:grpSpPr bwMode="auto">
          <a:xfrm>
            <a:off x="3324225" y="4438650"/>
            <a:ext cx="576263" cy="576263"/>
            <a:chOff x="0" y="0"/>
            <a:chExt cx="576064" cy="576064"/>
          </a:xfrm>
        </p:grpSpPr>
        <p:sp>
          <p:nvSpPr>
            <p:cNvPr id="27688" name="椭圆 17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9" name="TextBox 18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6" name="组合 19"/>
          <p:cNvGrpSpPr>
            <a:grpSpLocks/>
          </p:cNvGrpSpPr>
          <p:nvPr/>
        </p:nvGrpSpPr>
        <p:grpSpPr bwMode="auto">
          <a:xfrm>
            <a:off x="4195763" y="4454525"/>
            <a:ext cx="576262" cy="576263"/>
            <a:chOff x="0" y="0"/>
            <a:chExt cx="576064" cy="576064"/>
          </a:xfrm>
        </p:grpSpPr>
        <p:sp>
          <p:nvSpPr>
            <p:cNvPr id="27686" name="椭圆 20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7" name="TextBox 21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9" name="组合 22"/>
          <p:cNvGrpSpPr>
            <a:grpSpLocks/>
          </p:cNvGrpSpPr>
          <p:nvPr/>
        </p:nvGrpSpPr>
        <p:grpSpPr bwMode="auto">
          <a:xfrm>
            <a:off x="5940425" y="3622675"/>
            <a:ext cx="576263" cy="576263"/>
            <a:chOff x="0" y="0"/>
            <a:chExt cx="576064" cy="576064"/>
          </a:xfrm>
        </p:grpSpPr>
        <p:sp>
          <p:nvSpPr>
            <p:cNvPr id="27684" name="椭圆 23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5" name="TextBox 24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2" name="组合 25"/>
          <p:cNvGrpSpPr>
            <a:grpSpLocks/>
          </p:cNvGrpSpPr>
          <p:nvPr/>
        </p:nvGrpSpPr>
        <p:grpSpPr bwMode="auto">
          <a:xfrm>
            <a:off x="5449888" y="4516438"/>
            <a:ext cx="576262" cy="576262"/>
            <a:chOff x="0" y="0"/>
            <a:chExt cx="576064" cy="576064"/>
          </a:xfrm>
        </p:grpSpPr>
        <p:sp>
          <p:nvSpPr>
            <p:cNvPr id="27682" name="椭圆 26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3" name="TextBox 27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5" name="组合 28"/>
          <p:cNvGrpSpPr>
            <a:grpSpLocks/>
          </p:cNvGrpSpPr>
          <p:nvPr/>
        </p:nvGrpSpPr>
        <p:grpSpPr bwMode="auto">
          <a:xfrm>
            <a:off x="6618288" y="4454525"/>
            <a:ext cx="576262" cy="576263"/>
            <a:chOff x="0" y="0"/>
            <a:chExt cx="576064" cy="576064"/>
          </a:xfrm>
        </p:grpSpPr>
        <p:sp>
          <p:nvSpPr>
            <p:cNvPr id="27680" name="椭圆 2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1" name="TextBox 3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8" name="组合 31"/>
          <p:cNvGrpSpPr>
            <a:grpSpLocks/>
          </p:cNvGrpSpPr>
          <p:nvPr/>
        </p:nvGrpSpPr>
        <p:grpSpPr bwMode="auto">
          <a:xfrm>
            <a:off x="1571625" y="5373688"/>
            <a:ext cx="576263" cy="576262"/>
            <a:chOff x="0" y="0"/>
            <a:chExt cx="576064" cy="576064"/>
          </a:xfrm>
        </p:grpSpPr>
        <p:sp>
          <p:nvSpPr>
            <p:cNvPr id="27678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79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21" name="组合 34"/>
          <p:cNvGrpSpPr>
            <a:grpSpLocks/>
          </p:cNvGrpSpPr>
          <p:nvPr/>
        </p:nvGrpSpPr>
        <p:grpSpPr bwMode="auto">
          <a:xfrm>
            <a:off x="7493000" y="5373688"/>
            <a:ext cx="576263" cy="576262"/>
            <a:chOff x="0" y="0"/>
            <a:chExt cx="576064" cy="576064"/>
          </a:xfrm>
        </p:grpSpPr>
        <p:sp>
          <p:nvSpPr>
            <p:cNvPr id="27676" name="椭圆 35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77" name="TextBox 36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6424" name="直接连接符 14342"/>
          <p:cNvCxnSpPr>
            <a:cxnSpLocks noChangeShapeType="1"/>
            <a:stCxn id="16396" idx="3"/>
          </p:cNvCxnSpPr>
          <p:nvPr/>
        </p:nvCxnSpPr>
        <p:spPr bwMode="auto">
          <a:xfrm flipH="1">
            <a:off x="3876675" y="3251200"/>
            <a:ext cx="852488" cy="4429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直接连接符 46"/>
          <p:cNvCxnSpPr>
            <a:cxnSpLocks noChangeShapeType="1"/>
            <a:stCxn id="27692" idx="3"/>
          </p:cNvCxnSpPr>
          <p:nvPr/>
        </p:nvCxnSpPr>
        <p:spPr bwMode="auto">
          <a:xfrm flipH="1">
            <a:off x="2957513" y="4083050"/>
            <a:ext cx="450850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直接连接符 48"/>
          <p:cNvCxnSpPr>
            <a:cxnSpLocks noChangeShapeType="1"/>
          </p:cNvCxnSpPr>
          <p:nvPr/>
        </p:nvCxnSpPr>
        <p:spPr bwMode="auto">
          <a:xfrm flipH="1">
            <a:off x="2074863" y="4981575"/>
            <a:ext cx="461962" cy="4635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7" name="直接连接符 49"/>
          <p:cNvCxnSpPr>
            <a:cxnSpLocks noChangeShapeType="1"/>
            <a:stCxn id="16396" idx="5"/>
          </p:cNvCxnSpPr>
          <p:nvPr/>
        </p:nvCxnSpPr>
        <p:spPr bwMode="auto">
          <a:xfrm>
            <a:off x="5135563" y="3251200"/>
            <a:ext cx="855662" cy="4873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直接连接符 54"/>
          <p:cNvCxnSpPr>
            <a:cxnSpLocks noChangeShapeType="1"/>
            <a:endCxn id="27680" idx="1"/>
          </p:cNvCxnSpPr>
          <p:nvPr/>
        </p:nvCxnSpPr>
        <p:spPr bwMode="auto">
          <a:xfrm>
            <a:off x="6372225" y="4152900"/>
            <a:ext cx="330200" cy="3857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直接连接符 64"/>
          <p:cNvCxnSpPr>
            <a:cxnSpLocks noChangeShapeType="1"/>
          </p:cNvCxnSpPr>
          <p:nvPr/>
        </p:nvCxnSpPr>
        <p:spPr bwMode="auto">
          <a:xfrm>
            <a:off x="7132638" y="4953000"/>
            <a:ext cx="463550" cy="4778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直接连接符 66"/>
          <p:cNvCxnSpPr>
            <a:cxnSpLocks noChangeShapeType="1"/>
          </p:cNvCxnSpPr>
          <p:nvPr/>
        </p:nvCxnSpPr>
        <p:spPr bwMode="auto">
          <a:xfrm flipH="1">
            <a:off x="5876925" y="4179888"/>
            <a:ext cx="228600" cy="3698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直接连接符 69"/>
          <p:cNvCxnSpPr>
            <a:cxnSpLocks noChangeShapeType="1"/>
            <a:stCxn id="27692" idx="5"/>
            <a:endCxn id="27686" idx="1"/>
          </p:cNvCxnSpPr>
          <p:nvPr/>
        </p:nvCxnSpPr>
        <p:spPr bwMode="auto">
          <a:xfrm>
            <a:off x="3816350" y="4083050"/>
            <a:ext cx="463550" cy="4556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直接连接符 72"/>
          <p:cNvCxnSpPr>
            <a:cxnSpLocks noChangeShapeType="1"/>
            <a:stCxn id="27692" idx="4"/>
            <a:endCxn id="27688" idx="0"/>
          </p:cNvCxnSpPr>
          <p:nvPr/>
        </p:nvCxnSpPr>
        <p:spPr bwMode="auto">
          <a:xfrm>
            <a:off x="3613150" y="4167188"/>
            <a:ext cx="0" cy="2714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内容占位符 2"/>
          <p:cNvSpPr>
            <a:spLocks noGrp="1"/>
          </p:cNvSpPr>
          <p:nvPr>
            <p:ph idx="4294967295"/>
          </p:nvPr>
        </p:nvSpPr>
        <p:spPr>
          <a:xfrm>
            <a:off x="250825" y="2366963"/>
            <a:ext cx="4968875" cy="557212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/>
              <a:t>关键词：</a:t>
            </a:r>
            <a:r>
              <a:rPr lang="en-US" altLang="zh-CN" sz="2000" dirty="0" smtClean="0"/>
              <a:t>an, and, as, at, </a:t>
            </a:r>
            <a:r>
              <a:rPr lang="en-US" altLang="zh-CN" sz="2000" dirty="0" err="1" smtClean="0"/>
              <a:t>cn</a:t>
            </a:r>
            <a:r>
              <a:rPr lang="en-US" altLang="zh-CN" sz="2000" dirty="0" smtClean="0"/>
              <a:t>, com</a:t>
            </a:r>
            <a:endParaRPr lang="en-US" altLang="zh-CN" sz="2000" dirty="0" smtClean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1"/>
          <p:cNvGrpSpPr>
            <a:grpSpLocks/>
          </p:cNvGrpSpPr>
          <p:nvPr/>
        </p:nvGrpSpPr>
        <p:grpSpPr bwMode="auto">
          <a:xfrm>
            <a:off x="1571625" y="5373688"/>
            <a:ext cx="576263" cy="576262"/>
            <a:chOff x="0" y="0"/>
            <a:chExt cx="576064" cy="576064"/>
          </a:xfrm>
        </p:grpSpPr>
        <p:sp>
          <p:nvSpPr>
            <p:cNvPr id="27696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7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389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7694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5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65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86DE7C81-3283-41C1-BA60-E25A2C0CB804}" type="slidenum">
              <a:rPr lang="en-US" altLang="zh-CN">
                <a:solidFill>
                  <a:srgbClr val="898989"/>
                </a:solidFill>
              </a:rPr>
              <a:pPr algn="r"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765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7655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 dirty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 —— 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查询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6" name="椭圆 2"/>
          <p:cNvSpPr>
            <a:spLocks noChangeArrowheads="1"/>
          </p:cNvSpPr>
          <p:nvPr/>
        </p:nvSpPr>
        <p:spPr bwMode="auto">
          <a:xfrm>
            <a:off x="4643438" y="2759075"/>
            <a:ext cx="576262" cy="5762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59595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6397" name="组合 8"/>
          <p:cNvGrpSpPr>
            <a:grpSpLocks/>
          </p:cNvGrpSpPr>
          <p:nvPr/>
        </p:nvGrpSpPr>
        <p:grpSpPr bwMode="auto">
          <a:xfrm>
            <a:off x="3324225" y="3590925"/>
            <a:ext cx="576263" cy="576263"/>
            <a:chOff x="0" y="0"/>
            <a:chExt cx="576064" cy="576064"/>
          </a:xfrm>
        </p:grpSpPr>
        <p:sp>
          <p:nvSpPr>
            <p:cNvPr id="27692" name="椭圆 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3" name="TextBox 1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0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7690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91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3" name="组合 16"/>
          <p:cNvGrpSpPr>
            <a:grpSpLocks/>
          </p:cNvGrpSpPr>
          <p:nvPr/>
        </p:nvGrpSpPr>
        <p:grpSpPr bwMode="auto">
          <a:xfrm>
            <a:off x="3324225" y="4438650"/>
            <a:ext cx="576263" cy="576263"/>
            <a:chOff x="0" y="0"/>
            <a:chExt cx="576064" cy="576064"/>
          </a:xfrm>
        </p:grpSpPr>
        <p:sp>
          <p:nvSpPr>
            <p:cNvPr id="27688" name="椭圆 17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9" name="TextBox 18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6" name="组合 19"/>
          <p:cNvGrpSpPr>
            <a:grpSpLocks/>
          </p:cNvGrpSpPr>
          <p:nvPr/>
        </p:nvGrpSpPr>
        <p:grpSpPr bwMode="auto">
          <a:xfrm>
            <a:off x="4195763" y="4454525"/>
            <a:ext cx="576262" cy="576263"/>
            <a:chOff x="0" y="0"/>
            <a:chExt cx="576064" cy="576064"/>
          </a:xfrm>
        </p:grpSpPr>
        <p:sp>
          <p:nvSpPr>
            <p:cNvPr id="27686" name="椭圆 20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7" name="TextBox 21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09" name="组合 22"/>
          <p:cNvGrpSpPr>
            <a:grpSpLocks/>
          </p:cNvGrpSpPr>
          <p:nvPr/>
        </p:nvGrpSpPr>
        <p:grpSpPr bwMode="auto">
          <a:xfrm>
            <a:off x="5940425" y="3622675"/>
            <a:ext cx="576263" cy="576263"/>
            <a:chOff x="0" y="0"/>
            <a:chExt cx="576064" cy="576064"/>
          </a:xfrm>
        </p:grpSpPr>
        <p:sp>
          <p:nvSpPr>
            <p:cNvPr id="27684" name="椭圆 23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5" name="TextBox 24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2" name="组合 25"/>
          <p:cNvGrpSpPr>
            <a:grpSpLocks/>
          </p:cNvGrpSpPr>
          <p:nvPr/>
        </p:nvGrpSpPr>
        <p:grpSpPr bwMode="auto">
          <a:xfrm>
            <a:off x="5449888" y="4516438"/>
            <a:ext cx="576262" cy="576262"/>
            <a:chOff x="0" y="0"/>
            <a:chExt cx="576064" cy="576064"/>
          </a:xfrm>
        </p:grpSpPr>
        <p:sp>
          <p:nvSpPr>
            <p:cNvPr id="27682" name="椭圆 26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3" name="TextBox 27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5" name="组合 28"/>
          <p:cNvGrpSpPr>
            <a:grpSpLocks/>
          </p:cNvGrpSpPr>
          <p:nvPr/>
        </p:nvGrpSpPr>
        <p:grpSpPr bwMode="auto">
          <a:xfrm>
            <a:off x="6618288" y="4454525"/>
            <a:ext cx="576262" cy="576263"/>
            <a:chOff x="0" y="0"/>
            <a:chExt cx="576064" cy="576064"/>
          </a:xfrm>
        </p:grpSpPr>
        <p:sp>
          <p:nvSpPr>
            <p:cNvPr id="27680" name="椭圆 2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81" name="TextBox 3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18" name="组合 31"/>
          <p:cNvGrpSpPr>
            <a:grpSpLocks/>
          </p:cNvGrpSpPr>
          <p:nvPr/>
        </p:nvGrpSpPr>
        <p:grpSpPr bwMode="auto">
          <a:xfrm>
            <a:off x="1571625" y="5373688"/>
            <a:ext cx="576263" cy="576262"/>
            <a:chOff x="0" y="0"/>
            <a:chExt cx="576064" cy="576064"/>
          </a:xfrm>
        </p:grpSpPr>
        <p:sp>
          <p:nvSpPr>
            <p:cNvPr id="27678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79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21" name="组合 34"/>
          <p:cNvGrpSpPr>
            <a:grpSpLocks/>
          </p:cNvGrpSpPr>
          <p:nvPr/>
        </p:nvGrpSpPr>
        <p:grpSpPr bwMode="auto">
          <a:xfrm>
            <a:off x="7493000" y="5373688"/>
            <a:ext cx="576263" cy="576262"/>
            <a:chOff x="0" y="0"/>
            <a:chExt cx="576064" cy="576064"/>
          </a:xfrm>
        </p:grpSpPr>
        <p:sp>
          <p:nvSpPr>
            <p:cNvPr id="27676" name="椭圆 35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7677" name="TextBox 36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6424" name="直接连接符 14342"/>
          <p:cNvCxnSpPr>
            <a:cxnSpLocks noChangeShapeType="1"/>
            <a:stCxn id="16396" idx="3"/>
          </p:cNvCxnSpPr>
          <p:nvPr/>
        </p:nvCxnSpPr>
        <p:spPr bwMode="auto">
          <a:xfrm flipH="1">
            <a:off x="3876675" y="3251200"/>
            <a:ext cx="852488" cy="4429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直接连接符 46"/>
          <p:cNvCxnSpPr>
            <a:cxnSpLocks noChangeShapeType="1"/>
            <a:stCxn id="27692" idx="3"/>
          </p:cNvCxnSpPr>
          <p:nvPr/>
        </p:nvCxnSpPr>
        <p:spPr bwMode="auto">
          <a:xfrm flipH="1">
            <a:off x="2957513" y="4083050"/>
            <a:ext cx="450850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直接连接符 48"/>
          <p:cNvCxnSpPr>
            <a:cxnSpLocks noChangeShapeType="1"/>
          </p:cNvCxnSpPr>
          <p:nvPr/>
        </p:nvCxnSpPr>
        <p:spPr bwMode="auto">
          <a:xfrm flipH="1">
            <a:off x="2074863" y="4981575"/>
            <a:ext cx="461962" cy="4635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7" name="直接连接符 49"/>
          <p:cNvCxnSpPr>
            <a:cxnSpLocks noChangeShapeType="1"/>
            <a:stCxn id="16396" idx="5"/>
          </p:cNvCxnSpPr>
          <p:nvPr/>
        </p:nvCxnSpPr>
        <p:spPr bwMode="auto">
          <a:xfrm>
            <a:off x="5135563" y="3251200"/>
            <a:ext cx="855662" cy="4873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直接连接符 54"/>
          <p:cNvCxnSpPr>
            <a:cxnSpLocks noChangeShapeType="1"/>
            <a:endCxn id="27680" idx="1"/>
          </p:cNvCxnSpPr>
          <p:nvPr/>
        </p:nvCxnSpPr>
        <p:spPr bwMode="auto">
          <a:xfrm>
            <a:off x="6372225" y="4152900"/>
            <a:ext cx="330200" cy="3857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直接连接符 64"/>
          <p:cNvCxnSpPr>
            <a:cxnSpLocks noChangeShapeType="1"/>
          </p:cNvCxnSpPr>
          <p:nvPr/>
        </p:nvCxnSpPr>
        <p:spPr bwMode="auto">
          <a:xfrm>
            <a:off x="7132638" y="4953000"/>
            <a:ext cx="463550" cy="4778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直接连接符 66"/>
          <p:cNvCxnSpPr>
            <a:cxnSpLocks noChangeShapeType="1"/>
          </p:cNvCxnSpPr>
          <p:nvPr/>
        </p:nvCxnSpPr>
        <p:spPr bwMode="auto">
          <a:xfrm flipH="1">
            <a:off x="5876925" y="4179888"/>
            <a:ext cx="228600" cy="3698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直接连接符 69"/>
          <p:cNvCxnSpPr>
            <a:cxnSpLocks noChangeShapeType="1"/>
            <a:stCxn id="27692" idx="5"/>
            <a:endCxn id="27686" idx="1"/>
          </p:cNvCxnSpPr>
          <p:nvPr/>
        </p:nvCxnSpPr>
        <p:spPr bwMode="auto">
          <a:xfrm>
            <a:off x="3816350" y="4083050"/>
            <a:ext cx="463550" cy="4556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直接连接符 72"/>
          <p:cNvCxnSpPr>
            <a:cxnSpLocks noChangeShapeType="1"/>
            <a:stCxn id="27692" idx="4"/>
            <a:endCxn id="27688" idx="0"/>
          </p:cNvCxnSpPr>
          <p:nvPr/>
        </p:nvCxnSpPr>
        <p:spPr bwMode="auto">
          <a:xfrm>
            <a:off x="3613150" y="4167188"/>
            <a:ext cx="0" cy="2714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内容占位符 2"/>
          <p:cNvSpPr>
            <a:spLocks noGrp="1"/>
          </p:cNvSpPr>
          <p:nvPr>
            <p:ph idx="4294967295"/>
          </p:nvPr>
        </p:nvSpPr>
        <p:spPr>
          <a:xfrm>
            <a:off x="250826" y="2366963"/>
            <a:ext cx="2706688" cy="557212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zh-CN" altLang="en-US" sz="2000" dirty="0" smtClean="0"/>
              <a:t>查询：</a:t>
            </a:r>
            <a:r>
              <a:rPr lang="en-US" altLang="zh-CN" sz="2000" dirty="0" smtClean="0"/>
              <a:t>and</a:t>
            </a:r>
            <a:endParaRPr lang="en-US" altLang="zh-CN" sz="2000" dirty="0" smtClean="0">
              <a:sym typeface="+mn-lt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251520" y="2871788"/>
            <a:ext cx="270668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spcBef>
                <a:spcPts val="2400"/>
              </a:spcBef>
            </a:pPr>
            <a:r>
              <a:rPr lang="zh-CN" altLang="en-US" sz="2000" b="0" kern="0" dirty="0" smtClean="0"/>
              <a:t>查询：</a:t>
            </a:r>
            <a:r>
              <a:rPr lang="en-US" altLang="zh-CN" sz="2000" b="0" kern="0" dirty="0" smtClean="0"/>
              <a:t>apple</a:t>
            </a:r>
            <a:endParaRPr lang="en-US" altLang="zh-CN" sz="2000" b="0" kern="0" dirty="0" smtClean="0">
              <a:sym typeface="+mn-lt"/>
            </a:endParaRPr>
          </a:p>
        </p:txBody>
      </p:sp>
      <p:grpSp>
        <p:nvGrpSpPr>
          <p:cNvPr id="51" name="下箭头 34"/>
          <p:cNvGrpSpPr>
            <a:grpSpLocks/>
          </p:cNvGrpSpPr>
          <p:nvPr/>
        </p:nvGrpSpPr>
        <p:grpSpPr bwMode="auto">
          <a:xfrm rot="3612382">
            <a:off x="3940969" y="2969419"/>
            <a:ext cx="677863" cy="987425"/>
            <a:chOff x="0" y="0"/>
            <a:chExt cx="633" cy="622"/>
          </a:xfrm>
        </p:grpSpPr>
        <p:pic>
          <p:nvPicPr>
            <p:cNvPr id="52" name="下箭头 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174" y="18"/>
              <a:ext cx="28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247" tIns="206248" rIns="206248" bIns="675826" anchor="ctr"/>
            <a:lstStyle>
              <a:lvl1pPr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900">
                <a:solidFill>
                  <a:srgbClr val="FFFFFF"/>
                </a:solidFill>
                <a:latin typeface="Calibri" pitchFamily="34" charset="0"/>
                <a:sym typeface="+mn-lt"/>
              </a:endParaRPr>
            </a:p>
          </p:txBody>
        </p:sp>
      </p:grpSp>
      <p:grpSp>
        <p:nvGrpSpPr>
          <p:cNvPr id="54" name="下箭头 34"/>
          <p:cNvGrpSpPr>
            <a:grpSpLocks/>
          </p:cNvGrpSpPr>
          <p:nvPr/>
        </p:nvGrpSpPr>
        <p:grpSpPr bwMode="auto">
          <a:xfrm rot="2819007">
            <a:off x="2876080" y="4003467"/>
            <a:ext cx="567206" cy="682065"/>
            <a:chOff x="0" y="0"/>
            <a:chExt cx="633" cy="622"/>
          </a:xfrm>
        </p:grpSpPr>
        <p:pic>
          <p:nvPicPr>
            <p:cNvPr id="55" name="下箭头 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174" y="18"/>
              <a:ext cx="28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247" tIns="206248" rIns="206248" bIns="675826" anchor="ctr"/>
            <a:lstStyle>
              <a:lvl1pPr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900">
                <a:solidFill>
                  <a:srgbClr val="FFFFFF"/>
                </a:solidFill>
                <a:latin typeface="Calibri" pitchFamily="34" charset="0"/>
                <a:sym typeface="+mn-lt"/>
              </a:endParaRPr>
            </a:p>
          </p:txBody>
        </p:sp>
      </p:grpSp>
      <p:grpSp>
        <p:nvGrpSpPr>
          <p:cNvPr id="57" name="下箭头 34"/>
          <p:cNvGrpSpPr>
            <a:grpSpLocks/>
          </p:cNvGrpSpPr>
          <p:nvPr/>
        </p:nvGrpSpPr>
        <p:grpSpPr bwMode="auto">
          <a:xfrm rot="2896719">
            <a:off x="2009964" y="4894465"/>
            <a:ext cx="567206" cy="682065"/>
            <a:chOff x="0" y="0"/>
            <a:chExt cx="633" cy="622"/>
          </a:xfrm>
        </p:grpSpPr>
        <p:pic>
          <p:nvPicPr>
            <p:cNvPr id="58" name="下箭头 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174" y="18"/>
              <a:ext cx="28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247" tIns="206248" rIns="206248" bIns="675826" anchor="ctr"/>
            <a:lstStyle>
              <a:lvl1pPr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900">
                <a:solidFill>
                  <a:srgbClr val="FFFFFF"/>
                </a:solidFill>
                <a:latin typeface="Calibri" pitchFamily="34" charset="0"/>
                <a:sym typeface="+mn-lt"/>
              </a:endParaRPr>
            </a:p>
          </p:txBody>
        </p:sp>
      </p:grp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832100" y="2380878"/>
            <a:ext cx="136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accent2"/>
                </a:solidFill>
              </a:rPr>
              <a:t>查询成功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843808" y="2852936"/>
            <a:ext cx="136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tx2"/>
                </a:solidFill>
              </a:rPr>
              <a:t>查询失败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6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63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64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64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6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63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/>
      <p:bldP spid="16396" grpId="1" animBg="1"/>
      <p:bldP spid="27675" grpId="0" build="p"/>
      <p:bldP spid="50" grpId="0"/>
      <p:bldP spid="60" grpId="0" autoUpdateAnimBg="0"/>
      <p:bldP spid="6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 noChangeArrowheads="1"/>
          </p:cNvSpPr>
          <p:nvPr/>
        </p:nvSpPr>
        <p:spPr bwMode="auto">
          <a:xfrm>
            <a:off x="251520" y="2871788"/>
            <a:ext cx="440848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ts val="2400"/>
              </a:spcBef>
              <a:buFont typeface="Arial" pitchFamily="34" charset="0"/>
              <a:buChar char="–"/>
            </a:pPr>
            <a:r>
              <a:rPr lang="zh-CN" altLang="en-US" sz="2000" b="0" dirty="0">
                <a:latin typeface="Calibri" pitchFamily="34" charset="0"/>
                <a:sym typeface="+mn-lt"/>
              </a:rPr>
              <a:t>查询结果：</a:t>
            </a:r>
            <a:r>
              <a:rPr lang="en-US" altLang="zh-CN" sz="2000" b="0" dirty="0">
                <a:latin typeface="Calibri" pitchFamily="34" charset="0"/>
                <a:sym typeface="+mn-lt"/>
              </a:rPr>
              <a:t>an</a:t>
            </a:r>
            <a:r>
              <a:rPr lang="en-US" altLang="zh-CN" sz="2000" b="0" dirty="0" smtClean="0">
                <a:latin typeface="Calibri" pitchFamily="34" charset="0"/>
                <a:sym typeface="+mn-lt"/>
              </a:rPr>
              <a:t>, </a:t>
            </a:r>
            <a:r>
              <a:rPr lang="en-US" altLang="zh-CN" sz="2000" b="0" dirty="0">
                <a:latin typeface="Calibri" pitchFamily="34" charset="0"/>
                <a:sym typeface="+mn-lt"/>
              </a:rPr>
              <a:t>as, at</a:t>
            </a:r>
            <a:r>
              <a:rPr lang="zh-CN" altLang="en-US" sz="2000" b="0" dirty="0">
                <a:latin typeface="Calibri" pitchFamily="34" charset="0"/>
                <a:sym typeface="+mn-lt"/>
              </a:rPr>
              <a:t> </a:t>
            </a:r>
            <a:endParaRPr lang="en-US" altLang="zh-CN" sz="2000" b="0" dirty="0">
              <a:latin typeface="Calibri" pitchFamily="34" charset="0"/>
              <a:sym typeface="+mn-lt"/>
            </a:endParaRPr>
          </a:p>
        </p:txBody>
      </p:sp>
      <p:sp>
        <p:nvSpPr>
          <p:cNvPr id="29699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833CC48D-D3E8-42F6-A7C5-B266D4F9A487}" type="slidenum">
              <a:rPr lang="en-US" altLang="zh-CN">
                <a:solidFill>
                  <a:srgbClr val="898989"/>
                </a:solidFill>
              </a:rPr>
              <a:pPr algn="r"/>
              <a:t>24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9700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关键算法</a:t>
            </a:r>
            <a:endParaRPr lang="en-US" altLang="zh-CN" sz="4000" dirty="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9702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Trie</a:t>
            </a:r>
            <a:r>
              <a:rPr lang="zh-CN" altLang="en-US" sz="2800" dirty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树 —— 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前缀查询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9" name="椭圆 2"/>
          <p:cNvSpPr>
            <a:spLocks noChangeArrowheads="1"/>
          </p:cNvSpPr>
          <p:nvPr/>
        </p:nvSpPr>
        <p:spPr bwMode="auto">
          <a:xfrm>
            <a:off x="4643438" y="2759075"/>
            <a:ext cx="576262" cy="5762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595959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8440" name="组合 8"/>
          <p:cNvGrpSpPr>
            <a:grpSpLocks/>
          </p:cNvGrpSpPr>
          <p:nvPr/>
        </p:nvGrpSpPr>
        <p:grpSpPr bwMode="auto">
          <a:xfrm>
            <a:off x="3324225" y="3590925"/>
            <a:ext cx="576263" cy="576263"/>
            <a:chOff x="0" y="0"/>
            <a:chExt cx="576064" cy="576064"/>
          </a:xfrm>
        </p:grpSpPr>
        <p:sp>
          <p:nvSpPr>
            <p:cNvPr id="29743" name="椭圆 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44" name="TextBox 1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3" name="组合 13"/>
          <p:cNvGrpSpPr>
            <a:grpSpLocks/>
          </p:cNvGrpSpPr>
          <p:nvPr/>
        </p:nvGrpSpPr>
        <p:grpSpPr bwMode="auto">
          <a:xfrm>
            <a:off x="2449513" y="4470400"/>
            <a:ext cx="574675" cy="576263"/>
            <a:chOff x="0" y="0"/>
            <a:chExt cx="576064" cy="576064"/>
          </a:xfrm>
        </p:grpSpPr>
        <p:sp>
          <p:nvSpPr>
            <p:cNvPr id="29741" name="椭圆 14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42" name="TextBox 15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6" name="组合 16"/>
          <p:cNvGrpSpPr>
            <a:grpSpLocks/>
          </p:cNvGrpSpPr>
          <p:nvPr/>
        </p:nvGrpSpPr>
        <p:grpSpPr bwMode="auto">
          <a:xfrm>
            <a:off x="3324225" y="4438650"/>
            <a:ext cx="576263" cy="576263"/>
            <a:chOff x="0" y="0"/>
            <a:chExt cx="576064" cy="576064"/>
          </a:xfrm>
        </p:grpSpPr>
        <p:sp>
          <p:nvSpPr>
            <p:cNvPr id="29739" name="椭圆 17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40" name="TextBox 18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49" name="组合 19"/>
          <p:cNvGrpSpPr>
            <a:grpSpLocks/>
          </p:cNvGrpSpPr>
          <p:nvPr/>
        </p:nvGrpSpPr>
        <p:grpSpPr bwMode="auto">
          <a:xfrm>
            <a:off x="4195763" y="4454525"/>
            <a:ext cx="576262" cy="576263"/>
            <a:chOff x="0" y="0"/>
            <a:chExt cx="576064" cy="576064"/>
          </a:xfrm>
        </p:grpSpPr>
        <p:sp>
          <p:nvSpPr>
            <p:cNvPr id="29737" name="椭圆 20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8" name="TextBox 21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708" name="组合 22"/>
          <p:cNvGrpSpPr>
            <a:grpSpLocks/>
          </p:cNvGrpSpPr>
          <p:nvPr/>
        </p:nvGrpSpPr>
        <p:grpSpPr bwMode="auto">
          <a:xfrm>
            <a:off x="5940425" y="3622675"/>
            <a:ext cx="576263" cy="576263"/>
            <a:chOff x="0" y="0"/>
            <a:chExt cx="576064" cy="576064"/>
          </a:xfrm>
        </p:grpSpPr>
        <p:sp>
          <p:nvSpPr>
            <p:cNvPr id="29735" name="椭圆 23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6" name="TextBox 24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709" name="组合 25"/>
          <p:cNvGrpSpPr>
            <a:grpSpLocks/>
          </p:cNvGrpSpPr>
          <p:nvPr/>
        </p:nvGrpSpPr>
        <p:grpSpPr bwMode="auto">
          <a:xfrm>
            <a:off x="5449888" y="4516438"/>
            <a:ext cx="576262" cy="576262"/>
            <a:chOff x="0" y="0"/>
            <a:chExt cx="576064" cy="576064"/>
          </a:xfrm>
        </p:grpSpPr>
        <p:sp>
          <p:nvSpPr>
            <p:cNvPr id="29733" name="椭圆 26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4" name="TextBox 27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710" name="组合 28"/>
          <p:cNvGrpSpPr>
            <a:grpSpLocks/>
          </p:cNvGrpSpPr>
          <p:nvPr/>
        </p:nvGrpSpPr>
        <p:grpSpPr bwMode="auto">
          <a:xfrm>
            <a:off x="6618288" y="4454525"/>
            <a:ext cx="576262" cy="576263"/>
            <a:chOff x="0" y="0"/>
            <a:chExt cx="576064" cy="576064"/>
          </a:xfrm>
        </p:grpSpPr>
        <p:sp>
          <p:nvSpPr>
            <p:cNvPr id="29731" name="椭圆 29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2" name="TextBox 30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461" name="组合 31"/>
          <p:cNvGrpSpPr>
            <a:grpSpLocks/>
          </p:cNvGrpSpPr>
          <p:nvPr/>
        </p:nvGrpSpPr>
        <p:grpSpPr bwMode="auto">
          <a:xfrm>
            <a:off x="1571625" y="5373018"/>
            <a:ext cx="576263" cy="576262"/>
            <a:chOff x="0" y="0"/>
            <a:chExt cx="576064" cy="576064"/>
          </a:xfrm>
        </p:grpSpPr>
        <p:sp>
          <p:nvSpPr>
            <p:cNvPr id="29729" name="椭圆 32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30" name="TextBox 33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712" name="组合 34"/>
          <p:cNvGrpSpPr>
            <a:grpSpLocks/>
          </p:cNvGrpSpPr>
          <p:nvPr/>
        </p:nvGrpSpPr>
        <p:grpSpPr bwMode="auto">
          <a:xfrm>
            <a:off x="7493000" y="5373688"/>
            <a:ext cx="576263" cy="576262"/>
            <a:chOff x="0" y="0"/>
            <a:chExt cx="576064" cy="576064"/>
          </a:xfrm>
        </p:grpSpPr>
        <p:sp>
          <p:nvSpPr>
            <p:cNvPr id="29727" name="椭圆 35"/>
            <p:cNvSpPr>
              <a:spLocks noChangeArrowheads="1"/>
            </p:cNvSpPr>
            <p:nvPr/>
          </p:nvSpPr>
          <p:spPr bwMode="auto">
            <a:xfrm>
              <a:off x="0" y="0"/>
              <a:ext cx="576064" cy="57606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9728" name="TextBox 36"/>
            <p:cNvSpPr txBox="1">
              <a:spLocks noChangeArrowheads="1"/>
            </p:cNvSpPr>
            <p:nvPr/>
          </p:nvSpPr>
          <p:spPr bwMode="auto">
            <a:xfrm>
              <a:off x="0" y="72008"/>
              <a:ext cx="5760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00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8467" name="直接连接符 14342"/>
          <p:cNvCxnSpPr>
            <a:cxnSpLocks noChangeShapeType="1"/>
            <a:stCxn id="18439" idx="3"/>
          </p:cNvCxnSpPr>
          <p:nvPr/>
        </p:nvCxnSpPr>
        <p:spPr bwMode="auto">
          <a:xfrm flipH="1">
            <a:off x="3876675" y="3251200"/>
            <a:ext cx="852488" cy="4429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直接连接符 46"/>
          <p:cNvCxnSpPr>
            <a:cxnSpLocks noChangeShapeType="1"/>
            <a:stCxn id="29743" idx="3"/>
          </p:cNvCxnSpPr>
          <p:nvPr/>
        </p:nvCxnSpPr>
        <p:spPr bwMode="auto">
          <a:xfrm flipH="1">
            <a:off x="2957513" y="4083050"/>
            <a:ext cx="450850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直接连接符 48"/>
          <p:cNvCxnSpPr>
            <a:cxnSpLocks noChangeShapeType="1"/>
          </p:cNvCxnSpPr>
          <p:nvPr/>
        </p:nvCxnSpPr>
        <p:spPr bwMode="auto">
          <a:xfrm flipH="1">
            <a:off x="2074863" y="4981575"/>
            <a:ext cx="461962" cy="4635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直接连接符 49"/>
          <p:cNvCxnSpPr>
            <a:cxnSpLocks noChangeShapeType="1"/>
            <a:stCxn id="18439" idx="5"/>
          </p:cNvCxnSpPr>
          <p:nvPr/>
        </p:nvCxnSpPr>
        <p:spPr bwMode="auto">
          <a:xfrm>
            <a:off x="5135563" y="3251200"/>
            <a:ext cx="855662" cy="4873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直接连接符 54"/>
          <p:cNvCxnSpPr>
            <a:cxnSpLocks noChangeShapeType="1"/>
            <a:endCxn id="29731" idx="1"/>
          </p:cNvCxnSpPr>
          <p:nvPr/>
        </p:nvCxnSpPr>
        <p:spPr bwMode="auto">
          <a:xfrm>
            <a:off x="6372225" y="4152900"/>
            <a:ext cx="330200" cy="3857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直接连接符 64"/>
          <p:cNvCxnSpPr>
            <a:cxnSpLocks noChangeShapeType="1"/>
          </p:cNvCxnSpPr>
          <p:nvPr/>
        </p:nvCxnSpPr>
        <p:spPr bwMode="auto">
          <a:xfrm>
            <a:off x="7132638" y="4951413"/>
            <a:ext cx="463550" cy="4778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直接连接符 66"/>
          <p:cNvCxnSpPr>
            <a:cxnSpLocks noChangeShapeType="1"/>
          </p:cNvCxnSpPr>
          <p:nvPr/>
        </p:nvCxnSpPr>
        <p:spPr bwMode="auto">
          <a:xfrm flipH="1">
            <a:off x="5876925" y="4179888"/>
            <a:ext cx="228600" cy="3698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直接连接符 69"/>
          <p:cNvCxnSpPr>
            <a:cxnSpLocks noChangeShapeType="1"/>
            <a:stCxn id="29743" idx="5"/>
            <a:endCxn id="29737" idx="1"/>
          </p:cNvCxnSpPr>
          <p:nvPr/>
        </p:nvCxnSpPr>
        <p:spPr bwMode="auto">
          <a:xfrm>
            <a:off x="3816350" y="4083050"/>
            <a:ext cx="463550" cy="45561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直接连接符 72"/>
          <p:cNvCxnSpPr>
            <a:cxnSpLocks noChangeShapeType="1"/>
            <a:stCxn id="29743" idx="4"/>
            <a:endCxn id="29739" idx="0"/>
          </p:cNvCxnSpPr>
          <p:nvPr/>
        </p:nvCxnSpPr>
        <p:spPr bwMode="auto">
          <a:xfrm>
            <a:off x="3613150" y="4167188"/>
            <a:ext cx="0" cy="2714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内容占位符 2"/>
          <p:cNvSpPr txBox="1">
            <a:spLocks noChangeArrowheads="1"/>
          </p:cNvSpPr>
          <p:nvPr/>
        </p:nvSpPr>
        <p:spPr bwMode="auto">
          <a:xfrm>
            <a:off x="250825" y="2368550"/>
            <a:ext cx="394493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spcBef>
                <a:spcPts val="2400"/>
              </a:spcBef>
              <a:buFont typeface="Arial" pitchFamily="34" charset="0"/>
              <a:buChar char="–"/>
            </a:pPr>
            <a:r>
              <a:rPr lang="zh-CN" altLang="en-US" sz="2000" b="0">
                <a:latin typeface="Calibri" pitchFamily="34" charset="0"/>
              </a:rPr>
              <a:t>前缀：</a:t>
            </a:r>
            <a:r>
              <a:rPr lang="en-US" altLang="zh-CN" sz="2000" b="0">
                <a:latin typeface="Calibri" pitchFamily="34" charset="0"/>
              </a:rPr>
              <a:t>a</a:t>
            </a:r>
            <a:endParaRPr lang="en-US" altLang="zh-CN" sz="2000" b="0">
              <a:latin typeface="Calibri" pitchFamily="34" charset="0"/>
              <a:sym typeface="+mn-lt"/>
            </a:endParaRPr>
          </a:p>
        </p:txBody>
      </p:sp>
      <p:grpSp>
        <p:nvGrpSpPr>
          <p:cNvPr id="18477" name="下箭头 34"/>
          <p:cNvGrpSpPr>
            <a:grpSpLocks/>
          </p:cNvGrpSpPr>
          <p:nvPr/>
        </p:nvGrpSpPr>
        <p:grpSpPr bwMode="auto">
          <a:xfrm rot="3612382">
            <a:off x="3940969" y="2969419"/>
            <a:ext cx="677863" cy="987425"/>
            <a:chOff x="0" y="0"/>
            <a:chExt cx="633" cy="622"/>
          </a:xfrm>
        </p:grpSpPr>
        <p:pic>
          <p:nvPicPr>
            <p:cNvPr id="29725" name="下箭头 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33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6" name="Text Box 16"/>
            <p:cNvSpPr txBox="1">
              <a:spLocks noChangeArrowheads="1"/>
            </p:cNvSpPr>
            <p:nvPr/>
          </p:nvSpPr>
          <p:spPr bwMode="auto">
            <a:xfrm>
              <a:off x="174" y="18"/>
              <a:ext cx="284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06247" tIns="206248" rIns="206248" bIns="675826" anchor="ctr"/>
            <a:lstStyle>
              <a:lvl1pPr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defTabSz="12890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defTabSz="12890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endParaRPr lang="zh-CN" altLang="en-US" sz="2900">
                <a:solidFill>
                  <a:srgbClr val="FFFFFF"/>
                </a:solidFill>
                <a:latin typeface="Calibri" pitchFamily="34" charset="0"/>
                <a:sym typeface="+mn-lt"/>
              </a:endParaRPr>
            </a:p>
          </p:txBody>
        </p:sp>
      </p:grpSp>
      <p:sp>
        <p:nvSpPr>
          <p:cNvPr id="18480" name="内容占位符 2"/>
          <p:cNvSpPr>
            <a:spLocks noGrp="1" noChangeArrowheads="1"/>
          </p:cNvSpPr>
          <p:nvPr/>
        </p:nvSpPr>
        <p:spPr bwMode="auto">
          <a:xfrm>
            <a:off x="2753420" y="2878456"/>
            <a:ext cx="1158875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en-US" altLang="zh-CN" sz="2000" b="0" dirty="0">
                <a:latin typeface="Calibri" pitchFamily="34" charset="0"/>
                <a:sym typeface="+mn-lt"/>
              </a:rPr>
              <a:t>, and</a:t>
            </a:r>
            <a:r>
              <a:rPr lang="zh-CN" altLang="en-US" sz="2000" b="0" dirty="0">
                <a:latin typeface="Calibri" pitchFamily="34" charset="0"/>
                <a:sym typeface="+mn-lt"/>
              </a:rPr>
              <a:t> </a:t>
            </a:r>
            <a:endParaRPr lang="en-US" altLang="zh-CN" sz="2000" b="0" dirty="0">
              <a:latin typeface="Calibri" pitchFamily="3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4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84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4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84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84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84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9" grpId="0" animBg="1" autoUpdateAnimBg="0"/>
      <p:bldP spid="18439" grpId="1" animBg="1" autoUpdateAnimBg="0"/>
      <p:bldP spid="1848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B9A5F084-DF30-4BA7-897E-1C0F0A1A1585}" type="slidenum">
              <a:rPr lang="en-US" altLang="zh-CN">
                <a:solidFill>
                  <a:srgbClr val="898989"/>
                </a:solidFill>
              </a:rPr>
              <a:pPr algn="r"/>
              <a:t>25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072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项目亮点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30725" name="内容占位符 2"/>
          <p:cNvSpPr txBox="1">
            <a:spLocks noChangeArrowheads="1"/>
          </p:cNvSpPr>
          <p:nvPr/>
        </p:nvSpPr>
        <p:spPr bwMode="auto">
          <a:xfrm>
            <a:off x="763588" y="1700213"/>
            <a:ext cx="6545262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zh-CN" altLang="en-US" sz="2000" b="0" dirty="0" smtClean="0">
                <a:solidFill>
                  <a:schemeClr val="tx2"/>
                </a:solidFill>
                <a:latin typeface="Calibri" pitchFamily="34" charset="0"/>
              </a:rPr>
              <a:t>支持</a:t>
            </a:r>
            <a:r>
              <a:rPr lang="zh-CN" altLang="en-US" sz="2400" dirty="0" smtClean="0">
                <a:solidFill>
                  <a:schemeClr val="accent2"/>
                </a:solidFill>
                <a:latin typeface="Calibri" pitchFamily="34" charset="0"/>
              </a:rPr>
              <a:t>中英文短语</a:t>
            </a:r>
            <a:r>
              <a:rPr lang="zh-CN" altLang="en-US" sz="1800" b="0" dirty="0" smtClean="0">
                <a:solidFill>
                  <a:schemeClr val="tx2"/>
                </a:solidFill>
                <a:latin typeface="Calibri" pitchFamily="34" charset="0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</a:rPr>
              <a:t>句子</a:t>
            </a:r>
            <a:r>
              <a:rPr lang="zh-CN" altLang="en-US" sz="2000" b="0" dirty="0" smtClean="0">
                <a:solidFill>
                  <a:schemeClr val="tx2"/>
                </a:solidFill>
                <a:latin typeface="Calibri" pitchFamily="34" charset="0"/>
              </a:rPr>
              <a:t>查询；</a:t>
            </a:r>
            <a:endParaRPr lang="zh-CN" altLang="en-US" sz="2000" b="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en-US" altLang="zh-CN" sz="2000" b="0" dirty="0">
                <a:solidFill>
                  <a:schemeClr val="tx2"/>
                </a:solidFill>
                <a:latin typeface="Calibri" pitchFamily="34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服务</a:t>
            </a: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</a:rPr>
              <a:t>易于扩展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到多台机器；</a:t>
            </a: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支持数据文件导入，方便测试程序；</a:t>
            </a:r>
            <a:endParaRPr lang="en-US" sz="2000" b="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</a:rPr>
              <a:t>响应速度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小于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</a:rPr>
              <a:t>10ms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；</a:t>
            </a:r>
            <a:endParaRPr lang="en-US" sz="2000" b="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r>
              <a:rPr lang="zh-CN" altLang="en-US" sz="1800" b="0" dirty="0" smtClean="0">
                <a:solidFill>
                  <a:schemeClr val="tx2"/>
                </a:solidFill>
                <a:latin typeface="Calibri" pitchFamily="34" charset="0"/>
              </a:rPr>
              <a:t>采用</a:t>
            </a:r>
            <a:r>
              <a:rPr lang="zh-CN" altLang="en-US" sz="2000" dirty="0" smtClean="0">
                <a:solidFill>
                  <a:schemeClr val="accent2"/>
                </a:solidFill>
                <a:latin typeface="Calibri" pitchFamily="34" charset="0"/>
              </a:rPr>
              <a:t>微服务架构，</a:t>
            </a:r>
            <a:r>
              <a:rPr lang="zh-CN" altLang="en-US" sz="2000" b="0" dirty="0" smtClean="0">
                <a:solidFill>
                  <a:schemeClr val="tx2"/>
                </a:solidFill>
                <a:latin typeface="Calibri" pitchFamily="34" charset="0"/>
              </a:rPr>
              <a:t>可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嵌入到其他</a:t>
            </a:r>
            <a:r>
              <a:rPr lang="en-US" altLang="zh-CN" sz="2000" b="0" dirty="0">
                <a:solidFill>
                  <a:schemeClr val="tx2"/>
                </a:solidFill>
                <a:latin typeface="Calibri" pitchFamily="34" charset="0"/>
              </a:rPr>
              <a:t>JAVA</a:t>
            </a:r>
            <a:r>
              <a:rPr lang="zh-CN" altLang="en-US" sz="2000" b="0" dirty="0">
                <a:solidFill>
                  <a:schemeClr val="tx2"/>
                </a:solidFill>
                <a:latin typeface="Calibri" pitchFamily="34" charset="0"/>
              </a:rPr>
              <a:t>项目，</a:t>
            </a: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</a:rPr>
              <a:t>易复用</a:t>
            </a:r>
            <a:r>
              <a:rPr lang="zh-CN" altLang="en-US" sz="2000" b="0" dirty="0" smtClean="0">
                <a:solidFill>
                  <a:schemeClr val="tx2"/>
                </a:solidFill>
                <a:latin typeface="Calibri" pitchFamily="34" charset="0"/>
              </a:rPr>
              <a:t>；</a:t>
            </a:r>
            <a:endParaRPr lang="zh-CN" altLang="en-US" sz="2000" b="0" dirty="0">
              <a:solidFill>
                <a:schemeClr val="tx2"/>
              </a:solidFill>
              <a:latin typeface="Calibri" pitchFamily="34" charset="0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SzPct val="80000"/>
              <a:buFont typeface="Wingdings" pitchFamily="2" charset="2"/>
              <a:buChar char=""/>
            </a:pPr>
            <a:endParaRPr lang="zh-CN" altLang="en-US" sz="2000" b="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DE35F695-6CEE-400B-B108-FFC3B1F14572}" type="slidenum">
              <a:rPr lang="en-US" altLang="zh-CN">
                <a:solidFill>
                  <a:srgbClr val="898989"/>
                </a:solidFill>
              </a:rPr>
              <a:pPr algn="r"/>
              <a:t>26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31747" name="TextBox 18"/>
          <p:cNvSpPr txBox="1">
            <a:spLocks noChangeArrowheads="1"/>
          </p:cNvSpPr>
          <p:nvPr/>
        </p:nvSpPr>
        <p:spPr bwMode="auto">
          <a:xfrm>
            <a:off x="0" y="632743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参考资料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31749" name="内容占位符 2"/>
          <p:cNvSpPr txBox="1">
            <a:spLocks noChangeArrowheads="1"/>
          </p:cNvSpPr>
          <p:nvPr/>
        </p:nvSpPr>
        <p:spPr bwMode="auto">
          <a:xfrm>
            <a:off x="763588" y="1700213"/>
            <a:ext cx="8056562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tabLst>
                <a:tab pos="2511425" algn="l"/>
              </a:tabLst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官网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http://jquery.com/</a:t>
            </a:r>
            <a:endParaRPr lang="zh-CN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autocomplete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插件使用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http://www.cnblogs.com/hyl8218/archive/2010/03/19/1688828.html</a:t>
            </a:r>
            <a:endParaRPr lang="zh-CN" altLang="en-US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[3] thrift  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http://thrift.apache.org/</a:t>
            </a:r>
            <a:endParaRPr lang="zh-CN" altLang="en-US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[4] maven  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http://maven.apache.org/</a:t>
            </a:r>
            <a:endParaRPr lang="zh-CN" altLang="en-US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[5] tomcat  </a:t>
            </a:r>
            <a:r>
              <a:rPr lang="en-US" altLang="zh-CN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http://tomcat.apache.org</a:t>
            </a:r>
            <a:r>
              <a:rPr lang="en-US" altLang="zh-CN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n"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[6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] </a:t>
            </a:r>
            <a:r>
              <a:rPr lang="en-US" altLang="zh-CN" sz="2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Trie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树 </a:t>
            </a:r>
            <a:r>
              <a:rPr lang="en-US" altLang="zh-CN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+mn-lt"/>
              </a:rPr>
              <a:t>https://zh.wikipedia.org/zh-cn/Trie</a:t>
            </a:r>
            <a:endParaRPr lang="en-US" altLang="zh-CN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8"/>
          <p:cNvSpPr txBox="1">
            <a:spLocks noChangeArrowheads="1"/>
          </p:cNvSpPr>
          <p:nvPr/>
        </p:nvSpPr>
        <p:spPr bwMode="auto">
          <a:xfrm>
            <a:off x="0" y="2433638"/>
            <a:ext cx="91440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8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谢谢！</a:t>
            </a:r>
            <a:endParaRPr lang="en-US" sz="8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91E19EF2-A42A-4C36-BB67-34793727ADA7}" type="slidenum">
              <a:rPr lang="en-US" altLang="zh-CN">
                <a:solidFill>
                  <a:srgbClr val="898989"/>
                </a:solidFill>
              </a:rPr>
              <a:pPr algn="r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rgbClr val="FFCC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4103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4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5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6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02FBB6F7-A80B-4746-8051-2192E2CF3BD8}" type="slidenum">
              <a:rPr lang="en-US" altLang="zh-CN">
                <a:solidFill>
                  <a:srgbClr val="898989"/>
                </a:solidFill>
              </a:rPr>
              <a:pPr algn="r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127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8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9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30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9B063112-7327-4DF9-93EE-35A4783FB9F7}" type="slidenum">
              <a:rPr lang="en-US" altLang="zh-CN">
                <a:solidFill>
                  <a:srgbClr val="898989"/>
                </a:solidFill>
              </a:rPr>
              <a:pPr algn="r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47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小组成员及分工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5779"/>
              </p:ext>
            </p:extLst>
          </p:nvPr>
        </p:nvGraphicFramePr>
        <p:xfrm>
          <a:off x="827088" y="1844675"/>
          <a:ext cx="7200900" cy="377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43"/>
                <a:gridCol w="5256657"/>
              </a:tblGrid>
              <a:tr h="6479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成员</a:t>
                      </a:r>
                      <a:endParaRPr lang="zh-CN" altLang="en-US" sz="2400" dirty="0"/>
                    </a:p>
                  </a:txBody>
                  <a:tcPr marL="91441" marR="9144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分工</a:t>
                      </a:r>
                      <a:endParaRPr lang="zh-CN" altLang="en-US" sz="2400" dirty="0"/>
                    </a:p>
                  </a:txBody>
                  <a:tcPr marL="91441" marR="91441" marT="45713" marB="45713" anchor="ctr"/>
                </a:tc>
              </a:tr>
              <a:tr h="1043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陈杰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系统整体设计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部署和测试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</a:tr>
              <a:tr h="1043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王帅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业务逻辑实现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单元测试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</a:tr>
              <a:tr h="10439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陈琳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核心算法实现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文档、</a:t>
                      </a:r>
                      <a:r>
                        <a:rPr lang="en-US" altLang="zh-CN" sz="2000" dirty="0" smtClean="0"/>
                        <a:t>PPT</a:t>
                      </a:r>
                      <a:endParaRPr lang="zh-CN" altLang="en-US" sz="2000" dirty="0"/>
                    </a:p>
                  </a:txBody>
                  <a:tcPr marL="91441" marR="91441" marT="45713" marB="45713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A8E025CA-46DA-4D0B-9322-702047FEFC9D}" type="slidenum">
              <a:rPr lang="en-US" altLang="zh-CN">
                <a:solidFill>
                  <a:srgbClr val="898989"/>
                </a:solidFill>
              </a:rPr>
              <a:pPr algn="r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739900" y="1052513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5" name="任意多边形 4"/>
          <p:cNvSpPr/>
          <p:nvPr/>
        </p:nvSpPr>
        <p:spPr>
          <a:xfrm>
            <a:off x="1739900" y="2276475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326688"/>
              <a:satOff val="2309"/>
              <a:lumOff val="-10065"/>
              <a:alphaOff val="0"/>
            </a:schemeClr>
          </a:fillRef>
          <a:effectRef idx="0">
            <a:schemeClr val="accent5">
              <a:hueOff val="-4326688"/>
              <a:satOff val="2309"/>
              <a:lumOff val="-10065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6" name="任意多边形 5"/>
          <p:cNvSpPr/>
          <p:nvPr/>
        </p:nvSpPr>
        <p:spPr>
          <a:xfrm>
            <a:off x="1739900" y="3500438"/>
            <a:ext cx="5784850" cy="1081087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53377"/>
              <a:satOff val="4617"/>
              <a:lumOff val="-20131"/>
              <a:alphaOff val="0"/>
            </a:schemeClr>
          </a:fillRef>
          <a:effectRef idx="0">
            <a:schemeClr val="accent5">
              <a:hueOff val="-8653377"/>
              <a:satOff val="4617"/>
              <a:lumOff val="-20131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 dirty="0"/>
          </a:p>
        </p:txBody>
      </p:sp>
      <p:sp>
        <p:nvSpPr>
          <p:cNvPr id="7" name="任意多边形 6"/>
          <p:cNvSpPr/>
          <p:nvPr/>
        </p:nvSpPr>
        <p:spPr>
          <a:xfrm>
            <a:off x="1739900" y="4724400"/>
            <a:ext cx="5784850" cy="1081088"/>
          </a:xfrm>
          <a:custGeom>
            <a:avLst/>
            <a:gdLst>
              <a:gd name="connsiteX0" fmla="*/ 0 w 6096000"/>
              <a:gd name="connsiteY0" fmla="*/ 115442 h 692640"/>
              <a:gd name="connsiteX1" fmla="*/ 115442 w 6096000"/>
              <a:gd name="connsiteY1" fmla="*/ 0 h 692640"/>
              <a:gd name="connsiteX2" fmla="*/ 5980558 w 6096000"/>
              <a:gd name="connsiteY2" fmla="*/ 0 h 692640"/>
              <a:gd name="connsiteX3" fmla="*/ 6096000 w 6096000"/>
              <a:gd name="connsiteY3" fmla="*/ 115442 h 692640"/>
              <a:gd name="connsiteX4" fmla="*/ 6096000 w 6096000"/>
              <a:gd name="connsiteY4" fmla="*/ 577198 h 692640"/>
              <a:gd name="connsiteX5" fmla="*/ 5980558 w 6096000"/>
              <a:gd name="connsiteY5" fmla="*/ 692640 h 692640"/>
              <a:gd name="connsiteX6" fmla="*/ 115442 w 6096000"/>
              <a:gd name="connsiteY6" fmla="*/ 692640 h 692640"/>
              <a:gd name="connsiteX7" fmla="*/ 0 w 6096000"/>
              <a:gd name="connsiteY7" fmla="*/ 577198 h 692640"/>
              <a:gd name="connsiteX8" fmla="*/ 0 w 6096000"/>
              <a:gd name="connsiteY8" fmla="*/ 115442 h 69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92640">
                <a:moveTo>
                  <a:pt x="0" y="115442"/>
                </a:moveTo>
                <a:cubicBezTo>
                  <a:pt x="0" y="51685"/>
                  <a:pt x="51685" y="0"/>
                  <a:pt x="115442" y="0"/>
                </a:cubicBezTo>
                <a:lnTo>
                  <a:pt x="5980558" y="0"/>
                </a:lnTo>
                <a:cubicBezTo>
                  <a:pt x="6044315" y="0"/>
                  <a:pt x="6096000" y="51685"/>
                  <a:pt x="6096000" y="115442"/>
                </a:cubicBezTo>
                <a:lnTo>
                  <a:pt x="6096000" y="577198"/>
                </a:lnTo>
                <a:cubicBezTo>
                  <a:pt x="6096000" y="640955"/>
                  <a:pt x="6044315" y="692640"/>
                  <a:pt x="5980558" y="692640"/>
                </a:cubicBezTo>
                <a:lnTo>
                  <a:pt x="115442" y="692640"/>
                </a:lnTo>
                <a:cubicBezTo>
                  <a:pt x="51685" y="692640"/>
                  <a:pt x="0" y="640955"/>
                  <a:pt x="0" y="577198"/>
                </a:cubicBezTo>
                <a:lnTo>
                  <a:pt x="0" y="1154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980065"/>
              <a:satOff val="6926"/>
              <a:lumOff val="-30196"/>
              <a:alphaOff val="0"/>
            </a:schemeClr>
          </a:fillRef>
          <a:effectRef idx="0">
            <a:schemeClr val="accent5">
              <a:hueOff val="-12980065"/>
              <a:satOff val="6926"/>
              <a:lumOff val="-30196"/>
              <a:alphaOff val="0"/>
            </a:schemeClr>
          </a:effectRef>
          <a:fontRef idx="minor">
            <a:schemeClr val="lt1"/>
          </a:fontRef>
        </p:style>
        <p:txBody>
          <a:bodyPr lIns="136682" tIns="136682" rIns="136682" bIns="136682" spcCol="1270" anchor="ctr"/>
          <a:lstStyle/>
          <a:p>
            <a:pPr defTabSz="12001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2700"/>
          </a:p>
        </p:txBody>
      </p:sp>
      <p:sp>
        <p:nvSpPr>
          <p:cNvPr id="7175" name="矩形 7"/>
          <p:cNvSpPr>
            <a:spLocks noChangeArrowheads="1"/>
          </p:cNvSpPr>
          <p:nvPr/>
        </p:nvSpPr>
        <p:spPr bwMode="auto">
          <a:xfrm>
            <a:off x="1739900" y="1270000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小组成员及分工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6" name="矩形 7"/>
          <p:cNvSpPr>
            <a:spLocks noChangeArrowheads="1"/>
          </p:cNvSpPr>
          <p:nvPr/>
        </p:nvSpPr>
        <p:spPr bwMode="auto">
          <a:xfrm>
            <a:off x="1763713" y="2493963"/>
            <a:ext cx="5784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系统演示与设计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7" name="矩形 7"/>
          <p:cNvSpPr>
            <a:spLocks noChangeArrowheads="1"/>
          </p:cNvSpPr>
          <p:nvPr/>
        </p:nvSpPr>
        <p:spPr bwMode="auto">
          <a:xfrm>
            <a:off x="1739900" y="36988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代码控制与实现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8" name="矩形 7"/>
          <p:cNvSpPr>
            <a:spLocks noChangeArrowheads="1"/>
          </p:cNvSpPr>
          <p:nvPr/>
        </p:nvSpPr>
        <p:spPr bwMode="auto">
          <a:xfrm>
            <a:off x="1739900" y="4943475"/>
            <a:ext cx="5784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关键算法及总结</a:t>
            </a:r>
            <a:endParaRPr lang="en-US" altLang="zh-CN" sz="36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1ACED6B7-575B-4D11-9357-DACD2B0908AA}" type="slidenum">
              <a:rPr lang="en-US" altLang="zh-CN">
                <a:solidFill>
                  <a:srgbClr val="898989"/>
                </a:solidFill>
              </a:rPr>
              <a:pPr algn="r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0482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设计思路</a:t>
            </a:r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sz="40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架构</a:t>
            </a:r>
            <a:endParaRPr lang="en-US" altLang="zh-CN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grpSp>
        <p:nvGrpSpPr>
          <p:cNvPr id="20483" name="组合 55"/>
          <p:cNvGrpSpPr>
            <a:grpSpLocks/>
          </p:cNvGrpSpPr>
          <p:nvPr/>
        </p:nvGrpSpPr>
        <p:grpSpPr bwMode="auto">
          <a:xfrm>
            <a:off x="338138" y="1438275"/>
            <a:ext cx="8482012" cy="5172075"/>
            <a:chOff x="338459" y="1438275"/>
            <a:chExt cx="8482013" cy="5172645"/>
          </a:xfrm>
        </p:grpSpPr>
        <p:sp>
          <p:nvSpPr>
            <p:cNvPr id="20484" name="Rectangle 8"/>
            <p:cNvSpPr>
              <a:spLocks noChangeArrowheads="1"/>
            </p:cNvSpPr>
            <p:nvPr/>
          </p:nvSpPr>
          <p:spPr bwMode="auto">
            <a:xfrm rot="10800000" flipV="1">
              <a:off x="338459" y="1438275"/>
              <a:ext cx="8482013" cy="4603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3999">
                  <a:srgbClr val="FFFFFF"/>
                </a:gs>
                <a:gs pos="53000">
                  <a:srgbClr val="8EB4E3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698821" y="3140263"/>
              <a:ext cx="2232025" cy="223385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pic>
          <p:nvPicPr>
            <p:cNvPr id="20486" name="Picture 7" descr="http://d.hiphotos.baidu.com/zhidao/wh%3D600%2C800/sign=27d514408cb1cb133e3c3415ed647a76/b7003af33a87e95026578cc311385343faf2b4d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831" y="1489150"/>
              <a:ext cx="1103312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11" descr="http://h.hiphotos.baidu.com/zhidao/wh%3D450%2C600/sign=60c7c60c8535e5dd9079addb43f68bd9/730e0cf3d7ca7bcb2543e171be096b63f624a8b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746" y="1489149"/>
              <a:ext cx="1109663" cy="104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13" descr="http://v1.qzone.cc/avatar/201303/18/18/54/5146f2520b8b2700.jpg%21200x2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634" y="1489150"/>
              <a:ext cx="1276350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9" descr="http://diy.qqjay.com/u2/2013/0214/5754f03f53dc627f0996c0310d08634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743" y="1489150"/>
              <a:ext cx="1092200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Box 50"/>
            <p:cNvSpPr txBox="1">
              <a:spLocks noChangeArrowheads="1"/>
            </p:cNvSpPr>
            <p:nvPr/>
          </p:nvSpPr>
          <p:spPr bwMode="auto">
            <a:xfrm>
              <a:off x="4377046" y="1749500"/>
              <a:ext cx="10620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3200"/>
                <a:t>…</a:t>
              </a:r>
              <a:endParaRPr lang="zh-CN" altLang="en-US" sz="3200"/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3537271" y="5877414"/>
              <a:ext cx="2084388" cy="73350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5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数据服务器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40134" y="3573698"/>
              <a:ext cx="1601787" cy="5032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040134" y="4581871"/>
              <a:ext cx="1601787" cy="5032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13" name="直接箭头连接符 12"/>
            <p:cNvCxnSpPr>
              <a:cxnSpLocks noChangeShapeType="1"/>
            </p:cNvCxnSpPr>
            <p:nvPr/>
          </p:nvCxnSpPr>
          <p:spPr bwMode="auto">
            <a:xfrm>
              <a:off x="2930425" y="5374440"/>
              <a:ext cx="752201" cy="50283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15"/>
            <p:cNvCxnSpPr>
              <a:cxnSpLocks noChangeShapeType="1"/>
              <a:stCxn id="5" idx="2"/>
              <a:endCxn id="15" idx="0"/>
            </p:cNvCxnSpPr>
            <p:nvPr/>
          </p:nvCxnSpPr>
          <p:spPr bwMode="auto">
            <a:xfrm>
              <a:off x="1840916" y="4077072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6" name="TextBox 16"/>
            <p:cNvSpPr txBox="1">
              <a:spLocks noChangeArrowheads="1"/>
            </p:cNvSpPr>
            <p:nvPr/>
          </p:nvSpPr>
          <p:spPr bwMode="auto">
            <a:xfrm>
              <a:off x="1946695" y="4233552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0497" name="TextBox 18"/>
            <p:cNvSpPr txBox="1">
              <a:spLocks noChangeArrowheads="1"/>
            </p:cNvSpPr>
            <p:nvPr/>
          </p:nvSpPr>
          <p:spPr bwMode="auto">
            <a:xfrm>
              <a:off x="2983359" y="5487354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61046" y="3140263"/>
              <a:ext cx="2232025" cy="223385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602359" y="3573698"/>
              <a:ext cx="1603375" cy="5032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602359" y="4581871"/>
              <a:ext cx="1603375" cy="5032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27" name="直接箭头连接符 26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4403661" y="4077071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2" name="TextBox 27"/>
            <p:cNvSpPr txBox="1">
              <a:spLocks noChangeArrowheads="1"/>
            </p:cNvSpPr>
            <p:nvPr/>
          </p:nvSpPr>
          <p:spPr bwMode="auto">
            <a:xfrm>
              <a:off x="4509440" y="4233551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531297" y="3140263"/>
              <a:ext cx="2232025" cy="223385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872610" y="3573698"/>
              <a:ext cx="1601787" cy="5032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872610" y="4581871"/>
              <a:ext cx="1601787" cy="50329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32" name="直接箭头连接符 31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>
              <a:off x="7673564" y="4077070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7" name="TextBox 32"/>
            <p:cNvSpPr txBox="1">
              <a:spLocks noChangeArrowheads="1"/>
            </p:cNvSpPr>
            <p:nvPr/>
          </p:nvSpPr>
          <p:spPr bwMode="auto">
            <a:xfrm>
              <a:off x="7779343" y="4233550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0508" name="TextBox 19"/>
            <p:cNvSpPr txBox="1">
              <a:spLocks noChangeArrowheads="1"/>
            </p:cNvSpPr>
            <p:nvPr/>
          </p:nvSpPr>
          <p:spPr bwMode="auto">
            <a:xfrm>
              <a:off x="5716605" y="4233549"/>
              <a:ext cx="7656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/>
                <a:t>……</a:t>
              </a:r>
              <a:endParaRPr lang="zh-CN" altLang="en-US" sz="2000"/>
            </a:p>
          </p:txBody>
        </p:sp>
        <p:cxnSp>
          <p:nvCxnSpPr>
            <p:cNvPr id="22" name="直接箭头连接符 21"/>
            <p:cNvCxnSpPr>
              <a:cxnSpLocks noChangeShapeType="1"/>
              <a:stCxn id="20486" idx="2"/>
            </p:cNvCxnSpPr>
            <p:nvPr/>
          </p:nvCxnSpPr>
          <p:spPr bwMode="auto">
            <a:xfrm>
              <a:off x="1471487" y="2594050"/>
              <a:ext cx="0" cy="54691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箭头连接符 33"/>
            <p:cNvCxnSpPr>
              <a:cxnSpLocks noChangeShapeType="1"/>
              <a:stCxn id="20489" idx="2"/>
            </p:cNvCxnSpPr>
            <p:nvPr/>
          </p:nvCxnSpPr>
          <p:spPr bwMode="auto">
            <a:xfrm flipH="1">
              <a:off x="2243411" y="2582937"/>
              <a:ext cx="681432" cy="5580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箭头连接符 37"/>
            <p:cNvCxnSpPr>
              <a:cxnSpLocks noChangeShapeType="1"/>
              <a:stCxn id="20488" idx="2"/>
            </p:cNvCxnSpPr>
            <p:nvPr/>
          </p:nvCxnSpPr>
          <p:spPr bwMode="auto">
            <a:xfrm>
              <a:off x="6567809" y="2582937"/>
              <a:ext cx="638175" cy="53104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箭头连接符 40"/>
            <p:cNvCxnSpPr>
              <a:cxnSpLocks noChangeShapeType="1"/>
              <a:stCxn id="20487" idx="2"/>
            </p:cNvCxnSpPr>
            <p:nvPr/>
          </p:nvCxnSpPr>
          <p:spPr bwMode="auto">
            <a:xfrm flipH="1">
              <a:off x="7898978" y="2534566"/>
              <a:ext cx="247600" cy="579411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箭头连接符 49"/>
            <p:cNvCxnSpPr>
              <a:cxnSpLocks noChangeShapeType="1"/>
              <a:stCxn id="24" idx="2"/>
            </p:cNvCxnSpPr>
            <p:nvPr/>
          </p:nvCxnSpPr>
          <p:spPr bwMode="auto">
            <a:xfrm>
              <a:off x="4377046" y="5374439"/>
              <a:ext cx="26615" cy="530431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51"/>
            <p:cNvCxnSpPr>
              <a:cxnSpLocks noChangeShapeType="1"/>
            </p:cNvCxnSpPr>
            <p:nvPr/>
          </p:nvCxnSpPr>
          <p:spPr bwMode="auto">
            <a:xfrm flipH="1">
              <a:off x="5621187" y="5374438"/>
              <a:ext cx="909639" cy="502834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5" name="TextBox 56"/>
            <p:cNvSpPr txBox="1">
              <a:spLocks noChangeArrowheads="1"/>
            </p:cNvSpPr>
            <p:nvPr/>
          </p:nvSpPr>
          <p:spPr bwMode="auto">
            <a:xfrm>
              <a:off x="4080495" y="5487355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  <p:sp>
          <p:nvSpPr>
            <p:cNvPr id="20516" name="TextBox 57"/>
            <p:cNvSpPr txBox="1">
              <a:spLocks noChangeArrowheads="1"/>
            </p:cNvSpPr>
            <p:nvPr/>
          </p:nvSpPr>
          <p:spPr bwMode="auto">
            <a:xfrm>
              <a:off x="5809557" y="5501154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632678B-8515-48DD-A211-796C372D0088}" type="slidenum">
              <a:rPr lang="en-US" altLang="zh-CN">
                <a:solidFill>
                  <a:srgbClr val="898989"/>
                </a:solidFill>
              </a:rPr>
              <a:pPr algn="r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21506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设计思路</a:t>
            </a:r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-</a:t>
            </a:r>
            <a:r>
              <a:rPr lang="zh-CN" altLang="en-US" sz="400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架构</a:t>
            </a:r>
            <a:endParaRPr lang="en-US" altLang="zh-CN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grpSp>
        <p:nvGrpSpPr>
          <p:cNvPr id="21507" name="组合 55"/>
          <p:cNvGrpSpPr>
            <a:grpSpLocks/>
          </p:cNvGrpSpPr>
          <p:nvPr/>
        </p:nvGrpSpPr>
        <p:grpSpPr bwMode="auto">
          <a:xfrm>
            <a:off x="338138" y="1438275"/>
            <a:ext cx="6229350" cy="5100638"/>
            <a:chOff x="338459" y="1438275"/>
            <a:chExt cx="8482013" cy="5172645"/>
          </a:xfrm>
        </p:grpSpPr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 rot="10800000" flipV="1">
              <a:off x="338459" y="1438275"/>
              <a:ext cx="8482013" cy="4603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3999">
                  <a:srgbClr val="FFFFFF"/>
                </a:gs>
                <a:gs pos="53000">
                  <a:srgbClr val="8EB4E3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697280" y="3141561"/>
              <a:ext cx="2232904" cy="22329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pic>
          <p:nvPicPr>
            <p:cNvPr id="21519" name="Picture 7" descr="http://d.hiphotos.baidu.com/zhidao/wh%3D600%2C800/sign=27d514408cb1cb133e3c3415ed647a76/b7003af33a87e95026578cc311385343faf2b4d8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831" y="1489150"/>
              <a:ext cx="1103312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0" name="Picture 11" descr="http://h.hiphotos.baidu.com/zhidao/wh%3D450%2C600/sign=60c7c60c8535e5dd9079addb43f68bd9/730e0cf3d7ca7bcb2543e171be096b63f624a8b7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746" y="1489149"/>
              <a:ext cx="1109663" cy="1045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13" descr="http://v1.qzone.cc/avatar/201303/18/18/54/5146f2520b8b2700.jpg%21200x20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634" y="1489150"/>
              <a:ext cx="1276350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19" descr="http://diy.qqjay.com/u2/2013/0214/5754f03f53dc627f0996c0310d08634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743" y="1489150"/>
              <a:ext cx="1092200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3" name="TextBox 50"/>
            <p:cNvSpPr txBox="1">
              <a:spLocks noChangeArrowheads="1"/>
            </p:cNvSpPr>
            <p:nvPr/>
          </p:nvSpPr>
          <p:spPr bwMode="auto">
            <a:xfrm>
              <a:off x="4377046" y="1749500"/>
              <a:ext cx="10620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3200"/>
                <a:t>…</a:t>
              </a:r>
              <a:endParaRPr lang="zh-CN" altLang="en-US" sz="3200"/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3537587" y="5876801"/>
              <a:ext cx="2083757" cy="7341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5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数据服务器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038809" y="3573017"/>
              <a:ext cx="1603887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038809" y="4580822"/>
              <a:ext cx="1603887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13" name="直接箭头连接符 12"/>
            <p:cNvCxnSpPr>
              <a:cxnSpLocks noChangeShapeType="1"/>
            </p:cNvCxnSpPr>
            <p:nvPr/>
          </p:nvCxnSpPr>
          <p:spPr bwMode="auto">
            <a:xfrm>
              <a:off x="2930425" y="5374440"/>
              <a:ext cx="752201" cy="502832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15"/>
            <p:cNvCxnSpPr>
              <a:cxnSpLocks noChangeShapeType="1"/>
              <a:stCxn id="5" idx="2"/>
              <a:endCxn id="15" idx="0"/>
            </p:cNvCxnSpPr>
            <p:nvPr/>
          </p:nvCxnSpPr>
          <p:spPr bwMode="auto">
            <a:xfrm>
              <a:off x="1840916" y="4077072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9" name="TextBox 16"/>
            <p:cNvSpPr txBox="1">
              <a:spLocks noChangeArrowheads="1"/>
            </p:cNvSpPr>
            <p:nvPr/>
          </p:nvSpPr>
          <p:spPr bwMode="auto">
            <a:xfrm>
              <a:off x="1946695" y="4233552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1530" name="TextBox 18"/>
            <p:cNvSpPr txBox="1">
              <a:spLocks noChangeArrowheads="1"/>
            </p:cNvSpPr>
            <p:nvPr/>
          </p:nvSpPr>
          <p:spPr bwMode="auto">
            <a:xfrm>
              <a:off x="2983359" y="5487354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260906" y="3141561"/>
              <a:ext cx="2232904" cy="22329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602434" y="3573017"/>
              <a:ext cx="1601725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602434" y="4580822"/>
              <a:ext cx="1601725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27" name="直接箭头连接符 26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>
              <a:off x="4403661" y="4077071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Box 27"/>
            <p:cNvSpPr txBox="1">
              <a:spLocks noChangeArrowheads="1"/>
            </p:cNvSpPr>
            <p:nvPr/>
          </p:nvSpPr>
          <p:spPr bwMode="auto">
            <a:xfrm>
              <a:off x="4509440" y="4233551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531365" y="3141561"/>
              <a:ext cx="2230743" cy="22329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Arial" pitchFamily="34" charset="0"/>
                </a:rPr>
                <a:t>Web </a:t>
              </a: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服务器</a:t>
              </a: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872894" y="3573017"/>
              <a:ext cx="1601726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页面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872894" y="4580822"/>
              <a:ext cx="1601726" cy="50390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zh-CN" altLang="en-US">
                  <a:solidFill>
                    <a:schemeClr val="tx1"/>
                  </a:solidFill>
                  <a:latin typeface="Arial" pitchFamily="34" charset="0"/>
                </a:rPr>
                <a:t>逻辑控制器和服务</a:t>
              </a:r>
            </a:p>
          </p:txBody>
        </p:sp>
        <p:cxnSp>
          <p:nvCxnSpPr>
            <p:cNvPr id="32" name="直接箭头连接符 31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>
              <a:off x="7673564" y="4077070"/>
              <a:ext cx="0" cy="50405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0" name="TextBox 32"/>
            <p:cNvSpPr txBox="1">
              <a:spLocks noChangeArrowheads="1"/>
            </p:cNvSpPr>
            <p:nvPr/>
          </p:nvSpPr>
          <p:spPr bwMode="auto">
            <a:xfrm>
              <a:off x="7779343" y="4233550"/>
              <a:ext cx="5934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AJAX</a:t>
              </a:r>
              <a:endParaRPr lang="zh-CN" altLang="en-US"/>
            </a:p>
          </p:txBody>
        </p:sp>
        <p:sp>
          <p:nvSpPr>
            <p:cNvPr id="21541" name="TextBox 19"/>
            <p:cNvSpPr txBox="1">
              <a:spLocks noChangeArrowheads="1"/>
            </p:cNvSpPr>
            <p:nvPr/>
          </p:nvSpPr>
          <p:spPr bwMode="auto">
            <a:xfrm>
              <a:off x="5716605" y="4233549"/>
              <a:ext cx="7656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/>
                <a:t>……</a:t>
              </a:r>
              <a:endParaRPr lang="zh-CN" altLang="en-US" sz="2000"/>
            </a:p>
          </p:txBody>
        </p:sp>
        <p:cxnSp>
          <p:nvCxnSpPr>
            <p:cNvPr id="22" name="直接箭头连接符 21"/>
            <p:cNvCxnSpPr>
              <a:cxnSpLocks noChangeShapeType="1"/>
              <a:stCxn id="21519" idx="2"/>
            </p:cNvCxnSpPr>
            <p:nvPr/>
          </p:nvCxnSpPr>
          <p:spPr bwMode="auto">
            <a:xfrm>
              <a:off x="1471487" y="2594050"/>
              <a:ext cx="0" cy="54691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箭头连接符 33"/>
            <p:cNvCxnSpPr>
              <a:cxnSpLocks noChangeShapeType="1"/>
              <a:stCxn id="21522" idx="2"/>
            </p:cNvCxnSpPr>
            <p:nvPr/>
          </p:nvCxnSpPr>
          <p:spPr bwMode="auto">
            <a:xfrm flipH="1">
              <a:off x="2243411" y="2582937"/>
              <a:ext cx="681432" cy="558028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箭头连接符 37"/>
            <p:cNvCxnSpPr>
              <a:cxnSpLocks noChangeShapeType="1"/>
              <a:stCxn id="21521" idx="2"/>
            </p:cNvCxnSpPr>
            <p:nvPr/>
          </p:nvCxnSpPr>
          <p:spPr bwMode="auto">
            <a:xfrm>
              <a:off x="6567809" y="2582937"/>
              <a:ext cx="638175" cy="53104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箭头连接符 40"/>
            <p:cNvCxnSpPr>
              <a:cxnSpLocks noChangeShapeType="1"/>
              <a:stCxn id="21520" idx="2"/>
            </p:cNvCxnSpPr>
            <p:nvPr/>
          </p:nvCxnSpPr>
          <p:spPr bwMode="auto">
            <a:xfrm flipH="1">
              <a:off x="7898978" y="2534566"/>
              <a:ext cx="247600" cy="579411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箭头连接符 49"/>
            <p:cNvCxnSpPr>
              <a:cxnSpLocks noChangeShapeType="1"/>
              <a:stCxn id="24" idx="2"/>
            </p:cNvCxnSpPr>
            <p:nvPr/>
          </p:nvCxnSpPr>
          <p:spPr bwMode="auto">
            <a:xfrm>
              <a:off x="4377046" y="5374439"/>
              <a:ext cx="26615" cy="530431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51"/>
            <p:cNvCxnSpPr>
              <a:cxnSpLocks noChangeShapeType="1"/>
            </p:cNvCxnSpPr>
            <p:nvPr/>
          </p:nvCxnSpPr>
          <p:spPr bwMode="auto">
            <a:xfrm flipH="1">
              <a:off x="5621187" y="5374438"/>
              <a:ext cx="909639" cy="502834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 type="arrow" w="med" len="med"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8" name="TextBox 56"/>
            <p:cNvSpPr txBox="1">
              <a:spLocks noChangeArrowheads="1"/>
            </p:cNvSpPr>
            <p:nvPr/>
          </p:nvSpPr>
          <p:spPr bwMode="auto">
            <a:xfrm>
              <a:off x="4080495" y="5487355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  <p:sp>
          <p:nvSpPr>
            <p:cNvPr id="21549" name="TextBox 57"/>
            <p:cNvSpPr txBox="1">
              <a:spLocks noChangeArrowheads="1"/>
            </p:cNvSpPr>
            <p:nvPr/>
          </p:nvSpPr>
          <p:spPr bwMode="auto">
            <a:xfrm>
              <a:off x="5809557" y="5501154"/>
              <a:ext cx="6463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客户端</a:t>
              </a:r>
            </a:p>
          </p:txBody>
        </p:sp>
      </p:grpSp>
      <p:grpSp>
        <p:nvGrpSpPr>
          <p:cNvPr id="49" name="组合 24"/>
          <p:cNvGrpSpPr>
            <a:grpSpLocks/>
          </p:cNvGrpSpPr>
          <p:nvPr/>
        </p:nvGrpSpPr>
        <p:grpSpPr bwMode="auto">
          <a:xfrm>
            <a:off x="6610350" y="3068638"/>
            <a:ext cx="2498725" cy="546100"/>
            <a:chOff x="0" y="0"/>
            <a:chExt cx="2499396" cy="545439"/>
          </a:xfrm>
        </p:grpSpPr>
        <p:sp>
          <p:nvSpPr>
            <p:cNvPr id="21515" name="任意多边形 23"/>
            <p:cNvSpPr>
              <a:spLocks/>
            </p:cNvSpPr>
            <p:nvPr/>
          </p:nvSpPr>
          <p:spPr bwMode="auto">
            <a:xfrm rot="10800000">
              <a:off x="0" y="0"/>
              <a:ext cx="2499396" cy="545439"/>
            </a:xfrm>
            <a:custGeom>
              <a:avLst/>
              <a:gdLst>
                <a:gd name="T0" fmla="*/ 0 w 2175867"/>
                <a:gd name="T1" fmla="*/ 0 h 870346"/>
                <a:gd name="T2" fmla="*/ 3030633 w 2175867"/>
                <a:gd name="T3" fmla="*/ 0 h 870346"/>
                <a:gd name="T4" fmla="*/ 3788290 w 2175867"/>
                <a:gd name="T5" fmla="*/ 67124 h 870346"/>
                <a:gd name="T6" fmla="*/ 3030633 w 2175867"/>
                <a:gd name="T7" fmla="*/ 134248 h 870346"/>
                <a:gd name="T8" fmla="*/ 0 w 2175867"/>
                <a:gd name="T9" fmla="*/ 134248 h 870346"/>
                <a:gd name="T10" fmla="*/ 757658 w 2175867"/>
                <a:gd name="T11" fmla="*/ 67124 h 870346"/>
                <a:gd name="T12" fmla="*/ 0 w 2175867"/>
                <a:gd name="T13" fmla="*/ 0 h 870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484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lIns="583192" tIns="49340" rIns="484513" bIns="49340" anchor="ctr"/>
            <a:lstStyle/>
            <a:p>
              <a:endParaRPr lang="zh-CN" altLang="en-US"/>
            </a:p>
          </p:txBody>
        </p:sp>
        <p:sp>
          <p:nvSpPr>
            <p:cNvPr id="21516" name="TextBox 52"/>
            <p:cNvSpPr txBox="1">
              <a:spLocks noChangeArrowheads="1"/>
            </p:cNvSpPr>
            <p:nvPr/>
          </p:nvSpPr>
          <p:spPr bwMode="auto">
            <a:xfrm>
              <a:off x="200789" y="72182"/>
              <a:ext cx="18224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bg1"/>
                  </a:solidFill>
                </a:rPr>
                <a:t>业务与服务分离</a:t>
              </a:r>
              <a:endParaRPr lang="zh-CN" altLang="en-US" sz="1800">
                <a:solidFill>
                  <a:schemeClr val="tx2"/>
                </a:solidFill>
              </a:endParaRPr>
            </a:p>
          </p:txBody>
        </p:sp>
      </p:grpSp>
      <p:grpSp>
        <p:nvGrpSpPr>
          <p:cNvPr id="54" name="组合 25"/>
          <p:cNvGrpSpPr>
            <a:grpSpLocks/>
          </p:cNvGrpSpPr>
          <p:nvPr/>
        </p:nvGrpSpPr>
        <p:grpSpPr bwMode="auto">
          <a:xfrm>
            <a:off x="6596063" y="3908425"/>
            <a:ext cx="2436812" cy="544513"/>
            <a:chOff x="0" y="0"/>
            <a:chExt cx="2436588" cy="545439"/>
          </a:xfrm>
        </p:grpSpPr>
        <p:sp>
          <p:nvSpPr>
            <p:cNvPr id="21513" name="任意多边形 21"/>
            <p:cNvSpPr>
              <a:spLocks/>
            </p:cNvSpPr>
            <p:nvPr/>
          </p:nvSpPr>
          <p:spPr bwMode="auto">
            <a:xfrm rot="10800000">
              <a:off x="0" y="0"/>
              <a:ext cx="2436588" cy="545439"/>
            </a:xfrm>
            <a:custGeom>
              <a:avLst/>
              <a:gdLst>
                <a:gd name="T0" fmla="*/ 0 w 2175867"/>
                <a:gd name="T1" fmla="*/ 0 h 870346"/>
                <a:gd name="T2" fmla="*/ 2737294 w 2175867"/>
                <a:gd name="T3" fmla="*/ 0 h 870346"/>
                <a:gd name="T4" fmla="*/ 3421618 w 2175867"/>
                <a:gd name="T5" fmla="*/ 67124 h 870346"/>
                <a:gd name="T6" fmla="*/ 2737294 w 2175867"/>
                <a:gd name="T7" fmla="*/ 134248 h 870346"/>
                <a:gd name="T8" fmla="*/ 0 w 2175867"/>
                <a:gd name="T9" fmla="*/ 134248 h 870346"/>
                <a:gd name="T10" fmla="*/ 684322 w 2175867"/>
                <a:gd name="T11" fmla="*/ 67124 h 870346"/>
                <a:gd name="T12" fmla="*/ 0 w 2175867"/>
                <a:gd name="T13" fmla="*/ 0 h 870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lIns="583192" tIns="49340" rIns="484513" bIns="49340" anchor="ctr"/>
            <a:lstStyle/>
            <a:p>
              <a:endParaRPr lang="zh-CN" altLang="en-US"/>
            </a:p>
          </p:txBody>
        </p:sp>
        <p:sp>
          <p:nvSpPr>
            <p:cNvPr id="21514" name="TextBox 59"/>
            <p:cNvSpPr txBox="1">
              <a:spLocks noChangeArrowheads="1"/>
            </p:cNvSpPr>
            <p:nvPr/>
          </p:nvSpPr>
          <p:spPr bwMode="auto">
            <a:xfrm>
              <a:off x="291244" y="68526"/>
              <a:ext cx="15841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bg1"/>
                  </a:solidFill>
                </a:rPr>
                <a:t>易于扩展</a:t>
              </a:r>
            </a:p>
          </p:txBody>
        </p:sp>
      </p:grpSp>
      <p:grpSp>
        <p:nvGrpSpPr>
          <p:cNvPr id="60" name="组合 26"/>
          <p:cNvGrpSpPr>
            <a:grpSpLocks/>
          </p:cNvGrpSpPr>
          <p:nvPr/>
        </p:nvGrpSpPr>
        <p:grpSpPr bwMode="auto">
          <a:xfrm>
            <a:off x="6634163" y="4772025"/>
            <a:ext cx="2436812" cy="546100"/>
            <a:chOff x="0" y="0"/>
            <a:chExt cx="2436588" cy="545439"/>
          </a:xfrm>
        </p:grpSpPr>
        <p:sp>
          <p:nvSpPr>
            <p:cNvPr id="21511" name="任意多边形 20"/>
            <p:cNvSpPr>
              <a:spLocks/>
            </p:cNvSpPr>
            <p:nvPr/>
          </p:nvSpPr>
          <p:spPr bwMode="auto">
            <a:xfrm rot="10800000">
              <a:off x="0" y="0"/>
              <a:ext cx="2436588" cy="545439"/>
            </a:xfrm>
            <a:custGeom>
              <a:avLst/>
              <a:gdLst>
                <a:gd name="T0" fmla="*/ 0 w 2175867"/>
                <a:gd name="T1" fmla="*/ 0 h 870346"/>
                <a:gd name="T2" fmla="*/ 2737294 w 2175867"/>
                <a:gd name="T3" fmla="*/ 0 h 870346"/>
                <a:gd name="T4" fmla="*/ 3421618 w 2175867"/>
                <a:gd name="T5" fmla="*/ 67124 h 870346"/>
                <a:gd name="T6" fmla="*/ 2737294 w 2175867"/>
                <a:gd name="T7" fmla="*/ 134248 h 870346"/>
                <a:gd name="T8" fmla="*/ 0 w 2175867"/>
                <a:gd name="T9" fmla="*/ 134248 h 870346"/>
                <a:gd name="T10" fmla="*/ 684322 w 2175867"/>
                <a:gd name="T11" fmla="*/ 67124 h 870346"/>
                <a:gd name="T12" fmla="*/ 0 w 2175867"/>
                <a:gd name="T13" fmla="*/ 0 h 8703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5867" h="870346">
                  <a:moveTo>
                    <a:pt x="0" y="0"/>
                  </a:moveTo>
                  <a:lnTo>
                    <a:pt x="1740694" y="0"/>
                  </a:lnTo>
                  <a:lnTo>
                    <a:pt x="2175867" y="435173"/>
                  </a:lnTo>
                  <a:lnTo>
                    <a:pt x="1740694" y="870346"/>
                  </a:lnTo>
                  <a:lnTo>
                    <a:pt x="0" y="870346"/>
                  </a:lnTo>
                  <a:lnTo>
                    <a:pt x="435173" y="435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lIns="583192" tIns="49340" rIns="484513" bIns="49340" anchor="ctr"/>
            <a:lstStyle/>
            <a:p>
              <a:endParaRPr lang="zh-CN" altLang="en-US"/>
            </a:p>
          </p:txBody>
        </p:sp>
        <p:sp>
          <p:nvSpPr>
            <p:cNvPr id="21512" name="TextBox 60"/>
            <p:cNvSpPr txBox="1">
              <a:spLocks noChangeArrowheads="1"/>
            </p:cNvSpPr>
            <p:nvPr/>
          </p:nvSpPr>
          <p:spPr bwMode="auto">
            <a:xfrm>
              <a:off x="188547" y="84935"/>
              <a:ext cx="18105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12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bg1"/>
                  </a:solidFill>
                </a:rPr>
                <a:t>共用搜索服务器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2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154299AE-D5FD-4D63-888C-07298E91EABF}" type="slidenum">
              <a:rPr lang="en-US" altLang="zh-CN">
                <a:solidFill>
                  <a:srgbClr val="898989"/>
                </a:solidFill>
              </a:rPr>
              <a:pPr algn="r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10243" name="TextBox 18"/>
          <p:cNvSpPr txBox="1">
            <a:spLocks noChangeArrowheads="1"/>
          </p:cNvSpPr>
          <p:nvPr/>
        </p:nvSpPr>
        <p:spPr bwMode="auto">
          <a:xfrm>
            <a:off x="0" y="549275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2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>
                <a:solidFill>
                  <a:schemeClr val="tx2"/>
                </a:solidFill>
                <a:latin typeface="Times New Roman" pitchFamily="18" charset="0"/>
                <a:ea typeface="华文细黑" pitchFamily="2" charset="-122"/>
              </a:rPr>
              <a:t>详细实现</a:t>
            </a:r>
            <a:endParaRPr lang="en-US" sz="4000">
              <a:solidFill>
                <a:schemeClr val="tx2"/>
              </a:solidFill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 rot="10800000" flipV="1">
            <a:off x="323850" y="1438275"/>
            <a:ext cx="8482013" cy="46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999">
                <a:srgbClr val="FFFFFF"/>
              </a:gs>
              <a:gs pos="53000">
                <a:srgbClr val="8EB4E3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10245" name="矩形 7"/>
          <p:cNvSpPr>
            <a:spLocks noChangeArrowheads="1"/>
          </p:cNvSpPr>
          <p:nvPr/>
        </p:nvSpPr>
        <p:spPr bwMode="auto">
          <a:xfrm>
            <a:off x="684213" y="1628775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Thrift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框架的</a:t>
            </a:r>
            <a:r>
              <a:rPr lang="en-US" altLang="zh-CN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C-S</a:t>
            </a:r>
            <a:r>
              <a:rPr lang="zh-CN" altLang="en-US" sz="2800" dirty="0" smtClean="0">
                <a:solidFill>
                  <a:srgbClr val="17375E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zh-CN" altLang="en-US" sz="2800" dirty="0">
              <a:solidFill>
                <a:srgbClr val="17375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6" name="内容占位符 2"/>
          <p:cNvSpPr>
            <a:spLocks noGrp="1"/>
          </p:cNvSpPr>
          <p:nvPr>
            <p:ph idx="4294967295"/>
          </p:nvPr>
        </p:nvSpPr>
        <p:spPr>
          <a:xfrm>
            <a:off x="250825" y="2276475"/>
            <a:ext cx="8642350" cy="3313113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  <a:spcBef>
                <a:spcPts val="2400"/>
              </a:spcBef>
            </a:pPr>
            <a:r>
              <a:rPr lang="en-US" altLang="zh-CN" sz="2000" smtClean="0">
                <a:solidFill>
                  <a:srgbClr val="262626"/>
                </a:solidFill>
              </a:rPr>
              <a:t>Apache Thrift</a:t>
            </a:r>
            <a:r>
              <a:rPr lang="zh-CN" altLang="en-US" sz="2000" smtClean="0">
                <a:solidFill>
                  <a:srgbClr val="262626"/>
                </a:solidFill>
              </a:rPr>
              <a:t>是由</a:t>
            </a:r>
            <a:r>
              <a:rPr lang="en-US" sz="2000" smtClean="0">
                <a:solidFill>
                  <a:srgbClr val="262626"/>
                </a:solidFill>
              </a:rPr>
              <a:t> </a:t>
            </a:r>
            <a:r>
              <a:rPr lang="en-US" altLang="zh-CN" sz="2000" smtClean="0">
                <a:solidFill>
                  <a:srgbClr val="262626"/>
                </a:solidFill>
              </a:rPr>
              <a:t>Facebook </a:t>
            </a:r>
            <a:r>
              <a:rPr lang="zh-CN" altLang="en-US" sz="2000" smtClean="0">
                <a:solidFill>
                  <a:srgbClr val="262626"/>
                </a:solidFill>
              </a:rPr>
              <a:t>开发的</a:t>
            </a:r>
            <a:r>
              <a:rPr lang="zh-CN" altLang="en-US" sz="2400" b="1" smtClean="0">
                <a:solidFill>
                  <a:schemeClr val="accent2"/>
                </a:solidFill>
              </a:rPr>
              <a:t>远程服务调用框架</a:t>
            </a:r>
            <a:r>
              <a:rPr lang="zh-CN" altLang="en-US" sz="2000" smtClean="0">
                <a:solidFill>
                  <a:srgbClr val="262626"/>
                </a:solidFill>
              </a:rPr>
              <a:t>，采用接口描述语言定义并创建服务，支持</a:t>
            </a:r>
            <a:r>
              <a:rPr lang="zh-CN" altLang="en-US" sz="2400" b="1" smtClean="0">
                <a:solidFill>
                  <a:schemeClr val="accent2"/>
                </a:solidFill>
              </a:rPr>
              <a:t>可扩展的跨语言服务开发</a:t>
            </a:r>
            <a:r>
              <a:rPr lang="zh-CN" altLang="en-US" sz="2000" smtClean="0">
                <a:solidFill>
                  <a:srgbClr val="262626"/>
                </a:solidFill>
              </a:rPr>
              <a:t>，所包含的代码生成引擎可以在多种语言中，如</a:t>
            </a:r>
            <a:r>
              <a:rPr lang="en-US" sz="2000" smtClean="0">
                <a:solidFill>
                  <a:srgbClr val="262626"/>
                </a:solidFill>
              </a:rPr>
              <a:t> </a:t>
            </a:r>
            <a:r>
              <a:rPr lang="en-US" altLang="zh-CN" sz="2000" smtClean="0">
                <a:solidFill>
                  <a:srgbClr val="262626"/>
                </a:solidFill>
              </a:rPr>
              <a:t>C++, Java, Python, PHP, Ruby, Erlang, Perl, Haskell, C#, Cocoa, Smalltalk </a:t>
            </a:r>
            <a:r>
              <a:rPr lang="zh-CN" altLang="en-US" sz="2000" smtClean="0">
                <a:solidFill>
                  <a:srgbClr val="262626"/>
                </a:solidFill>
              </a:rPr>
              <a:t>等创建</a:t>
            </a:r>
            <a:r>
              <a:rPr lang="zh-CN" altLang="en-US" sz="2200" b="1" smtClean="0">
                <a:solidFill>
                  <a:schemeClr val="accent2"/>
                </a:solidFill>
              </a:rPr>
              <a:t>高效的、无缝的</a:t>
            </a:r>
            <a:r>
              <a:rPr lang="zh-CN" altLang="en-US" sz="2000" smtClean="0">
                <a:solidFill>
                  <a:srgbClr val="262626"/>
                </a:solidFill>
              </a:rPr>
              <a:t>服务；</a:t>
            </a:r>
            <a:endParaRPr lang="en-US" sz="2000" smtClean="0">
              <a:solidFill>
                <a:srgbClr val="262626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ts val="2400"/>
              </a:spcBef>
            </a:pPr>
            <a:r>
              <a:rPr lang="zh-CN" altLang="en-US" sz="2000" smtClean="0">
                <a:solidFill>
                  <a:srgbClr val="262626"/>
                </a:solidFill>
              </a:rPr>
              <a:t>其传输数据采用</a:t>
            </a:r>
            <a:r>
              <a:rPr lang="zh-CN" altLang="en-US" sz="2200" b="1" smtClean="0">
                <a:solidFill>
                  <a:schemeClr val="accent2"/>
                </a:solidFill>
              </a:rPr>
              <a:t>二进制</a:t>
            </a:r>
            <a:r>
              <a:rPr lang="zh-CN" altLang="en-US" sz="2000" smtClean="0">
                <a:solidFill>
                  <a:srgbClr val="262626"/>
                </a:solidFill>
              </a:rPr>
              <a:t>格式，相对</a:t>
            </a:r>
            <a:r>
              <a:rPr lang="en-US" sz="2000" smtClean="0">
                <a:solidFill>
                  <a:srgbClr val="262626"/>
                </a:solidFill>
              </a:rPr>
              <a:t> </a:t>
            </a:r>
            <a:r>
              <a:rPr lang="en-US" altLang="zh-CN" sz="2000" smtClean="0">
                <a:solidFill>
                  <a:srgbClr val="262626"/>
                </a:solidFill>
              </a:rPr>
              <a:t>XML </a:t>
            </a:r>
            <a:r>
              <a:rPr lang="zh-CN" altLang="en-US" sz="2000" smtClean="0">
                <a:solidFill>
                  <a:srgbClr val="262626"/>
                </a:solidFill>
              </a:rPr>
              <a:t>和</a:t>
            </a:r>
            <a:r>
              <a:rPr lang="en-US" sz="2000" smtClean="0">
                <a:solidFill>
                  <a:srgbClr val="262626"/>
                </a:solidFill>
              </a:rPr>
              <a:t> </a:t>
            </a:r>
            <a:r>
              <a:rPr lang="en-US" altLang="zh-CN" sz="2000" smtClean="0">
                <a:solidFill>
                  <a:srgbClr val="262626"/>
                </a:solidFill>
              </a:rPr>
              <a:t>JSON </a:t>
            </a:r>
            <a:r>
              <a:rPr lang="zh-CN" altLang="en-US" sz="2000" smtClean="0">
                <a:solidFill>
                  <a:srgbClr val="262626"/>
                </a:solidFill>
              </a:rPr>
              <a:t>体积更小，对于高并发、大数据量和多语言的环境更有优势。</a:t>
            </a:r>
            <a:endParaRPr lang="en-US" sz="2000" smtClean="0">
              <a:solidFill>
                <a:srgbClr val="262626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Pages>0</Pages>
  <Words>1032</Words>
  <Characters>0</Characters>
  <Application>Microsoft Office PowerPoint</Application>
  <DocSecurity>0</DocSecurity>
  <PresentationFormat>全屏显示(4:3)</PresentationFormat>
  <Lines>0</Lines>
  <Paragraphs>240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donniah</dc:creator>
  <cp:lastModifiedBy>dell</cp:lastModifiedBy>
  <cp:revision>4418</cp:revision>
  <dcterms:created xsi:type="dcterms:W3CDTF">2007-06-21T11:41:26Z</dcterms:created>
  <dcterms:modified xsi:type="dcterms:W3CDTF">2015-10-30T10:49:36Z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2052-9.1.0.5218</vt:lpwstr>
  </property>
</Properties>
</file>