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335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33" r:id="rId19"/>
    <p:sldId id="334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0" r:id="rId33"/>
    <p:sldId id="321" r:id="rId34"/>
    <p:sldId id="322" r:id="rId35"/>
    <p:sldId id="32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142691-5548-43E4-B7EC-82C5D6FD5FD7}">
          <p14:sldIdLst>
            <p14:sldId id="256"/>
            <p14:sldId id="258"/>
            <p14:sldId id="290"/>
            <p14:sldId id="291"/>
            <p14:sldId id="292"/>
            <p14:sldId id="293"/>
            <p14:sldId id="295"/>
            <p14:sldId id="296"/>
            <p14:sldId id="297"/>
            <p14:sldId id="335"/>
            <p14:sldId id="298"/>
            <p14:sldId id="299"/>
            <p14:sldId id="300"/>
            <p14:sldId id="301"/>
            <p14:sldId id="302"/>
            <p14:sldId id="303"/>
            <p14:sldId id="304"/>
            <p14:sldId id="333"/>
            <p14:sldId id="334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</p14:sldIdLst>
        </p14:section>
        <p14:section name="Untitled Section" id="{56BFDFDD-7156-4079-927C-40D24420178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42" autoAdjust="0"/>
  </p:normalViewPr>
  <p:slideViewPr>
    <p:cSldViewPr>
      <p:cViewPr varScale="1">
        <p:scale>
          <a:sx n="81" d="100"/>
          <a:sy n="81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DC9A0-DCAF-492A-AF9C-2E7A192E2A85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3543C8-7D72-4954-9D63-57171DEF166A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 标识符</a:t>
          </a:r>
          <a:endParaRPr 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8E26FC3C-661A-4FD6-B102-1AE10A24C25B}" type="parTrans" cxnId="{EFC4348E-3BD9-4294-A4C5-B81750D4094F}">
      <dgm:prSet/>
      <dgm:spPr/>
      <dgm:t>
        <a:bodyPr/>
        <a:lstStyle/>
        <a:p>
          <a:endParaRPr lang="en-US"/>
        </a:p>
      </dgm:t>
    </dgm:pt>
    <dgm:pt modelId="{1CA65836-39D4-4DB7-87E9-37A10E34923C}" type="sibTrans" cxnId="{EFC4348E-3BD9-4294-A4C5-B81750D4094F}">
      <dgm:prSet/>
      <dgm:spPr/>
      <dgm:t>
        <a:bodyPr/>
        <a:lstStyle/>
        <a:p>
          <a:endParaRPr lang="en-US"/>
        </a:p>
      </dgm:t>
    </dgm:pt>
    <dgm:pt modelId="{A880974F-141C-42E3-A8E4-2C75998ECAB7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Java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基本数据类型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12CDEB2C-5216-457C-83EF-EA6B31846128}" type="par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F9839213-D071-4914-B412-1860F1F8B39E}" type="sibTrans" cxnId="{7D804B9C-ED71-4EB1-A3C1-FFE04CF14AB5}">
      <dgm:prSet/>
      <dgm:spPr/>
      <dgm:t>
        <a:bodyPr/>
        <a:lstStyle/>
        <a:p>
          <a:endParaRPr lang="zh-CN" altLang="en-US"/>
        </a:p>
      </dgm:t>
    </dgm:pt>
    <dgm:pt modelId="{71D1E80F-9DB3-416D-A354-DA9CE4391A95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ED07F65-E5C5-4935-86BF-BCC88D69E403}" type="par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60AE74DB-0FCF-4609-96BC-DABE793BBA7A}" type="sibTrans" cxnId="{A070C7B9-A6C5-46A6-B906-6940BBFE9450}">
      <dgm:prSet/>
      <dgm:spPr/>
      <dgm:t>
        <a:bodyPr/>
        <a:lstStyle/>
        <a:p>
          <a:endParaRPr lang="zh-CN" altLang="en-US"/>
        </a:p>
      </dgm:t>
    </dgm:pt>
    <dgm:pt modelId="{B6BFDBE7-E7DF-43B9-ACFF-0273DE58DFBE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运算符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2EBD0C29-CC6C-48EE-BEE7-6CF0720C0A5F}" type="par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194560D4-E585-4B8A-890C-501497B95BB0}" type="sibTrans" cxnId="{B769AB49-E07E-4C7E-91DE-987971533B45}">
      <dgm:prSet/>
      <dgm:spPr/>
      <dgm:t>
        <a:bodyPr/>
        <a:lstStyle/>
        <a:p>
          <a:endParaRPr lang="zh-CN" altLang="en-US"/>
        </a:p>
      </dgm:t>
    </dgm:pt>
    <dgm:pt modelId="{DBD37241-E4EA-4B7E-BEE0-71D8E9C99F87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表达式</a:t>
          </a:r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和语句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1EE49EBB-84D2-41D6-BBC5-7BFA449289A7}" type="par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9523863D-EA56-4D37-A932-F659C5F069CF}" type="sib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7C9F285B-EFA0-471C-AD98-B25FB6346EEC}" type="pres">
      <dgm:prSet presAssocID="{972DC9A0-DCAF-492A-AF9C-2E7A192E2A8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B5C9476-5F6E-401C-A155-119EF4E8DA4C}" type="pres">
      <dgm:prSet presAssocID="{972DC9A0-DCAF-492A-AF9C-2E7A192E2A85}" presName="Name1" presStyleCnt="0"/>
      <dgm:spPr/>
      <dgm:t>
        <a:bodyPr/>
        <a:lstStyle/>
        <a:p>
          <a:endParaRPr lang="zh-CN" altLang="en-US"/>
        </a:p>
      </dgm:t>
    </dgm:pt>
    <dgm:pt modelId="{5F40A38C-B969-462A-A69C-2D9D4B54DB6E}" type="pres">
      <dgm:prSet presAssocID="{972DC9A0-DCAF-492A-AF9C-2E7A192E2A85}" presName="cycle" presStyleCnt="0"/>
      <dgm:spPr/>
      <dgm:t>
        <a:bodyPr/>
        <a:lstStyle/>
        <a:p>
          <a:endParaRPr lang="zh-CN" altLang="en-US"/>
        </a:p>
      </dgm:t>
    </dgm:pt>
    <dgm:pt modelId="{F3538014-00BF-4D04-9253-B85846F92FE1}" type="pres">
      <dgm:prSet presAssocID="{972DC9A0-DCAF-492A-AF9C-2E7A192E2A85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3BC49BE7-912B-4D6E-B748-49F503F432EC}" type="pres">
      <dgm:prSet presAssocID="{972DC9A0-DCAF-492A-AF9C-2E7A192E2A85}" presName="conn" presStyleLbl="parChTrans1D2" presStyleIdx="0" presStyleCnt="1"/>
      <dgm:spPr/>
      <dgm:t>
        <a:bodyPr/>
        <a:lstStyle/>
        <a:p>
          <a:endParaRPr lang="en-US"/>
        </a:p>
      </dgm:t>
    </dgm:pt>
    <dgm:pt modelId="{6A9BEF60-6F1D-48EE-8BA7-578220D4B47D}" type="pres">
      <dgm:prSet presAssocID="{972DC9A0-DCAF-492A-AF9C-2E7A192E2A85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E0F7CA20-3089-416E-BAA0-555421DECAED}" type="pres">
      <dgm:prSet presAssocID="{972DC9A0-DCAF-492A-AF9C-2E7A192E2A85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9103214B-2328-42B5-9C87-ECB584C29699}" type="pres">
      <dgm:prSet presAssocID="{993543C8-7D72-4954-9D63-57171DEF166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64957-ED87-471E-B9A4-FF0191BA14F1}" type="pres">
      <dgm:prSet presAssocID="{993543C8-7D72-4954-9D63-57171DEF166A}" presName="accent_1" presStyleCnt="0"/>
      <dgm:spPr/>
      <dgm:t>
        <a:bodyPr/>
        <a:lstStyle/>
        <a:p>
          <a:endParaRPr lang="zh-CN" altLang="en-US"/>
        </a:p>
      </dgm:t>
    </dgm:pt>
    <dgm:pt modelId="{22DF3FF7-7177-47D3-9E73-56C51F723028}" type="pres">
      <dgm:prSet presAssocID="{993543C8-7D72-4954-9D63-57171DEF166A}" presName="accentRepeatNode" presStyleLbl="solidFgAcc1" presStyleIdx="0" presStyleCnt="5"/>
      <dgm:spPr/>
      <dgm:t>
        <a:bodyPr/>
        <a:lstStyle/>
        <a:p>
          <a:endParaRPr lang="zh-CN" altLang="en-US"/>
        </a:p>
      </dgm:t>
    </dgm:pt>
    <dgm:pt modelId="{D1C23EC3-EA8D-43F7-B4ED-3EB690E6B7A5}" type="pres">
      <dgm:prSet presAssocID="{71D1E80F-9DB3-416D-A354-DA9CE4391A9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7B2AB6-CCD0-4430-BB2E-92C7098605E2}" type="pres">
      <dgm:prSet presAssocID="{71D1E80F-9DB3-416D-A354-DA9CE4391A95}" presName="accent_2" presStyleCnt="0"/>
      <dgm:spPr/>
      <dgm:t>
        <a:bodyPr/>
        <a:lstStyle/>
        <a:p>
          <a:endParaRPr lang="zh-CN" altLang="en-US"/>
        </a:p>
      </dgm:t>
    </dgm:pt>
    <dgm:pt modelId="{26D3629F-273D-46AB-8703-19D43C77FF4C}" type="pres">
      <dgm:prSet presAssocID="{71D1E80F-9DB3-416D-A354-DA9CE4391A95}" presName="accentRepeatNode" presStyleLbl="solidFgAcc1" presStyleIdx="1" presStyleCnt="5"/>
      <dgm:spPr/>
      <dgm:t>
        <a:bodyPr/>
        <a:lstStyle/>
        <a:p>
          <a:endParaRPr lang="zh-CN" altLang="en-US"/>
        </a:p>
      </dgm:t>
    </dgm:pt>
    <dgm:pt modelId="{097331EB-8E41-461E-9C63-F264DA402FB3}" type="pres">
      <dgm:prSet presAssocID="{A880974F-141C-42E3-A8E4-2C75998ECAB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B0AC-91B4-4342-8714-0592B554BAAD}" type="pres">
      <dgm:prSet presAssocID="{A880974F-141C-42E3-A8E4-2C75998ECAB7}" presName="accent_3" presStyleCnt="0"/>
      <dgm:spPr/>
      <dgm:t>
        <a:bodyPr/>
        <a:lstStyle/>
        <a:p>
          <a:endParaRPr lang="zh-CN" altLang="en-US"/>
        </a:p>
      </dgm:t>
    </dgm:pt>
    <dgm:pt modelId="{02976FB4-DA40-4D74-B5F2-18AD387B0A69}" type="pres">
      <dgm:prSet presAssocID="{A880974F-141C-42E3-A8E4-2C75998ECAB7}" presName="accentRepeatNode" presStyleLbl="solidFgAcc1" presStyleIdx="2" presStyleCnt="5"/>
      <dgm:spPr/>
      <dgm:t>
        <a:bodyPr/>
        <a:lstStyle/>
        <a:p>
          <a:endParaRPr lang="zh-CN" altLang="en-US"/>
        </a:p>
      </dgm:t>
    </dgm:pt>
    <dgm:pt modelId="{6CCB1FF4-B382-45D1-B01A-543C83808AE1}" type="pres">
      <dgm:prSet presAssocID="{B6BFDBE7-E7DF-43B9-ACFF-0273DE58DFB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2D0A89-AA63-43E3-BFF2-2A849BC62273}" type="pres">
      <dgm:prSet presAssocID="{B6BFDBE7-E7DF-43B9-ACFF-0273DE58DFBE}" presName="accent_4" presStyleCnt="0"/>
      <dgm:spPr/>
    </dgm:pt>
    <dgm:pt modelId="{0F9F83E0-EB6C-4609-8E96-891823DFB7EE}" type="pres">
      <dgm:prSet presAssocID="{B6BFDBE7-E7DF-43B9-ACFF-0273DE58DFBE}" presName="accentRepeatNode" presStyleLbl="solidFgAcc1" presStyleIdx="3" presStyleCnt="5"/>
      <dgm:spPr/>
    </dgm:pt>
    <dgm:pt modelId="{0F434D46-2888-4117-94D2-8546B791B919}" type="pres">
      <dgm:prSet presAssocID="{DBD37241-E4EA-4B7E-BEE0-71D8E9C99F8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5EC353-EA9C-4AC8-A351-6E799BB181BD}" type="pres">
      <dgm:prSet presAssocID="{DBD37241-E4EA-4B7E-BEE0-71D8E9C99F87}" presName="accent_5" presStyleCnt="0"/>
      <dgm:spPr/>
    </dgm:pt>
    <dgm:pt modelId="{6FDBBDF0-E32A-4CCC-90E6-5EE134E4AD61}" type="pres">
      <dgm:prSet presAssocID="{DBD37241-E4EA-4B7E-BEE0-71D8E9C99F87}" presName="accentRepeatNode" presStyleLbl="solidFgAcc1" presStyleIdx="4" presStyleCnt="5"/>
      <dgm:spPr/>
    </dgm:pt>
  </dgm:ptLst>
  <dgm:cxnLst>
    <dgm:cxn modelId="{6597AB25-B031-4A1C-957A-38EA83387C10}" type="presOf" srcId="{972DC9A0-DCAF-492A-AF9C-2E7A192E2A85}" destId="{7C9F285B-EFA0-471C-AD98-B25FB6346EEC}" srcOrd="0" destOrd="0" presId="urn:microsoft.com/office/officeart/2008/layout/VerticalCurvedList"/>
    <dgm:cxn modelId="{ED76C7A4-07D4-4DFA-97EB-9AA5F0F53530}" type="presOf" srcId="{A880974F-141C-42E3-A8E4-2C75998ECAB7}" destId="{097331EB-8E41-461E-9C63-F264DA402FB3}" srcOrd="0" destOrd="0" presId="urn:microsoft.com/office/officeart/2008/layout/VerticalCurvedList"/>
    <dgm:cxn modelId="{B769AB49-E07E-4C7E-91DE-987971533B45}" srcId="{972DC9A0-DCAF-492A-AF9C-2E7A192E2A85}" destId="{B6BFDBE7-E7DF-43B9-ACFF-0273DE58DFBE}" srcOrd="3" destOrd="0" parTransId="{2EBD0C29-CC6C-48EE-BEE7-6CF0720C0A5F}" sibTransId="{194560D4-E585-4B8A-890C-501497B95BB0}"/>
    <dgm:cxn modelId="{6F23E9F7-3E26-4A8A-962F-1DB309175760}" type="presOf" srcId="{71D1E80F-9DB3-416D-A354-DA9CE4391A95}" destId="{D1C23EC3-EA8D-43F7-B4ED-3EB690E6B7A5}" srcOrd="0" destOrd="0" presId="urn:microsoft.com/office/officeart/2008/layout/VerticalCurvedList"/>
    <dgm:cxn modelId="{E0BCB2DB-C639-471F-8E8A-0867988D4FDB}" srcId="{972DC9A0-DCAF-492A-AF9C-2E7A192E2A85}" destId="{DBD37241-E4EA-4B7E-BEE0-71D8E9C99F87}" srcOrd="4" destOrd="0" parTransId="{1EE49EBB-84D2-41D6-BBC5-7BFA449289A7}" sibTransId="{9523863D-EA56-4D37-A932-F659C5F069CF}"/>
    <dgm:cxn modelId="{EAD96B54-5B7D-4DB0-B03A-5E28847711B5}" type="presOf" srcId="{B6BFDBE7-E7DF-43B9-ACFF-0273DE58DFBE}" destId="{6CCB1FF4-B382-45D1-B01A-543C83808AE1}" srcOrd="0" destOrd="0" presId="urn:microsoft.com/office/officeart/2008/layout/VerticalCurvedList"/>
    <dgm:cxn modelId="{EFC4348E-3BD9-4294-A4C5-B81750D4094F}" srcId="{972DC9A0-DCAF-492A-AF9C-2E7A192E2A85}" destId="{993543C8-7D72-4954-9D63-57171DEF166A}" srcOrd="0" destOrd="0" parTransId="{8E26FC3C-661A-4FD6-B102-1AE10A24C25B}" sibTransId="{1CA65836-39D4-4DB7-87E9-37A10E34923C}"/>
    <dgm:cxn modelId="{A070C7B9-A6C5-46A6-B906-6940BBFE9450}" srcId="{972DC9A0-DCAF-492A-AF9C-2E7A192E2A85}" destId="{71D1E80F-9DB3-416D-A354-DA9CE4391A95}" srcOrd="1" destOrd="0" parTransId="{DED07F65-E5C5-4935-86BF-BCC88D69E403}" sibTransId="{60AE74DB-0FCF-4609-96BC-DABE793BBA7A}"/>
    <dgm:cxn modelId="{7D804B9C-ED71-4EB1-A3C1-FFE04CF14AB5}" srcId="{972DC9A0-DCAF-492A-AF9C-2E7A192E2A85}" destId="{A880974F-141C-42E3-A8E4-2C75998ECAB7}" srcOrd="2" destOrd="0" parTransId="{12CDEB2C-5216-457C-83EF-EA6B31846128}" sibTransId="{F9839213-D071-4914-B412-1860F1F8B39E}"/>
    <dgm:cxn modelId="{5AC6B03A-57FE-42FA-A685-120DF2E24D49}" type="presOf" srcId="{DBD37241-E4EA-4B7E-BEE0-71D8E9C99F87}" destId="{0F434D46-2888-4117-94D2-8546B791B919}" srcOrd="0" destOrd="0" presId="urn:microsoft.com/office/officeart/2008/layout/VerticalCurvedList"/>
    <dgm:cxn modelId="{12756E14-4895-444D-8238-814161182785}" type="presOf" srcId="{993543C8-7D72-4954-9D63-57171DEF166A}" destId="{9103214B-2328-42B5-9C87-ECB584C29699}" srcOrd="0" destOrd="0" presId="urn:microsoft.com/office/officeart/2008/layout/VerticalCurvedList"/>
    <dgm:cxn modelId="{E7917EE3-AA0D-4C22-A607-14182B00CFE2}" type="presOf" srcId="{1CA65836-39D4-4DB7-87E9-37A10E34923C}" destId="{3BC49BE7-912B-4D6E-B748-49F503F432EC}" srcOrd="0" destOrd="0" presId="urn:microsoft.com/office/officeart/2008/layout/VerticalCurvedList"/>
    <dgm:cxn modelId="{57898335-FC74-4032-9279-AEEF9F1F6BE9}" type="presParOf" srcId="{7C9F285B-EFA0-471C-AD98-B25FB6346EEC}" destId="{DB5C9476-5F6E-401C-A155-119EF4E8DA4C}" srcOrd="0" destOrd="0" presId="urn:microsoft.com/office/officeart/2008/layout/VerticalCurvedList"/>
    <dgm:cxn modelId="{4FBAB905-16EA-4C46-BAB0-4D8140AF0A20}" type="presParOf" srcId="{DB5C9476-5F6E-401C-A155-119EF4E8DA4C}" destId="{5F40A38C-B969-462A-A69C-2D9D4B54DB6E}" srcOrd="0" destOrd="0" presId="urn:microsoft.com/office/officeart/2008/layout/VerticalCurvedList"/>
    <dgm:cxn modelId="{1F8778B2-6302-4A51-A77F-E482D03104A2}" type="presParOf" srcId="{5F40A38C-B969-462A-A69C-2D9D4B54DB6E}" destId="{F3538014-00BF-4D04-9253-B85846F92FE1}" srcOrd="0" destOrd="0" presId="urn:microsoft.com/office/officeart/2008/layout/VerticalCurvedList"/>
    <dgm:cxn modelId="{05B56FAD-881C-46F7-9F3A-78F79261912F}" type="presParOf" srcId="{5F40A38C-B969-462A-A69C-2D9D4B54DB6E}" destId="{3BC49BE7-912B-4D6E-B748-49F503F432EC}" srcOrd="1" destOrd="0" presId="urn:microsoft.com/office/officeart/2008/layout/VerticalCurvedList"/>
    <dgm:cxn modelId="{C3072E39-8324-4CA1-99BE-CFC010B4E397}" type="presParOf" srcId="{5F40A38C-B969-462A-A69C-2D9D4B54DB6E}" destId="{6A9BEF60-6F1D-48EE-8BA7-578220D4B47D}" srcOrd="2" destOrd="0" presId="urn:microsoft.com/office/officeart/2008/layout/VerticalCurvedList"/>
    <dgm:cxn modelId="{14976303-F347-4681-80B1-790D6FEF9A74}" type="presParOf" srcId="{5F40A38C-B969-462A-A69C-2D9D4B54DB6E}" destId="{E0F7CA20-3089-416E-BAA0-555421DECAED}" srcOrd="3" destOrd="0" presId="urn:microsoft.com/office/officeart/2008/layout/VerticalCurvedList"/>
    <dgm:cxn modelId="{CC07AE71-F690-4138-9EB1-F5B2CA1B3798}" type="presParOf" srcId="{DB5C9476-5F6E-401C-A155-119EF4E8DA4C}" destId="{9103214B-2328-42B5-9C87-ECB584C29699}" srcOrd="1" destOrd="0" presId="urn:microsoft.com/office/officeart/2008/layout/VerticalCurvedList"/>
    <dgm:cxn modelId="{4BDCD61F-9B43-4338-B4AF-35893173C152}" type="presParOf" srcId="{DB5C9476-5F6E-401C-A155-119EF4E8DA4C}" destId="{B5F64957-ED87-471E-B9A4-FF0191BA14F1}" srcOrd="2" destOrd="0" presId="urn:microsoft.com/office/officeart/2008/layout/VerticalCurvedList"/>
    <dgm:cxn modelId="{9F181133-248B-4A21-B276-86357757B6E2}" type="presParOf" srcId="{B5F64957-ED87-471E-B9A4-FF0191BA14F1}" destId="{22DF3FF7-7177-47D3-9E73-56C51F723028}" srcOrd="0" destOrd="0" presId="urn:microsoft.com/office/officeart/2008/layout/VerticalCurvedList"/>
    <dgm:cxn modelId="{C4C93DED-1263-4DF3-AC3D-F270EF458C6C}" type="presParOf" srcId="{DB5C9476-5F6E-401C-A155-119EF4E8DA4C}" destId="{D1C23EC3-EA8D-43F7-B4ED-3EB690E6B7A5}" srcOrd="3" destOrd="0" presId="urn:microsoft.com/office/officeart/2008/layout/VerticalCurvedList"/>
    <dgm:cxn modelId="{B8E5FEA4-6FAD-4CDB-9B42-4AC83160285C}" type="presParOf" srcId="{DB5C9476-5F6E-401C-A155-119EF4E8DA4C}" destId="{E37B2AB6-CCD0-4430-BB2E-92C7098605E2}" srcOrd="4" destOrd="0" presId="urn:microsoft.com/office/officeart/2008/layout/VerticalCurvedList"/>
    <dgm:cxn modelId="{AE3A5ABB-5253-4DA6-AFCD-C49DD65037AC}" type="presParOf" srcId="{E37B2AB6-CCD0-4430-BB2E-92C7098605E2}" destId="{26D3629F-273D-46AB-8703-19D43C77FF4C}" srcOrd="0" destOrd="0" presId="urn:microsoft.com/office/officeart/2008/layout/VerticalCurvedList"/>
    <dgm:cxn modelId="{D54E1F46-727A-4F6D-B91F-7B81B7101D1B}" type="presParOf" srcId="{DB5C9476-5F6E-401C-A155-119EF4E8DA4C}" destId="{097331EB-8E41-461E-9C63-F264DA402FB3}" srcOrd="5" destOrd="0" presId="urn:microsoft.com/office/officeart/2008/layout/VerticalCurvedList"/>
    <dgm:cxn modelId="{683F047D-A847-4093-B205-DFDF6516093F}" type="presParOf" srcId="{DB5C9476-5F6E-401C-A155-119EF4E8DA4C}" destId="{3315B0AC-91B4-4342-8714-0592B554BAAD}" srcOrd="6" destOrd="0" presId="urn:microsoft.com/office/officeart/2008/layout/VerticalCurvedList"/>
    <dgm:cxn modelId="{FBC9868D-E1A4-4B67-84A5-71D206D36A18}" type="presParOf" srcId="{3315B0AC-91B4-4342-8714-0592B554BAAD}" destId="{02976FB4-DA40-4D74-B5F2-18AD387B0A69}" srcOrd="0" destOrd="0" presId="urn:microsoft.com/office/officeart/2008/layout/VerticalCurvedList"/>
    <dgm:cxn modelId="{46978C3E-52A8-4410-A97D-3632A5994DFE}" type="presParOf" srcId="{DB5C9476-5F6E-401C-A155-119EF4E8DA4C}" destId="{6CCB1FF4-B382-45D1-B01A-543C83808AE1}" srcOrd="7" destOrd="0" presId="urn:microsoft.com/office/officeart/2008/layout/VerticalCurvedList"/>
    <dgm:cxn modelId="{A76E916C-B3B3-481E-A932-E1E6314BED88}" type="presParOf" srcId="{DB5C9476-5F6E-401C-A155-119EF4E8DA4C}" destId="{A22D0A89-AA63-43E3-BFF2-2A849BC62273}" srcOrd="8" destOrd="0" presId="urn:microsoft.com/office/officeart/2008/layout/VerticalCurvedList"/>
    <dgm:cxn modelId="{E67FBA25-11B3-423E-9684-14FA71038742}" type="presParOf" srcId="{A22D0A89-AA63-43E3-BFF2-2A849BC62273}" destId="{0F9F83E0-EB6C-4609-8E96-891823DFB7EE}" srcOrd="0" destOrd="0" presId="urn:microsoft.com/office/officeart/2008/layout/VerticalCurvedList"/>
    <dgm:cxn modelId="{58A70358-3CD7-41A7-978A-CC7F3F8060C0}" type="presParOf" srcId="{DB5C9476-5F6E-401C-A155-119EF4E8DA4C}" destId="{0F434D46-2888-4117-94D2-8546B791B919}" srcOrd="9" destOrd="0" presId="urn:microsoft.com/office/officeart/2008/layout/VerticalCurvedList"/>
    <dgm:cxn modelId="{4B8903F7-DD3C-4B75-A299-D8423EB267FA}" type="presParOf" srcId="{DB5C9476-5F6E-401C-A155-119EF4E8DA4C}" destId="{195EC353-EA9C-4AC8-A351-6E799BB181BD}" srcOrd="10" destOrd="0" presId="urn:microsoft.com/office/officeart/2008/layout/VerticalCurvedList"/>
    <dgm:cxn modelId="{FD0E98B4-5B07-4AD3-8A01-D6B8585E4014}" type="presParOf" srcId="{195EC353-EA9C-4AC8-A351-6E799BB181BD}" destId="{6FDBBDF0-E32A-4CCC-90E6-5EE134E4AD6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49BE7-912B-4D6E-B748-49F503F432EC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3214B-2328-42B5-9C87-ECB584C29699}">
      <dsp:nvSpPr>
        <dsp:cNvPr id="0" name=""/>
        <dsp:cNvSpPr/>
      </dsp:nvSpPr>
      <dsp:spPr>
        <a:xfrm>
          <a:off x="459645" y="304702"/>
          <a:ext cx="6482730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 标识符</a:t>
          </a:r>
          <a:endParaRPr 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9645" y="304702"/>
        <a:ext cx="6482730" cy="609795"/>
      </dsp:txXfrm>
    </dsp:sp>
    <dsp:sp modelId="{22DF3FF7-7177-47D3-9E73-56C51F723028}">
      <dsp:nvSpPr>
        <dsp:cNvPr id="0" name=""/>
        <dsp:cNvSpPr/>
      </dsp:nvSpPr>
      <dsp:spPr>
        <a:xfrm>
          <a:off x="78523" y="2284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23EC3-EA8D-43F7-B4ED-3EB690E6B7A5}">
      <dsp:nvSpPr>
        <dsp:cNvPr id="0" name=""/>
        <dsp:cNvSpPr/>
      </dsp:nvSpPr>
      <dsp:spPr>
        <a:xfrm>
          <a:off x="896607" y="1219102"/>
          <a:ext cx="6045768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关键字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96607" y="1219102"/>
        <a:ext cx="6045768" cy="609795"/>
      </dsp:txXfrm>
    </dsp:sp>
    <dsp:sp modelId="{26D3629F-273D-46AB-8703-19D43C77FF4C}">
      <dsp:nvSpPr>
        <dsp:cNvPr id="0" name=""/>
        <dsp:cNvSpPr/>
      </dsp:nvSpPr>
      <dsp:spPr>
        <a:xfrm>
          <a:off x="515485" y="11428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331EB-8E41-461E-9C63-F264DA402FB3}">
      <dsp:nvSpPr>
        <dsp:cNvPr id="0" name=""/>
        <dsp:cNvSpPr/>
      </dsp:nvSpPr>
      <dsp:spPr>
        <a:xfrm>
          <a:off x="1030719" y="2133502"/>
          <a:ext cx="5911656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Java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基本数据类型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30719" y="2133502"/>
        <a:ext cx="5911656" cy="609795"/>
      </dsp:txXfrm>
    </dsp:sp>
    <dsp:sp modelId="{02976FB4-DA40-4D74-B5F2-18AD387B0A69}">
      <dsp:nvSpPr>
        <dsp:cNvPr id="0" name=""/>
        <dsp:cNvSpPr/>
      </dsp:nvSpPr>
      <dsp:spPr>
        <a:xfrm>
          <a:off x="649597" y="20572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B1FF4-B382-45D1-B01A-543C83808AE1}">
      <dsp:nvSpPr>
        <dsp:cNvPr id="0" name=""/>
        <dsp:cNvSpPr/>
      </dsp:nvSpPr>
      <dsp:spPr>
        <a:xfrm>
          <a:off x="896607" y="3047902"/>
          <a:ext cx="6045768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运算符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96607" y="3047902"/>
        <a:ext cx="6045768" cy="609795"/>
      </dsp:txXfrm>
    </dsp:sp>
    <dsp:sp modelId="{0F9F83E0-EB6C-4609-8E96-891823DFB7EE}">
      <dsp:nvSpPr>
        <dsp:cNvPr id="0" name=""/>
        <dsp:cNvSpPr/>
      </dsp:nvSpPr>
      <dsp:spPr>
        <a:xfrm>
          <a:off x="515485" y="29716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34D46-2888-4117-94D2-8546B791B919}">
      <dsp:nvSpPr>
        <dsp:cNvPr id="0" name=""/>
        <dsp:cNvSpPr/>
      </dsp:nvSpPr>
      <dsp:spPr>
        <a:xfrm>
          <a:off x="459645" y="3962302"/>
          <a:ext cx="6482730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表达式</a:t>
          </a: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和语句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9645" y="3962302"/>
        <a:ext cx="6482730" cy="609795"/>
      </dsp:txXfrm>
    </dsp:sp>
    <dsp:sp modelId="{6FDBBDF0-E32A-4CCC-90E6-5EE134E4AD61}">
      <dsp:nvSpPr>
        <dsp:cNvPr id="0" name=""/>
        <dsp:cNvSpPr/>
      </dsp:nvSpPr>
      <dsp:spPr>
        <a:xfrm>
          <a:off x="78523" y="38860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A868E-855C-4F46-9110-4F1441A5722A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F6B59-14DF-4875-8CB1-6B9C86F3C8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4CBE-CED5-4BCD-BEF3-238142D0534B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F2EF3-E9A2-4256-9C38-53C0475E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4CBEB-9BFF-46B4-A163-1B9828A5760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程序执行中数值可变的数据称为变量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0AEEC-8727-4E10-BF3D-D829630D280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Unicode</a:t>
            </a:r>
            <a:r>
              <a:rPr lang="zh-CN" altLang="en-US"/>
              <a:t>是一个字符集</a:t>
            </a:r>
            <a:r>
              <a:rPr lang="en-US" altLang="zh-CN"/>
              <a:t>, </a:t>
            </a:r>
            <a:r>
              <a:rPr lang="zh-CN" altLang="en-US"/>
              <a:t>可以看作为内码</a:t>
            </a:r>
            <a:r>
              <a:rPr lang="en-US" altLang="zh-CN"/>
              <a:t>. </a:t>
            </a:r>
          </a:p>
          <a:p>
            <a:r>
              <a:rPr lang="zh-CN" altLang="en-US"/>
              <a:t>而</a:t>
            </a:r>
            <a:r>
              <a:rPr lang="en-US" altLang="zh-CN"/>
              <a:t>UTF</a:t>
            </a:r>
            <a:r>
              <a:rPr lang="zh-CN" altLang="en-US"/>
              <a:t>是一种编码方式</a:t>
            </a:r>
            <a:r>
              <a:rPr lang="en-US" altLang="zh-CN"/>
              <a:t>, </a:t>
            </a:r>
            <a:r>
              <a:rPr lang="zh-CN" altLang="en-US"/>
              <a:t>它的出现是因为</a:t>
            </a:r>
            <a:r>
              <a:rPr lang="en-US" altLang="zh-CN"/>
              <a:t>unicode</a:t>
            </a:r>
            <a:r>
              <a:rPr lang="zh-CN" altLang="en-US"/>
              <a:t>不适宜在某些场合直接传输和处理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513F1-3C74-46B1-8E35-4C2B52E0FEF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提示：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       科学记数</a:t>
            </a:r>
            <a:r>
              <a:rPr lang="en-US" altLang="zh-CN" dirty="0"/>
              <a:t>, </a:t>
            </a:r>
            <a:r>
              <a:rPr lang="zh-CN" altLang="en-US" dirty="0"/>
              <a:t>这种格式以指数表示法显示数字，用</a:t>
            </a:r>
            <a:r>
              <a:rPr lang="en-US" altLang="zh-CN" dirty="0" err="1"/>
              <a:t>E+n</a:t>
            </a:r>
            <a:r>
              <a:rPr lang="en-US" altLang="zh-CN" dirty="0"/>
              <a:t> </a:t>
            </a:r>
            <a:r>
              <a:rPr lang="zh-CN" altLang="en-US" dirty="0"/>
              <a:t>替代数字的一部分，其中用</a:t>
            </a:r>
            <a:r>
              <a:rPr lang="en-US" altLang="zh-CN" dirty="0"/>
              <a:t>10 </a:t>
            </a:r>
            <a:r>
              <a:rPr lang="zh-CN" altLang="en-US" dirty="0"/>
              <a:t>的</a:t>
            </a:r>
            <a:r>
              <a:rPr lang="en-US" altLang="zh-CN" dirty="0"/>
              <a:t>n </a:t>
            </a:r>
            <a:r>
              <a:rPr lang="zh-CN" altLang="en-US" dirty="0"/>
              <a:t>次幂乘以</a:t>
            </a:r>
            <a:r>
              <a:rPr lang="en-US" altLang="zh-CN" dirty="0"/>
              <a:t>E</a:t>
            </a:r>
            <a:r>
              <a:rPr lang="zh-CN" altLang="en-US" dirty="0"/>
              <a:t>（代表指数）前面的数字。例如，</a:t>
            </a:r>
            <a:r>
              <a:rPr lang="en-US" altLang="zh-CN" dirty="0"/>
              <a:t>2 </a:t>
            </a:r>
            <a:r>
              <a:rPr lang="zh-CN" altLang="en-US" dirty="0"/>
              <a:t>位小数的“科学记数”格式将</a:t>
            </a:r>
            <a:r>
              <a:rPr lang="en-US" altLang="zh-CN" dirty="0"/>
              <a:t>12345678901 </a:t>
            </a:r>
            <a:r>
              <a:rPr lang="zh-CN" altLang="en-US" dirty="0"/>
              <a:t>显示为</a:t>
            </a:r>
            <a:r>
              <a:rPr lang="en-US" altLang="zh-CN" dirty="0"/>
              <a:t>1.23E+10</a:t>
            </a:r>
            <a:r>
              <a:rPr lang="zh-CN" altLang="en-US" dirty="0"/>
              <a:t>，即用</a:t>
            </a:r>
            <a:r>
              <a:rPr lang="en-US" altLang="zh-CN" dirty="0"/>
              <a:t>1.23 </a:t>
            </a:r>
            <a:r>
              <a:rPr lang="zh-CN" altLang="en-US" dirty="0"/>
              <a:t>乘</a:t>
            </a:r>
            <a:r>
              <a:rPr lang="en-US" altLang="zh-CN" dirty="0"/>
              <a:t>10 </a:t>
            </a:r>
            <a:r>
              <a:rPr lang="zh-CN" altLang="en-US" dirty="0"/>
              <a:t>的</a:t>
            </a:r>
            <a:r>
              <a:rPr lang="en-US" altLang="zh-CN" dirty="0"/>
              <a:t>10 </a:t>
            </a:r>
            <a:r>
              <a:rPr lang="zh-CN" altLang="en-US" dirty="0"/>
              <a:t>次幂。 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8C3B2-C1C0-487B-959F-747930F2EE9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除 　 ～ 　 以 外 </a:t>
            </a:r>
            <a:r>
              <a:rPr lang="en-US" altLang="zh-CN"/>
              <a:t>,</a:t>
            </a:r>
            <a:r>
              <a:rPr lang="zh-CN" altLang="en-US"/>
              <a:t>其 余 均 为 二 元 运 算 符 </a:t>
            </a:r>
          </a:p>
          <a:p>
            <a:r>
              <a:rPr lang="zh-CN" altLang="en-US"/>
              <a:t>按 位 取 反 运 算 符 ～</a:t>
            </a:r>
            <a:r>
              <a:rPr lang="en-US" altLang="zh-CN"/>
              <a:t>,</a:t>
            </a:r>
            <a:r>
              <a:rPr lang="zh-CN" altLang="en-US"/>
              <a:t>是 一 元 运 算 法 </a:t>
            </a:r>
            <a:r>
              <a:rPr lang="en-US" altLang="zh-CN"/>
              <a:t>,</a:t>
            </a:r>
            <a:r>
              <a:rPr lang="zh-CN" altLang="en-US"/>
              <a:t>对 数 据 的 每 个 二 进 制 位 取 反 </a:t>
            </a:r>
            <a:r>
              <a:rPr lang="en-US" altLang="zh-CN"/>
              <a:t>,</a:t>
            </a:r>
            <a:r>
              <a:rPr lang="zh-CN" altLang="en-US"/>
              <a:t>即 把 </a:t>
            </a:r>
            <a:r>
              <a:rPr lang="en-US" altLang="zh-CN"/>
              <a:t>1</a:t>
            </a:r>
            <a:r>
              <a:rPr lang="zh-CN" altLang="en-US"/>
              <a:t>变为 </a:t>
            </a:r>
            <a:r>
              <a:rPr lang="en-US" altLang="zh-CN"/>
              <a:t>0,</a:t>
            </a:r>
            <a:r>
              <a:rPr lang="zh-CN" altLang="en-US"/>
              <a:t>把 </a:t>
            </a:r>
            <a:r>
              <a:rPr lang="en-US" altLang="zh-CN"/>
              <a:t>0</a:t>
            </a:r>
            <a:r>
              <a:rPr lang="zh-CN" altLang="en-US"/>
              <a:t>变 为 </a:t>
            </a:r>
            <a:r>
              <a:rPr lang="en-US" altLang="zh-CN"/>
              <a:t>1</a:t>
            </a:r>
            <a:r>
              <a:rPr lang="zh-CN" altLang="en-US"/>
              <a:t>。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55C27-0802-4134-A63B-FD226072673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简单的说，异或就是</a:t>
            </a:r>
            <a:r>
              <a:rPr lang="en-US" altLang="zh-CN"/>
              <a:t>"</a:t>
            </a:r>
            <a:r>
              <a:rPr lang="zh-CN" altLang="en-US"/>
              <a:t>相同为</a:t>
            </a:r>
            <a:r>
              <a:rPr lang="en-US" altLang="zh-CN"/>
              <a:t>0</a:t>
            </a:r>
            <a:r>
              <a:rPr lang="zh-CN" altLang="en-US"/>
              <a:t>，不同为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44A66-814C-4B7F-9B40-279C7A2BE4D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cannot convert from long to int	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84B23-44AF-48F2-AB22-D91DA3D5E20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在自然数集合内，除了</a:t>
            </a:r>
            <a:r>
              <a:rPr lang="en-US" altLang="zh-CN"/>
              <a:t>1</a:t>
            </a:r>
            <a:r>
              <a:rPr lang="zh-CN" altLang="en-US"/>
              <a:t>，只能被</a:t>
            </a:r>
            <a:r>
              <a:rPr lang="en-US" altLang="zh-CN"/>
              <a:t>1</a:t>
            </a:r>
            <a:r>
              <a:rPr lang="zh-CN" altLang="en-US"/>
              <a:t>和本身整除的数叫做质数</a:t>
            </a:r>
            <a:r>
              <a:rPr lang="en-US" altLang="zh-CN"/>
              <a:t>(</a:t>
            </a:r>
            <a:r>
              <a:rPr lang="zh-CN" altLang="en-US"/>
              <a:t>或素数</a:t>
            </a:r>
            <a:r>
              <a:rPr lang="en-US" altLang="zh-CN"/>
              <a:t>)</a:t>
            </a:r>
            <a:r>
              <a:rPr lang="zh-CN" altLang="en-US"/>
              <a:t>，不但能被</a:t>
            </a:r>
            <a:r>
              <a:rPr lang="en-US" altLang="zh-CN"/>
              <a:t>1</a:t>
            </a:r>
            <a:r>
              <a:rPr lang="zh-CN" altLang="en-US"/>
              <a:t>和本身整除，还能被其它数整除的数叫做合数．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657600"/>
            <a:ext cx="6248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请输入标题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6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382" y="879475"/>
            <a:ext cx="8748346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4382" y="1673226"/>
            <a:ext cx="8748346" cy="44608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5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2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2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630765" y="6367046"/>
            <a:ext cx="151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www.Coredu.cn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5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13E2-8DBE-4BFE-993B-106B1964A0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9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请输入标题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90B3-0FE7-4588-BF65-1632CCEC2C83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www.coredu.cn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"/>
            <a:ext cx="202130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04800" y="6553200"/>
            <a:ext cx="723900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黑体" pitchFamily="2" charset="-122"/>
          <a:ea typeface="黑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88042" y="156074"/>
            <a:ext cx="7690644" cy="986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86" y="6255748"/>
            <a:ext cx="7690644" cy="449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82000" cy="42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5562600" y="1692275"/>
            <a:ext cx="833438" cy="8985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786438" y="5707063"/>
            <a:ext cx="236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400" dirty="0">
                <a:solidFill>
                  <a:srgbClr val="007FB8"/>
                </a:solidFill>
              </a:rPr>
              <a:t>	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 flipV="1">
            <a:off x="6781800" y="2738891"/>
            <a:ext cx="757238" cy="30196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 flipV="1">
            <a:off x="7143749" y="3185318"/>
            <a:ext cx="496094" cy="942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3" descr="headshotinset_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43" y="2880519"/>
            <a:ext cx="4095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headshotinset_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43" y="2488066"/>
            <a:ext cx="5143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headshotinset_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18" y="1111250"/>
            <a:ext cx="6873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headshotinset_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235075"/>
            <a:ext cx="4492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 descr="headshotinset_0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35075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 descr="headshotinset_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81" y="2118519"/>
            <a:ext cx="7223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94" y="5996398"/>
            <a:ext cx="1528806" cy="51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48343" y="4833144"/>
            <a:ext cx="8763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3600" b="1" dirty="0" smtClean="0">
              <a:solidFill>
                <a:srgbClr val="7E3A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36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JAVA SE</a:t>
            </a:r>
            <a:r>
              <a:rPr lang="zh-CN" altLang="en-US" sz="36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</a:rPr>
              <a:t>语法基础</a:t>
            </a:r>
            <a:endParaRPr lang="en-US" sz="3600" b="1" dirty="0" smtClean="0">
              <a:solidFill>
                <a:srgbClr val="7E3A3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</a:t>
            </a: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基本数据类型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838200" y="3440112"/>
            <a:ext cx="1587012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dirty="0">
                <a:latin typeface="Times New Roman" pitchFamily="18" charset="0"/>
              </a:rPr>
              <a:t>基本数据类型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2759320" y="4841081"/>
            <a:ext cx="885092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dirty="0">
                <a:latin typeface="Times New Roman" pitchFamily="18" charset="0"/>
              </a:rPr>
              <a:t>数值型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2735873" y="3458274"/>
            <a:ext cx="1981200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dirty="0">
                <a:latin typeface="Courier New" pitchFamily="49" charset="0"/>
              </a:rPr>
              <a:t>字符型（</a:t>
            </a:r>
            <a:r>
              <a:rPr kumimoji="1" lang="en-US" altLang="zh-CN" sz="1800" dirty="0">
                <a:latin typeface="Courier New" pitchFamily="49" charset="0"/>
              </a:rPr>
              <a:t>char</a:t>
            </a:r>
            <a:r>
              <a:rPr kumimoji="1" lang="zh-CN" altLang="en-US" sz="1800" dirty="0">
                <a:latin typeface="Courier New" pitchFamily="49" charset="0"/>
              </a:rPr>
              <a:t>）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2759320" y="2026502"/>
            <a:ext cx="2495550" cy="36933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dirty="0">
                <a:latin typeface="Courier New" pitchFamily="49" charset="0"/>
              </a:rPr>
              <a:t>布尔型（</a:t>
            </a:r>
            <a:r>
              <a:rPr kumimoji="1" lang="en-US" altLang="zh-CN" sz="1800" dirty="0" err="1">
                <a:latin typeface="Courier New" pitchFamily="49" charset="0"/>
              </a:rPr>
              <a:t>boolean</a:t>
            </a:r>
            <a:r>
              <a:rPr kumimoji="1" lang="zh-CN" altLang="en-US" sz="1800" dirty="0">
                <a:latin typeface="Courier New" pitchFamily="49" charset="0"/>
              </a:rPr>
              <a:t>）</a:t>
            </a: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3833446" y="4338196"/>
            <a:ext cx="4091354" cy="36933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dirty="0">
                <a:latin typeface="Courier New" pitchFamily="49" charset="0"/>
              </a:rPr>
              <a:t>整数类型</a:t>
            </a:r>
            <a:r>
              <a:rPr kumimoji="1" lang="en-US" altLang="zh-CN" sz="1800" dirty="0">
                <a:latin typeface="Courier New" pitchFamily="49" charset="0"/>
              </a:rPr>
              <a:t>(</a:t>
            </a:r>
            <a:r>
              <a:rPr kumimoji="1" lang="en-US" altLang="zh-CN" sz="1800" dirty="0" err="1">
                <a:latin typeface="Courier New" pitchFamily="49" charset="0"/>
              </a:rPr>
              <a:t>byte,short,int,long</a:t>
            </a:r>
            <a:r>
              <a:rPr kumimoji="1" lang="en-US" altLang="zh-CN" sz="1800" dirty="0">
                <a:latin typeface="Courier New" pitchFamily="49" charset="0"/>
              </a:rPr>
              <a:t>)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3833446" y="5203031"/>
            <a:ext cx="3549162" cy="36933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dirty="0">
                <a:latin typeface="Courier New" pitchFamily="49" charset="0"/>
              </a:rPr>
              <a:t>浮点类型（</a:t>
            </a:r>
            <a:r>
              <a:rPr kumimoji="1" lang="en-US" altLang="zh-CN" sz="1800" dirty="0">
                <a:latin typeface="Courier New" pitchFamily="49" charset="0"/>
              </a:rPr>
              <a:t>float, double</a:t>
            </a:r>
            <a:r>
              <a:rPr kumimoji="1" lang="zh-CN" altLang="en-US" sz="1800" dirty="0">
                <a:latin typeface="Courier New" pitchFamily="49" charset="0"/>
              </a:rPr>
              <a:t>）</a:t>
            </a:r>
          </a:p>
        </p:txBody>
      </p:sp>
      <p:sp>
        <p:nvSpPr>
          <p:cNvPr id="161809" name="AutoShape 17"/>
          <p:cNvSpPr>
            <a:spLocks/>
          </p:cNvSpPr>
          <p:nvPr/>
        </p:nvSpPr>
        <p:spPr bwMode="auto">
          <a:xfrm>
            <a:off x="2488223" y="2211168"/>
            <a:ext cx="247650" cy="2818032"/>
          </a:xfrm>
          <a:prstGeom prst="leftBrace">
            <a:avLst>
              <a:gd name="adj1" fmla="val 453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10" name="AutoShape 18"/>
          <p:cNvSpPr>
            <a:spLocks/>
          </p:cNvSpPr>
          <p:nvPr/>
        </p:nvSpPr>
        <p:spPr bwMode="auto">
          <a:xfrm>
            <a:off x="3667858" y="4522862"/>
            <a:ext cx="165588" cy="900830"/>
          </a:xfrm>
          <a:prstGeom prst="leftBrace">
            <a:avLst>
              <a:gd name="adj1" fmla="val 3392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基本数据类型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Java</a:t>
            </a:r>
            <a:r>
              <a:rPr kumimoji="1" lang="zh-CN" altLang="en-US" dirty="0"/>
              <a:t>中定义了</a:t>
            </a:r>
            <a:r>
              <a:rPr kumimoji="1" lang="en-US" altLang="zh-CN" dirty="0"/>
              <a:t>4</a:t>
            </a:r>
            <a:r>
              <a:rPr kumimoji="1" lang="zh-CN" altLang="en-US" dirty="0"/>
              <a:t>类</a:t>
            </a:r>
            <a:r>
              <a:rPr kumimoji="1" lang="en-US" altLang="zh-CN" dirty="0"/>
              <a:t>8</a:t>
            </a:r>
            <a:r>
              <a:rPr kumimoji="1" lang="zh-CN" altLang="en-US" dirty="0"/>
              <a:t>种基本数据类型。</a:t>
            </a:r>
          </a:p>
          <a:p>
            <a:pPr marL="457200" lvl="1" indent="0">
              <a:buNone/>
            </a:pPr>
            <a:r>
              <a:rPr kumimoji="1" lang="zh-CN" altLang="en-US" dirty="0"/>
              <a:t>逻辑型－</a:t>
            </a:r>
            <a:r>
              <a:rPr kumimoji="1" lang="en-US" altLang="zh-CN" dirty="0" err="1"/>
              <a:t>boolean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字符型－ </a:t>
            </a:r>
            <a:r>
              <a:rPr kumimoji="1" lang="en-US" altLang="zh-CN" dirty="0"/>
              <a:t>char</a:t>
            </a:r>
          </a:p>
          <a:p>
            <a:pPr marL="457200" lvl="1" indent="0">
              <a:buNone/>
            </a:pPr>
            <a:r>
              <a:rPr kumimoji="1" lang="zh-CN" altLang="en-US" dirty="0"/>
              <a:t>数值型</a:t>
            </a:r>
          </a:p>
          <a:p>
            <a:pPr marL="914400" lvl="2" indent="0">
              <a:buNone/>
            </a:pPr>
            <a:r>
              <a:rPr kumimoji="1" lang="zh-CN" altLang="en-US" dirty="0"/>
              <a:t>整数型－ </a:t>
            </a:r>
            <a:r>
              <a:rPr kumimoji="1" lang="en-US" altLang="zh-CN" dirty="0"/>
              <a:t>byte,  short,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  long</a:t>
            </a:r>
          </a:p>
          <a:p>
            <a:pPr marL="914400" lvl="2" indent="0">
              <a:buNone/>
            </a:pPr>
            <a:r>
              <a:rPr kumimoji="1" lang="zh-CN" altLang="en-US" dirty="0"/>
              <a:t>浮点数型－ </a:t>
            </a:r>
            <a:r>
              <a:rPr kumimoji="1" lang="en-US" altLang="zh-CN" dirty="0"/>
              <a:t>float,  double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37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逻辑</a:t>
            </a: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型</a:t>
            </a:r>
            <a:r>
              <a:rPr lang="en-US" altLang="zh-CN" sz="4000" b="1" dirty="0" err="1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lang="en-US" altLang="zh-CN" sz="4000" b="1" dirty="0" err="1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oolean</a:t>
            </a:r>
            <a:endParaRPr lang="en-US" altLang="zh-CN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Boolean(</a:t>
            </a:r>
            <a:r>
              <a:rPr kumimoji="1" lang="zh-CN" altLang="en-US" dirty="0" smtClean="0"/>
              <a:t>布尔</a:t>
            </a:r>
            <a:r>
              <a:rPr kumimoji="1" lang="en-US" altLang="zh-CN" dirty="0" smtClean="0"/>
              <a:t>) </a:t>
            </a:r>
            <a:r>
              <a:rPr kumimoji="1" lang="zh-CN" altLang="en-US" dirty="0"/>
              <a:t>类型适于逻辑运算，一般用于程序流程控制 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boolean</a:t>
            </a:r>
            <a:r>
              <a:rPr kumimoji="1" lang="en-US" altLang="zh-CN" dirty="0"/>
              <a:t> </a:t>
            </a:r>
            <a:r>
              <a:rPr kumimoji="1" lang="zh-CN" altLang="en-US" dirty="0"/>
              <a:t>类型数据只允许取值 </a:t>
            </a:r>
            <a:r>
              <a:rPr kumimoji="1" lang="en-US" altLang="zh-CN" dirty="0"/>
              <a:t>true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false </a:t>
            </a:r>
            <a:r>
              <a:rPr kumimoji="1" lang="zh-CN" altLang="en-US" dirty="0"/>
              <a:t>，不可以 </a:t>
            </a:r>
            <a:r>
              <a:rPr kumimoji="1" lang="en-US" altLang="zh-CN" dirty="0"/>
              <a:t>0 </a:t>
            </a:r>
            <a:r>
              <a:rPr kumimoji="1" lang="zh-CN" altLang="en-US" dirty="0"/>
              <a:t>或非 </a:t>
            </a:r>
            <a:r>
              <a:rPr kumimoji="1" lang="en-US" altLang="zh-CN" dirty="0"/>
              <a:t>0 </a:t>
            </a:r>
            <a:r>
              <a:rPr kumimoji="1" lang="zh-CN" altLang="en-US" dirty="0"/>
              <a:t>的整数替代 </a:t>
            </a:r>
            <a:r>
              <a:rPr kumimoji="1" lang="en-US" altLang="zh-CN" dirty="0"/>
              <a:t>true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false </a:t>
            </a:r>
            <a:r>
              <a:rPr kumimoji="1" lang="zh-CN" altLang="en-US" dirty="0"/>
              <a:t>，这点和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语言不同。</a:t>
            </a:r>
          </a:p>
          <a:p>
            <a:pPr marL="0" indent="0">
              <a:buNone/>
            </a:pPr>
            <a:r>
              <a:rPr kumimoji="1" lang="zh-CN" altLang="en-US" dirty="0"/>
              <a:t>用法举例：</a:t>
            </a:r>
          </a:p>
          <a:p>
            <a:pPr lvl="1">
              <a:buFont typeface="Wingdings 2" pitchFamily="18" charset="2"/>
              <a:buNone/>
            </a:pPr>
            <a:r>
              <a:rPr kumimoji="1" lang="zh-CN" altLang="en-US" dirty="0"/>
              <a:t>       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flag = true;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53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字符型</a:t>
            </a: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char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400" dirty="0"/>
              <a:t>char </a:t>
            </a:r>
            <a:r>
              <a:rPr kumimoji="1" lang="zh-CN" altLang="en-US" sz="2400" dirty="0"/>
              <a:t>型数据用来表示通常意义上的“字符”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2400" dirty="0"/>
              <a:t>字符常量为用单引号括起来的单个字符，例如：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400" dirty="0"/>
              <a:t>char </a:t>
            </a:r>
            <a:r>
              <a:rPr kumimoji="1" lang="en-US" altLang="zh-CN" sz="2400" dirty="0" err="1"/>
              <a:t>eChar</a:t>
            </a:r>
            <a:r>
              <a:rPr kumimoji="1" lang="en-US" altLang="zh-CN" sz="2400" dirty="0"/>
              <a:t> = 'a'; char </a:t>
            </a:r>
            <a:r>
              <a:rPr kumimoji="1" lang="en-US" altLang="zh-CN" sz="2400" dirty="0" err="1"/>
              <a:t>cChar</a:t>
            </a:r>
            <a:r>
              <a:rPr kumimoji="1" lang="en-US" altLang="zh-CN" sz="2400" dirty="0"/>
              <a:t> ='</a:t>
            </a:r>
            <a:r>
              <a:rPr kumimoji="1" lang="zh-CN" altLang="en-US" sz="2400" dirty="0"/>
              <a:t>中</a:t>
            </a:r>
            <a:r>
              <a:rPr kumimoji="1" lang="en-US" altLang="zh-CN" sz="2400" dirty="0"/>
              <a:t>';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400" dirty="0"/>
              <a:t>Java </a:t>
            </a:r>
            <a:r>
              <a:rPr kumimoji="1" lang="zh-CN" altLang="en-US" sz="2400" dirty="0"/>
              <a:t>字符采用</a:t>
            </a:r>
            <a:r>
              <a:rPr kumimoji="1" lang="zh-CN" altLang="en-US" sz="2400" dirty="0">
                <a:solidFill>
                  <a:srgbClr val="FF6600"/>
                </a:solidFill>
              </a:rPr>
              <a:t> </a:t>
            </a:r>
            <a:r>
              <a:rPr kumimoji="1" lang="en-US" altLang="zh-CN" sz="2400" b="1" dirty="0">
                <a:solidFill>
                  <a:srgbClr val="CC0000"/>
                </a:solidFill>
              </a:rPr>
              <a:t>Unicode</a:t>
            </a:r>
            <a:r>
              <a:rPr kumimoji="1" lang="en-US" altLang="zh-CN" sz="2400" dirty="0">
                <a:solidFill>
                  <a:srgbClr val="CC0000"/>
                </a:solidFill>
              </a:rPr>
              <a:t> </a:t>
            </a:r>
            <a:r>
              <a:rPr kumimoji="1" lang="zh-CN" altLang="en-US" sz="2400" dirty="0"/>
              <a:t>编码，每个字符占两个字节，因而可用</a:t>
            </a:r>
            <a:r>
              <a:rPr kumimoji="1" lang="zh-CN" altLang="en-US" sz="2400" b="1" dirty="0"/>
              <a:t>十六进制</a:t>
            </a:r>
            <a:r>
              <a:rPr kumimoji="1" lang="zh-CN" altLang="en-US" sz="2400" dirty="0"/>
              <a:t>编码形式表示，例如：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en-US" altLang="zh-CN" sz="2400" dirty="0"/>
              <a:t>char  c1 = '\u0061';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zh-CN" altLang="en-US" sz="2400" dirty="0"/>
              <a:t>注：</a:t>
            </a:r>
            <a:r>
              <a:rPr kumimoji="1" lang="en-US" altLang="zh-CN" sz="2400" dirty="0"/>
              <a:t>Unicode</a:t>
            </a:r>
            <a:r>
              <a:rPr kumimoji="1" lang="zh-CN" altLang="en-US" sz="2400" dirty="0"/>
              <a:t>是全球语言统一编码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400" dirty="0"/>
              <a:t>Java </a:t>
            </a:r>
            <a:r>
              <a:rPr kumimoji="1" lang="zh-CN" altLang="en-US" sz="2400" dirty="0"/>
              <a:t>语言中还允许使用转义字符 </a:t>
            </a:r>
            <a:r>
              <a:rPr kumimoji="1" lang="zh-CN" altLang="en-US" sz="2400" dirty="0" smtClean="0"/>
              <a:t>‘</a:t>
            </a:r>
            <a:r>
              <a:rPr kumimoji="1" lang="en-US" altLang="zh-CN" sz="2400" dirty="0" smtClean="0"/>
              <a:t>\’ </a:t>
            </a:r>
            <a:r>
              <a:rPr kumimoji="1" lang="zh-CN" altLang="en-US" sz="2400" dirty="0" smtClean="0"/>
              <a:t>来</a:t>
            </a:r>
            <a:r>
              <a:rPr kumimoji="1" lang="zh-CN" altLang="en-US" sz="2400" dirty="0"/>
              <a:t>将其后的字符转变为其它的含义，例如：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en-US" altLang="zh-CN" sz="2500" dirty="0"/>
              <a:t>char c2 = '\n';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en-US" altLang="zh-CN" sz="2500" dirty="0"/>
              <a:t>‘\n’</a:t>
            </a:r>
            <a:r>
              <a:rPr kumimoji="1" lang="zh-CN" altLang="en-US" sz="2500" dirty="0"/>
              <a:t>代表</a:t>
            </a:r>
            <a:r>
              <a:rPr kumimoji="1" lang="zh-CN" altLang="en-US" sz="2500" dirty="0" smtClean="0"/>
              <a:t>换行符</a:t>
            </a:r>
            <a:endParaRPr kumimoji="1" lang="en-US" altLang="zh-CN" sz="2500" dirty="0" smtClean="0"/>
          </a:p>
          <a:p>
            <a:pPr marL="457200" lvl="1" indent="0">
              <a:lnSpc>
                <a:spcPct val="90000"/>
              </a:lnSpc>
              <a:buNone/>
            </a:pPr>
            <a:endParaRPr kumimoji="1" lang="en-US" altLang="zh-CN" sz="2500" dirty="0"/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zh-CN" altLang="en-US" sz="2500" dirty="0" smtClean="0"/>
              <a:t>各</a:t>
            </a:r>
            <a:r>
              <a:rPr kumimoji="1" lang="zh-CN" altLang="en-US" sz="2500" dirty="0"/>
              <a:t>进制间的转换</a:t>
            </a:r>
            <a:endParaRPr kumimoji="1" lang="en-US" altLang="zh-CN" sz="2500" dirty="0"/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en-US" altLang="zh-CN" sz="2500" dirty="0" smtClean="0"/>
              <a:t>1001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en-US" altLang="zh-CN" sz="2500" dirty="0" smtClean="0"/>
              <a:t>18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en-US" altLang="zh-CN" sz="2500" dirty="0"/>
              <a:t>AD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5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930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69113"/>
              </p:ext>
            </p:extLst>
          </p:nvPr>
        </p:nvGraphicFramePr>
        <p:xfrm>
          <a:off x="381000" y="4724400"/>
          <a:ext cx="6705600" cy="1676400"/>
        </p:xfrm>
        <a:graphic>
          <a:graphicData uri="http://schemas.openxmlformats.org/drawingml/2006/table">
            <a:tbl>
              <a:tblPr/>
              <a:tblGrid>
                <a:gridCol w="2234711"/>
                <a:gridCol w="2236177"/>
                <a:gridCol w="223471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类    型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占用存储空间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表数范围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byte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1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字节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-128 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 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127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short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2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字节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-2</a:t>
                      </a:r>
                      <a:r>
                        <a:rPr lang="en-US" altLang="zh-CN" sz="1600" b="0" kern="1200" baseline="300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 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en-US" altLang="zh-CN" sz="1600" b="0" kern="1200" baseline="300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15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-1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int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4</a:t>
                      </a:r>
                      <a:r>
                        <a:rPr lang="zh-CN" altLang="en-US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字节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-2</a:t>
                      </a:r>
                      <a:r>
                        <a:rPr lang="en-US" altLang="zh-CN" sz="1600" b="0" kern="1200" baseline="300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 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en-US" altLang="zh-CN" sz="1600" b="0" kern="1200" baseline="300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31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-1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 long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8</a:t>
                      </a:r>
                      <a:r>
                        <a:rPr lang="zh-CN" altLang="en-US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字节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-2</a:t>
                      </a:r>
                      <a:r>
                        <a:rPr lang="en-US" altLang="zh-CN" sz="1600" b="0" kern="1200" baseline="300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63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 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en-US" altLang="zh-CN" sz="1600" b="0" kern="1200" baseline="300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63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-1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65924" name="Rectangle 3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整数类型</a:t>
            </a:r>
          </a:p>
        </p:txBody>
      </p:sp>
      <p:sp>
        <p:nvSpPr>
          <p:cNvPr id="165925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48346" cy="3200400"/>
          </a:xfrm>
          <a:ln/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各整数类型有固定的表数范围和字段长度，其不受具体操作系统的影响，以保证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程序的可移植性。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语言整型常量的三种表示形式：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二进制整数，例如：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1010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整数，如：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12, -314, 0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八进制整数，要求以 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0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开头，如：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012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十六进制数，要求 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0x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0X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开头，如：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0x12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语言的整型常量默认为</a:t>
            </a:r>
            <a:r>
              <a:rPr kumimoji="1"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型，声明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型常量可以后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加 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如：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kumimoji="1"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 i1 = 600; //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正确     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long l1 = 88888888888L; //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加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否则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会出错</a:t>
            </a:r>
          </a:p>
        </p:txBody>
      </p:sp>
    </p:spTree>
    <p:extLst>
      <p:ext uri="{BB962C8B-B14F-4D97-AF65-F5344CB8AC3E}">
        <p14:creationId xmlns:p14="http://schemas.microsoft.com/office/powerpoint/2010/main" val="20988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4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55631"/>
              </p:ext>
            </p:extLst>
          </p:nvPr>
        </p:nvGraphicFramePr>
        <p:xfrm>
          <a:off x="533400" y="4953000"/>
          <a:ext cx="8001000" cy="1241426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4876800"/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类    型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占用存储空间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表数范围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float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4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字节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1.4E-45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3.4E+38, -1.4E-45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-3.4E+38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double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8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字节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4.9E-324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1.7E+308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-4.9E-324</a:t>
                      </a:r>
                      <a:r>
                        <a:rPr lang="zh-CN" altLang="en-US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～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-1.7E+308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66936" name="Rectangle 2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浮点类型</a:t>
            </a:r>
          </a:p>
        </p:txBody>
      </p:sp>
      <p:sp>
        <p:nvSpPr>
          <p:cNvPr id="16693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43546" cy="3429000"/>
          </a:xfrm>
          <a:ln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与整数类型类似，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浮点类型有固定的表数范围和字段长度，不受平台影响。</a:t>
            </a:r>
          </a:p>
          <a:p>
            <a:pPr marL="0" indent="0">
              <a:buNone/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浮点类型常量有两种表示形式</a:t>
            </a:r>
          </a:p>
          <a:p>
            <a:pPr marL="457200" lvl="1" indent="0">
              <a:buNone/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十进制数形式，例如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: 3.14       314.0      .314 </a:t>
            </a:r>
          </a:p>
          <a:p>
            <a:pPr marL="457200" lvl="1" indent="0">
              <a:buNone/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科学记数法形式，如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3.14e2    </a:t>
            </a:r>
            <a:r>
              <a:rPr kumimoji="1" lang="en-US" altLang="zh-CN" dirty="0" err="1" smtClean="0">
                <a:latin typeface="微软雅黑" pitchFamily="34" charset="-122"/>
                <a:ea typeface="微软雅黑" pitchFamily="34" charset="-122"/>
              </a:rPr>
              <a:t>3.14E2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    100E-2 </a:t>
            </a:r>
          </a:p>
          <a:p>
            <a:pPr marL="457200" lvl="1" indent="0">
              <a:buNone/>
            </a:pPr>
            <a:endParaRPr kumimoji="1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浮点型常量默认为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double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型，如要声明一个常量为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float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型，则需在数字后面加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f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F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，如：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double d = 12345.6; //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正确   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float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f = 12.3f; //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必须加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否则会出错</a:t>
            </a:r>
          </a:p>
          <a:p>
            <a:pPr marL="0" indent="0">
              <a:buNone/>
            </a:pP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下面列出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的各种浮点类型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ln/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中可以从</a:t>
            </a:r>
            <a:r>
              <a:rPr lang="zh-CN" altLang="en-US" sz="3600" b="1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任意基本类型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转型到另外的基本类型</a:t>
            </a:r>
          </a:p>
          <a:p>
            <a:pPr marL="0" indent="0">
              <a:buNone/>
            </a:pPr>
            <a:r>
              <a:rPr kumimoji="1" lang="zh-CN" altLang="en-US" sz="3600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     注意：</a:t>
            </a:r>
            <a:r>
              <a:rPr kumimoji="1" lang="en-US" altLang="zh-CN" sz="3600" dirty="0" err="1" smtClean="0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类型不可以转换为其他的数据类型</a:t>
            </a:r>
            <a:r>
              <a:rPr kumimoji="1"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转换分为默认转换和强制转换</a:t>
            </a:r>
          </a:p>
          <a:p>
            <a:pPr marL="0" indent="0">
              <a:buNone/>
            </a:pP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整形，字符型，浮点型的数据在混合运算中相互转换，转换时遵循以下原则：</a:t>
            </a:r>
          </a:p>
          <a:p>
            <a:pPr marL="457200" lvl="1" indent="0">
              <a:buNone/>
            </a:pP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容量小的类型默认转换为容量大的数据类型</a:t>
            </a:r>
            <a:r>
              <a:rPr kumimoji="1" lang="zh-CN" altLang="en-US" sz="36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kumimoji="1"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kumimoji="1" lang="zh-CN" altLang="en-US" sz="3600" dirty="0" smtClean="0"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按容量大小排序为：</a:t>
            </a:r>
          </a:p>
          <a:p>
            <a:pPr lvl="2"/>
            <a:r>
              <a:rPr kumimoji="1" lang="en-US" altLang="zh-CN" sz="3600" b="1" dirty="0" smtClean="0">
                <a:latin typeface="微软雅黑" pitchFamily="34" charset="-122"/>
                <a:ea typeface="微软雅黑" pitchFamily="34" charset="-122"/>
              </a:rPr>
              <a:t>byte&lt;</a:t>
            </a:r>
            <a:r>
              <a:rPr kumimoji="1" lang="en-US" altLang="zh-CN" sz="3600" b="1" dirty="0" err="1" smtClean="0">
                <a:latin typeface="微软雅黑" pitchFamily="34" charset="-122"/>
                <a:ea typeface="微软雅黑" pitchFamily="34" charset="-122"/>
              </a:rPr>
              <a:t>short,char</a:t>
            </a:r>
            <a:r>
              <a:rPr kumimoji="1" lang="en-US" altLang="zh-CN" sz="3600" b="1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kumimoji="1" lang="en-US" altLang="zh-CN" sz="3600" b="1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36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3600" b="1" dirty="0" smtClean="0">
                <a:latin typeface="微软雅黑" pitchFamily="34" charset="-122"/>
                <a:ea typeface="微软雅黑" pitchFamily="34" charset="-122"/>
              </a:rPr>
              <a:t>float&lt;</a:t>
            </a:r>
            <a:r>
              <a:rPr kumimoji="1" lang="en-US" altLang="zh-CN" sz="3600" b="1" dirty="0" err="1" smtClean="0">
                <a:latin typeface="微软雅黑" pitchFamily="34" charset="-122"/>
                <a:ea typeface="微软雅黑" pitchFamily="34" charset="-122"/>
              </a:rPr>
              <a:t>long,double</a:t>
            </a:r>
            <a:endParaRPr kumimoji="1" lang="en-US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kumimoji="1" lang="en-US" altLang="zh-CN" sz="3600" b="1" dirty="0" err="1">
                <a:latin typeface="微软雅黑" pitchFamily="34" charset="-122"/>
                <a:ea typeface="微软雅黑" pitchFamily="34" charset="-122"/>
              </a:rPr>
              <a:t>byte,short,char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之间不会互相转换，他们三者在计算时</a:t>
            </a:r>
            <a:r>
              <a:rPr kumimoji="1" lang="zh-CN" altLang="en-US" sz="3600" dirty="0" smtClean="0">
                <a:latin typeface="微软雅黑" pitchFamily="34" charset="-122"/>
                <a:ea typeface="微软雅黑" pitchFamily="34" charset="-122"/>
              </a:rPr>
              <a:t>首先都转换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en-US" altLang="zh-CN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类型</a:t>
            </a:r>
          </a:p>
          <a:p>
            <a:pPr marL="457200" lvl="1" indent="0">
              <a:buNone/>
            </a:pP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容量大的数据类型转换为容量小的数据类型时，要加上</a:t>
            </a:r>
            <a:r>
              <a:rPr kumimoji="1" lang="zh-CN" altLang="en-US" sz="3600" b="1" dirty="0">
                <a:latin typeface="微软雅黑" pitchFamily="34" charset="-122"/>
                <a:ea typeface="微软雅黑" pitchFamily="34" charset="-122"/>
              </a:rPr>
              <a:t>强制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转换符，但可能造成精度降低或溢出；使用时要格外注意。</a:t>
            </a:r>
          </a:p>
          <a:p>
            <a:pPr marL="457200" lvl="1" indent="0">
              <a:buNone/>
            </a:pP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有多种类型的数据混合运算时，系统首先自动的将所有数据转换成容量最大的那一种数据类型，然后再进行计算</a:t>
            </a:r>
            <a:r>
              <a:rPr kumimoji="1"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3600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实数常量（如：</a:t>
            </a:r>
            <a:r>
              <a:rPr kumimoji="1" lang="en-US" altLang="zh-CN" sz="3600" dirty="0">
                <a:latin typeface="微软雅黑" pitchFamily="34" charset="-122"/>
                <a:ea typeface="微软雅黑" pitchFamily="34" charset="-122"/>
              </a:rPr>
              <a:t>1.2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）默认为 </a:t>
            </a:r>
            <a:r>
              <a:rPr kumimoji="1" lang="en-US" altLang="zh-CN" sz="36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。整数常量（如：</a:t>
            </a:r>
            <a:r>
              <a:rPr kumimoji="1" lang="en-US" altLang="zh-CN" sz="3600" dirty="0">
                <a:latin typeface="微软雅黑" pitchFamily="34" charset="-122"/>
                <a:ea typeface="微软雅黑" pitchFamily="34" charset="-122"/>
              </a:rPr>
              <a:t>123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）默认为 </a:t>
            </a:r>
            <a:r>
              <a:rPr kumimoji="1" lang="en-US" altLang="zh-CN" sz="3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3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en-US" altLang="zh-CN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基本数据类型转换</a:t>
            </a:r>
          </a:p>
        </p:txBody>
      </p:sp>
    </p:spTree>
    <p:extLst>
      <p:ext uri="{BB962C8B-B14F-4D97-AF65-F5344CB8AC3E}">
        <p14:creationId xmlns:p14="http://schemas.microsoft.com/office/powerpoint/2010/main" val="29094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多种类型的数据混合运算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zh-CN" altLang="en-US" sz="2400" dirty="0"/>
              <a:t>有多种类型的数据混合运算时，系统首先自动的将所有数据转换成容量最大的那一种数据类型，然后再进行计算</a:t>
            </a:r>
            <a:r>
              <a:rPr kumimoji="1" lang="zh-CN" altLang="en-US" sz="2400" dirty="0" smtClean="0"/>
              <a:t>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123 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234L + 23.5e3 + 53.34f</a:t>
            </a:r>
            <a:r>
              <a:rPr lang="zh-CN" altLang="en-US" sz="2400" dirty="0"/>
              <a:t>    </a:t>
            </a:r>
            <a:r>
              <a:rPr lang="zh-CN" altLang="en-US" sz="1600" dirty="0"/>
              <a:t>  </a:t>
            </a:r>
          </a:p>
          <a:p>
            <a:pPr>
              <a:lnSpc>
                <a:spcPct val="8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858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6934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err="1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=1,j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f1=0.1;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n-US" altLang="zh-CN" sz="2400" b="1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f2=123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l1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12345678,l2=8888888888;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d1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2e20,d2=124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1,b2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2,b3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129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j+10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/10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kumimoji="1" lang="en-US" altLang="zh-CN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*0.1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969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248400" cy="868362"/>
          </a:xfrm>
          <a:ln/>
        </p:spPr>
        <p:txBody>
          <a:bodyPr>
            <a:noAutofit/>
          </a:bodyPr>
          <a:lstStyle/>
          <a:p>
            <a:pPr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判断</a:t>
            </a:r>
            <a:endParaRPr lang="zh-CN" altLang="en-US" sz="32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4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6934200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3716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8288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86000" indent="-45720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c1=</a:t>
            </a:r>
            <a:r>
              <a:rPr kumimoji="1" lang="en-US" altLang="zh-CN" sz="2400" b="1" dirty="0">
                <a:solidFill>
                  <a:srgbClr val="2A00FF"/>
                </a:solidFill>
                <a:latin typeface="微软雅黑" pitchFamily="34" charset="-122"/>
                <a:ea typeface="微软雅黑" pitchFamily="34" charset="-122"/>
              </a:rPr>
              <a:t>'a'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,c2=125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b1-b2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c1+c2-1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f3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f1+f2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f4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f1+f2*0.1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d1*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i+j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kumimoji="1" lang="en-US" altLang="zh-CN" sz="2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2400" b="1" dirty="0">
                <a:solidFill>
                  <a:srgbClr val="7F0055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)(d1*5+d2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kumimoji="1"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969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248400" cy="868362"/>
          </a:xfrm>
          <a:ln/>
        </p:spPr>
        <p:txBody>
          <a:bodyPr>
            <a:noAutofit/>
          </a:bodyPr>
          <a:lstStyle/>
          <a:p>
            <a:pPr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判断</a:t>
            </a:r>
            <a:endParaRPr lang="zh-CN" altLang="en-US" sz="32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392993"/>
              </p:ext>
            </p:extLst>
          </p:nvPr>
        </p:nvGraphicFramePr>
        <p:xfrm>
          <a:off x="762000" y="15240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1"/>
            <a:ext cx="74168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8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748346" cy="1036638"/>
          </a:xfrm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程序格式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01000" cy="4244975"/>
          </a:xfrm>
          <a:ln/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大括号对齐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遇到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缩进，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Tab/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Shift+Tab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程序块之间加空行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并排语句之间加空格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运算符两侧加空格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有特定条件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前面有空格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成对编程</a:t>
            </a:r>
          </a:p>
        </p:txBody>
      </p:sp>
    </p:spTree>
    <p:extLst>
      <p:ext uri="{BB962C8B-B14F-4D97-AF65-F5344CB8AC3E}">
        <p14:creationId xmlns:p14="http://schemas.microsoft.com/office/powerpoint/2010/main" val="24075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语言支持如下运算符：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算术运算符：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，*，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关系运算符：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!=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逻辑运算符：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 , | , ^ , &amp;&amp;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||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位运算符：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&gt;&gt;&gt;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赋值运算符：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 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扩展赋值运算符：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 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 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，*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=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字符串连接运算符：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533399" y="1447800"/>
            <a:ext cx="8197361" cy="320040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kumimoji="1"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  <a:r>
              <a:rPr kumimoji="1"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!</a:t>
            </a:r>
            <a:r>
              <a:rPr kumimoji="1"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－逻辑非  </a:t>
            </a:r>
            <a:endParaRPr kumimoji="1" lang="en-US" altLang="zh-CN" sz="20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&amp;</a:t>
            </a:r>
            <a:r>
              <a:rPr kumimoji="1"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逻辑与  </a:t>
            </a:r>
            <a:endParaRPr kumimoji="1" lang="en-US" altLang="zh-CN" sz="20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| </a:t>
            </a:r>
            <a:r>
              <a:rPr kumimoji="1"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逻辑或 </a:t>
            </a:r>
            <a:endParaRPr kumimoji="1" lang="en-US" altLang="zh-CN" sz="20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^  </a:t>
            </a:r>
            <a:r>
              <a:rPr kumimoji="1"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逻辑异或  </a:t>
            </a:r>
            <a:endParaRPr kumimoji="1" lang="en-US" altLang="zh-CN" sz="20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&amp;&amp;</a:t>
            </a:r>
            <a:r>
              <a:rPr kumimoji="1"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短路与  </a:t>
            </a:r>
            <a:endParaRPr kumimoji="1" lang="en-US" altLang="zh-CN" sz="20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|| </a:t>
            </a:r>
            <a:r>
              <a:rPr kumimoji="1"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短路或</a:t>
            </a:r>
            <a:endParaRPr kumimoji="1" lang="en-US" altLang="zh-CN" sz="20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</a:pPr>
            <a:r>
              <a:rPr kumimoji="1"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kumimoji="1" lang="en-US" altLang="zh-CN" sz="2000" b="1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&amp;&amp;, ||,! </a:t>
            </a:r>
            <a:r>
              <a:rPr kumimoji="1"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逻辑运算符只能用于</a:t>
            </a:r>
            <a:r>
              <a:rPr kumimoji="1" lang="en-US" altLang="zh-CN" sz="2000" b="1" i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endParaRPr kumimoji="1" lang="zh-CN" altLang="en-US" sz="2000" b="1" i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211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92034"/>
              </p:ext>
            </p:extLst>
          </p:nvPr>
        </p:nvGraphicFramePr>
        <p:xfrm>
          <a:off x="762000" y="4800600"/>
          <a:ext cx="7239001" cy="1676400"/>
        </p:xfrm>
        <a:graphic>
          <a:graphicData uri="http://schemas.openxmlformats.org/drawingml/2006/table">
            <a:tbl>
              <a:tblPr/>
              <a:tblGrid>
                <a:gridCol w="905608"/>
                <a:gridCol w="904143"/>
                <a:gridCol w="905608"/>
                <a:gridCol w="874834"/>
                <a:gridCol w="934915"/>
                <a:gridCol w="904143"/>
                <a:gridCol w="905608"/>
                <a:gridCol w="904142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!a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err="1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a&amp;b</a:t>
                      </a:r>
                      <a:endParaRPr lang="en-US" altLang="zh-CN" sz="16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a|b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a^b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a&amp;&amp;b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a||b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2099" name="Rectangle 6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4067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340895" y="1676400"/>
            <a:ext cx="7772400" cy="2376487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赋值运算符 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(=)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</a:pP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当“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两侧数据类型不一致时，可以适用默认类型转换或使用强制类型转换原则进行处理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    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 l = 100;       </a:t>
            </a:r>
            <a:r>
              <a:rPr kumimoji="1"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(</a:t>
            </a:r>
            <a:r>
              <a:rPr kumimoji="1"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)l;</a:t>
            </a:r>
          </a:p>
          <a:p>
            <a:pPr marL="742950" lvl="1" indent="-285750" algn="just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Font typeface="Wingdings" pitchFamily="2" charset="2"/>
              <a:buChar char="§"/>
            </a:pP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注意：可以将整型常量直接赋值给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byte, short, char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等类型变量，而不需要进行强制类型转换，只要不超出其表数范围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    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 b = 12; char c = 100;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错误：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byte bb = 256;      short s = -32769;</a:t>
            </a:r>
            <a:endParaRPr kumimoji="1" lang="en-US" altLang="zh-CN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48346" cy="787400"/>
          </a:xfrm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赋值运算符与扩展赋值运算符</a:t>
            </a:r>
          </a:p>
        </p:txBody>
      </p:sp>
      <p:graphicFrame>
        <p:nvGraphicFramePr>
          <p:cNvPr id="173104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779647"/>
              </p:ext>
            </p:extLst>
          </p:nvPr>
        </p:nvGraphicFramePr>
        <p:xfrm>
          <a:off x="356089" y="4419600"/>
          <a:ext cx="7721111" cy="2011680"/>
        </p:xfrm>
        <a:graphic>
          <a:graphicData uri="http://schemas.openxmlformats.org/drawingml/2006/table">
            <a:tbl>
              <a:tblPr/>
              <a:tblGrid>
                <a:gridCol w="2077915"/>
                <a:gridCol w="2820865"/>
                <a:gridCol w="2822331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运算符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用法举例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等效的表达式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+=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a+b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-=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a-b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*=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a*b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/=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a/b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%=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</a:t>
                      </a:r>
                      <a:r>
                        <a:rPr lang="en-US" altLang="zh-CN" sz="1600" b="0" kern="1200" dirty="0" err="1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a%b</a:t>
                      </a:r>
                      <a:endParaRPr lang="en-US" altLang="zh-CN" sz="1600" b="0" kern="1200" dirty="0" smtClean="0">
                        <a:solidFill>
                          <a:srgbClr val="7E3A3A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0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字符串连接符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“+” 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除用于算术加法运算外，还可用于对字符串进行连接操作</a:t>
            </a:r>
          </a:p>
          <a:p>
            <a:pPr>
              <a:buFont typeface="Wingdings 2" pitchFamily="18" charset="2"/>
              <a:buNone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id = 800 + 90;</a:t>
            </a:r>
          </a:p>
          <a:p>
            <a:pPr>
              <a:buFont typeface="Wingdings 2" pitchFamily="18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		String s = "hello" + "world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Font typeface="Wingdings 2" pitchFamily="18" charset="2"/>
              <a:buNone/>
            </a:pPr>
            <a:endParaRPr lang="en-US" altLang="zh-CN" sz="3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“+”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运算符两侧的操作数中只要有一个是字符串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(String)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类型，系统会自动将另一个操作数转换为字符串然后再进行连接。</a:t>
            </a:r>
          </a:p>
          <a:p>
            <a:pPr>
              <a:buFont typeface="Wingdings 2" pitchFamily="18" charset="2"/>
              <a:buNone/>
            </a:pP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c = 12;</a:t>
            </a:r>
          </a:p>
          <a:p>
            <a:pPr>
              <a:buFont typeface="Wingdings 2" pitchFamily="18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("c=" + c);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56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表达式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382" y="1673226"/>
            <a:ext cx="4796203" cy="4460875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表达式是符合一定语法规则的运算符和操作数的序列 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5.0 + a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(a-b)*c-4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&lt;30 &amp;&amp; i%10!=0 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表达式的类型和值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对表达式中操作数进行运算得到的结果</a:t>
            </a:r>
            <a:br>
              <a:rPr lang="zh-CN" altLang="en-US" sz="18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称为表达式的值。 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表达式值的数据类型即为表达式的类型 。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表达式的运算顺序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应按照运算符的优先级从高到低的顺序进行。 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优先级相同的运算符按照事先约定的结合方向进行。</a:t>
            </a:r>
          </a:p>
          <a:p>
            <a:pPr>
              <a:lnSpc>
                <a:spcPct val="90000"/>
              </a:lnSpc>
            </a:pPr>
            <a:endParaRPr lang="en-US" altLang="zh-CN" sz="1800" dirty="0"/>
          </a:p>
        </p:txBody>
      </p:sp>
      <p:graphicFrame>
        <p:nvGraphicFramePr>
          <p:cNvPr id="17517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12806"/>
              </p:ext>
            </p:extLst>
          </p:nvPr>
        </p:nvGraphicFramePr>
        <p:xfrm>
          <a:off x="5237285" y="1674813"/>
          <a:ext cx="3654669" cy="5090160"/>
        </p:xfrm>
        <a:graphic>
          <a:graphicData uri="http://schemas.openxmlformats.org/drawingml/2006/table">
            <a:tbl>
              <a:tblPr/>
              <a:tblGrid>
                <a:gridCol w="942243"/>
                <a:gridCol w="2712426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/>
                      </a:r>
                      <a:b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 to L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.   ( )   { }   ;   ,</a:t>
                      </a:r>
                      <a:b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++ --   ~ ! (data type)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 / %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 -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&lt;&lt; &gt;&gt; &gt;&gt;&gt;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&lt;  &gt;  &lt;=  &gt;=  instanceof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== !=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&amp;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^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|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&amp;&amp;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 to R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||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 to L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? :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 to L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=   *=   /=   %=  </a:t>
                      </a:r>
                      <a:b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+=   -=   &lt;&lt;=   &gt;&gt;=   </a:t>
                      </a:r>
                      <a:b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</a:b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&gt;&gt;&gt;=   &amp;=   ^=   |=</a:t>
                      </a:r>
                    </a:p>
                  </a:txBody>
                  <a:tcPr marL="84406" marR="8440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175165" name="Group 61"/>
          <p:cNvGrpSpPr>
            <a:grpSpLocks/>
          </p:cNvGrpSpPr>
          <p:nvPr/>
        </p:nvGrpSpPr>
        <p:grpSpPr bwMode="auto">
          <a:xfrm>
            <a:off x="8546123" y="1893889"/>
            <a:ext cx="319454" cy="4003675"/>
            <a:chOff x="3443" y="1547"/>
            <a:chExt cx="218" cy="2522"/>
          </a:xfrm>
        </p:grpSpPr>
        <p:sp>
          <p:nvSpPr>
            <p:cNvPr id="175166" name="AutoShape 62"/>
            <p:cNvSpPr>
              <a:spLocks noChangeArrowheads="1"/>
            </p:cNvSpPr>
            <p:nvPr/>
          </p:nvSpPr>
          <p:spPr bwMode="auto">
            <a:xfrm>
              <a:off x="3528" y="1849"/>
              <a:ext cx="133" cy="1945"/>
            </a:xfrm>
            <a:prstGeom prst="upArrow">
              <a:avLst>
                <a:gd name="adj1" fmla="val 50000"/>
                <a:gd name="adj2" fmla="val 365602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pPr marL="400050" indent="-400050" algn="ctr"/>
              <a:endParaRPr lang="zh-CN" altLang="zh-CN" sz="1400"/>
            </a:p>
          </p:txBody>
        </p:sp>
        <p:sp>
          <p:nvSpPr>
            <p:cNvPr id="175167" name="Text Box 63"/>
            <p:cNvSpPr txBox="1">
              <a:spLocks noChangeArrowheads="1"/>
            </p:cNvSpPr>
            <p:nvPr/>
          </p:nvSpPr>
          <p:spPr bwMode="auto">
            <a:xfrm>
              <a:off x="3483" y="3838"/>
              <a:ext cx="1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Times New Roman" pitchFamily="18" charset="0"/>
                </a:rPr>
                <a:t>低</a:t>
              </a:r>
            </a:p>
          </p:txBody>
        </p:sp>
        <p:sp>
          <p:nvSpPr>
            <p:cNvPr id="175168" name="Text Box 64"/>
            <p:cNvSpPr txBox="1">
              <a:spLocks noChangeArrowheads="1"/>
            </p:cNvSpPr>
            <p:nvPr/>
          </p:nvSpPr>
          <p:spPr bwMode="auto">
            <a:xfrm>
              <a:off x="3443" y="1547"/>
              <a:ext cx="1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Times New Roman" pitchFamily="18" charset="0"/>
                </a:rPr>
                <a:t>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3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计算细节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 c = (char)(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()*26+’a’);</a:t>
            </a:r>
          </a:p>
          <a:p>
            <a:pPr lvl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被转成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进行乘法运算，乘积是个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为了完成加法，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必须被转成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最后获得的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再转成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29.7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 lvl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之间的数。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[0,1)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940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09600" y="1600200"/>
            <a:ext cx="7772400" cy="487680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目条件运算符，语法格式：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 ? y : 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类型表达式，先计算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的值，若为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，则整个三目运算的结果为表达式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的值，否则整个运算结果为表达式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4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举例：</a:t>
            </a:r>
          </a:p>
          <a:p>
            <a:pPr marL="342900" indent="-342900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score = 80;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x = -100;</a:t>
            </a:r>
          </a:p>
          <a:p>
            <a:pPr marL="342900" indent="-342900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String type = score &lt; 60 ? "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不及格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 : "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及格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 marL="342900" indent="-342900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flag = x &gt; 0 ? 1 : (x == 0 ? 0 : -1);</a:t>
            </a:r>
          </a:p>
          <a:p>
            <a:pPr marL="342900" indent="-342900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("type= " + type);</a:t>
            </a:r>
          </a:p>
          <a:p>
            <a:pPr marL="342900" indent="-342900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("flag= "+ flag);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三目条件运算符</a:t>
            </a:r>
          </a:p>
        </p:txBody>
      </p:sp>
    </p:spTree>
    <p:extLst>
      <p:ext uri="{BB962C8B-B14F-4D97-AF65-F5344CB8AC3E}">
        <p14:creationId xmlns:p14="http://schemas.microsoft.com/office/powerpoint/2010/main" val="25581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条件语句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根据不同条件，执行不同语句。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.. else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.. else if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.. else if .. else if .. else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switch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循环语句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重复执行某些动作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 (JDK1.5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while 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 .. while;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8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if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.. else ..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.. else if ..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.. else if .. else if ..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.. else if .. else if .. else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只有一句需要执行的语句时，可以省略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 }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，但是不推荐省略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小心不要在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后面加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65089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标识符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语言中，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对各种</a:t>
            </a:r>
            <a:r>
              <a:rPr kumimoji="1"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等要素命名时使用的字符串称为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标识符。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标识符有如下命名规则：</a:t>
            </a:r>
          </a:p>
          <a:p>
            <a:pPr marL="457200" lvl="1" indent="0">
              <a:buNone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合法字符：字母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、下划线“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_”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、美元符“</a:t>
            </a:r>
            <a:r>
              <a:rPr kumimoji="1" lang="en-US" altLang="zh-CN" sz="2000" dirty="0" smtClean="0">
                <a:latin typeface="微软雅黑" pitchFamily="34" charset="-122"/>
                <a:ea typeface="微软雅黑" pitchFamily="34" charset="-122"/>
              </a:rPr>
              <a:t>$” 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数字</a:t>
            </a:r>
            <a:endParaRPr kumimoji="1"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标识符不能以数字开头</a:t>
            </a:r>
            <a:endParaRPr kumimoji="1"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标识符大小写敏感，长度无限制。</a:t>
            </a:r>
          </a:p>
          <a:p>
            <a:pPr marL="0" indent="0">
              <a:buNone/>
            </a:pPr>
            <a:r>
              <a:rPr kumimoji="1" lang="zh-CN" altLang="en-US" sz="2000" b="1" dirty="0" smtClean="0">
                <a:latin typeface="微软雅黑" pitchFamily="34" charset="-122"/>
                <a:ea typeface="微软雅黑" pitchFamily="34" charset="-122"/>
              </a:rPr>
              <a:t>建议：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标识符命名时只用字母和下划线，并可以让阅读者望文生义，且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不能与 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语言的关键字重名。</a:t>
            </a:r>
          </a:p>
          <a:p>
            <a:endParaRPr lang="en-US" altLang="zh-CN" sz="2000" dirty="0"/>
          </a:p>
        </p:txBody>
      </p:sp>
      <p:graphicFrame>
        <p:nvGraphicFramePr>
          <p:cNvPr id="155686" name="Group 3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0037296"/>
              </p:ext>
            </p:extLst>
          </p:nvPr>
        </p:nvGraphicFramePr>
        <p:xfrm>
          <a:off x="609600" y="4572000"/>
          <a:ext cx="7696200" cy="1676400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合法的标识符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不合法的标识符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en-US" altLang="zh-CN" sz="1600" b="0" kern="1200" dirty="0" err="1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HelloWorld</a:t>
                      </a:r>
                      <a:endParaRPr lang="en-US" altLang="zh-CN" sz="1600" b="0" kern="1200" dirty="0" smtClean="0">
                        <a:solidFill>
                          <a:srgbClr val="7E3A3A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class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</a:t>
                      </a:r>
                      <a:r>
                        <a:rPr lang="en-US" altLang="zh-CN" sz="1600" b="0" kern="1200" dirty="0" err="1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TestApp</a:t>
                      </a:r>
                      <a:endParaRPr lang="en-US" altLang="zh-CN" sz="1600" b="0" kern="1200" dirty="0" smtClean="0">
                        <a:solidFill>
                          <a:srgbClr val="7E3A3A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</a:t>
                      </a:r>
                      <a:r>
                        <a:rPr lang="en-US" altLang="zh-CN" sz="1600" b="0" kern="1200" dirty="0" err="1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TestApp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_365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36.5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$core189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   </a:t>
                      </a:r>
                      <a:r>
                        <a:rPr lang="en-US" altLang="zh-CN" sz="1600" b="0" kern="1200" dirty="0" err="1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ni</a:t>
                      </a: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 err="1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hao</a:t>
                      </a:r>
                      <a:endParaRPr lang="en-US" altLang="zh-CN" sz="1600" b="0" kern="1200" dirty="0" smtClean="0">
                        <a:solidFill>
                          <a:srgbClr val="7E3A3A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 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循环语句</a:t>
            </a: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184639" y="1700214"/>
            <a:ext cx="5650523" cy="2016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l"/>
            </a:pPr>
            <a:r>
              <a:rPr kumimoji="1" lang="en-US" altLang="zh-CN" sz="1600">
                <a:latin typeface="Times New Roman" pitchFamily="18" charset="0"/>
              </a:rPr>
              <a:t>for </a:t>
            </a:r>
            <a:r>
              <a:rPr kumimoji="1" lang="zh-CN" altLang="en-US" sz="1600">
                <a:latin typeface="Times New Roman" pitchFamily="18" charset="0"/>
              </a:rPr>
              <a:t>语句为如下形式：</a:t>
            </a:r>
            <a:br>
              <a:rPr kumimoji="1" lang="zh-CN" altLang="en-US" sz="1600">
                <a:latin typeface="Times New Roman" pitchFamily="18" charset="0"/>
              </a:rPr>
            </a:br>
            <a:r>
              <a:rPr kumimoji="1" lang="en-US" altLang="zh-CN" sz="1600">
                <a:latin typeface="Courier New" pitchFamily="49" charset="0"/>
              </a:rPr>
              <a:t>for(</a:t>
            </a:r>
            <a:r>
              <a:rPr kumimoji="1" lang="zh-CN" altLang="zh-CN" sz="1600">
                <a:latin typeface="Courier New" pitchFamily="49" charset="0"/>
              </a:rPr>
              <a:t>表达式1; 表达式2; 表达式3)</a:t>
            </a:r>
            <a:r>
              <a:rPr kumimoji="1" lang="en-US" altLang="zh-CN" sz="1600">
                <a:latin typeface="Courier New" pitchFamily="49" charset="0"/>
              </a:rPr>
              <a:t>{ </a:t>
            </a:r>
            <a:r>
              <a:rPr kumimoji="1" lang="zh-CN" altLang="zh-CN" sz="1600">
                <a:latin typeface="Courier New" pitchFamily="49" charset="0"/>
              </a:rPr>
              <a:t>语句</a:t>
            </a:r>
            <a:r>
              <a:rPr kumimoji="1" lang="en-US" altLang="zh-CN" sz="1600">
                <a:latin typeface="Courier New" pitchFamily="49" charset="0"/>
              </a:rPr>
              <a:t>; … ; }</a:t>
            </a:r>
          </a:p>
          <a:p>
            <a:pPr marL="533400" indent="-533400">
              <a:spcAft>
                <a:spcPct val="0"/>
              </a:spcAft>
              <a:buClrTx/>
              <a:buFont typeface="Wingdings" pitchFamily="2" charset="2"/>
              <a:buChar char="l"/>
            </a:pPr>
            <a:r>
              <a:rPr kumimoji="1" lang="zh-CN" altLang="en-US" sz="1600">
                <a:latin typeface="Times New Roman" pitchFamily="18" charset="0"/>
              </a:rPr>
              <a:t>执行过程</a:t>
            </a:r>
            <a:br>
              <a:rPr kumimoji="1" lang="zh-CN" altLang="en-US" sz="1600">
                <a:latin typeface="Times New Roman" pitchFamily="18" charset="0"/>
              </a:rPr>
            </a:br>
            <a:r>
              <a:rPr kumimoji="1" lang="zh-CN" altLang="en-US" sz="1600">
                <a:latin typeface="Times New Roman" pitchFamily="18" charset="0"/>
              </a:rPr>
              <a:t>首先计算表达式</a:t>
            </a:r>
            <a:r>
              <a:rPr kumimoji="1" lang="en-US" altLang="zh-CN" sz="1600">
                <a:latin typeface="Times New Roman" pitchFamily="18" charset="0"/>
              </a:rPr>
              <a:t>1</a:t>
            </a:r>
            <a:r>
              <a:rPr kumimoji="1" lang="zh-CN" altLang="en-US" sz="1600">
                <a:latin typeface="Times New Roman" pitchFamily="18" charset="0"/>
              </a:rPr>
              <a:t>，接着执行表达式</a:t>
            </a:r>
            <a:r>
              <a:rPr kumimoji="1" lang="en-US" altLang="zh-CN" sz="1600">
                <a:latin typeface="Times New Roman" pitchFamily="18" charset="0"/>
              </a:rPr>
              <a:t>2</a:t>
            </a:r>
            <a:r>
              <a:rPr kumimoji="1" lang="zh-CN" altLang="en-US" sz="1600">
                <a:latin typeface="Times New Roman" pitchFamily="18" charset="0"/>
              </a:rPr>
              <a:t>，若表达式</a:t>
            </a:r>
            <a:r>
              <a:rPr kumimoji="1" lang="en-US" altLang="zh-CN" sz="1600">
                <a:latin typeface="Times New Roman" pitchFamily="18" charset="0"/>
              </a:rPr>
              <a:t>2</a:t>
            </a:r>
            <a:r>
              <a:rPr kumimoji="1" lang="zh-CN" altLang="en-US" sz="1600">
                <a:latin typeface="Times New Roman" pitchFamily="18" charset="0"/>
              </a:rPr>
              <a:t>的值 </a:t>
            </a:r>
            <a:r>
              <a:rPr kumimoji="1" lang="en-US" altLang="zh-CN" sz="1600">
                <a:latin typeface="Times New Roman" pitchFamily="18" charset="0"/>
                <a:sym typeface="Symbol" pitchFamily="18" charset="2"/>
              </a:rPr>
              <a:t>= ture</a:t>
            </a:r>
            <a:r>
              <a:rPr kumimoji="1" lang="zh-CN" altLang="en-US" sz="1600">
                <a:latin typeface="Times New Roman" pitchFamily="18" charset="0"/>
                <a:sym typeface="Symbol" pitchFamily="18" charset="2"/>
              </a:rPr>
              <a:t>，则执行语句，接着计算表达式</a:t>
            </a:r>
            <a:r>
              <a:rPr kumimoji="1" lang="en-US" altLang="zh-CN" sz="1600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1600">
                <a:latin typeface="Times New Roman" pitchFamily="18" charset="0"/>
                <a:sym typeface="Symbol" pitchFamily="18" charset="2"/>
              </a:rPr>
              <a:t>，再判断表达式</a:t>
            </a:r>
            <a:r>
              <a:rPr kumimoji="1" lang="en-US" altLang="zh-CN" sz="160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1600">
                <a:latin typeface="Times New Roman" pitchFamily="18" charset="0"/>
                <a:sym typeface="Symbol" pitchFamily="18" charset="2"/>
              </a:rPr>
              <a:t>的值；依此重复下去，直到表达式</a:t>
            </a:r>
            <a:r>
              <a:rPr kumimoji="1" lang="en-US" altLang="zh-CN" sz="160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1600">
                <a:latin typeface="Times New Roman" pitchFamily="18" charset="0"/>
                <a:sym typeface="Symbol" pitchFamily="18" charset="2"/>
              </a:rPr>
              <a:t>的值</a:t>
            </a:r>
            <a:r>
              <a:rPr kumimoji="1" lang="en-US" altLang="zh-CN" sz="1600">
                <a:latin typeface="Times New Roman" pitchFamily="18" charset="0"/>
                <a:sym typeface="Symbol" pitchFamily="18" charset="2"/>
              </a:rPr>
              <a:t>=false</a:t>
            </a:r>
            <a:br>
              <a:rPr kumimoji="1" lang="en-US" altLang="zh-CN" sz="1600"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sz="1600">
                <a:latin typeface="Times New Roman" pitchFamily="18" charset="0"/>
                <a:sym typeface="Symbol" pitchFamily="18" charset="2"/>
              </a:rPr>
              <a:t>for</a:t>
            </a:r>
            <a:r>
              <a:rPr kumimoji="1" lang="zh-CN" altLang="en-US" sz="1600">
                <a:latin typeface="Times New Roman" pitchFamily="18" charset="0"/>
                <a:sym typeface="Symbol" pitchFamily="18" charset="2"/>
              </a:rPr>
              <a:t>语句中三个表达式都可以省略</a:t>
            </a:r>
            <a:br>
              <a:rPr kumimoji="1" lang="zh-CN" altLang="en-US" sz="1600"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sz="1600">
                <a:latin typeface="Times New Roman" pitchFamily="18" charset="0"/>
                <a:sym typeface="Symbol" pitchFamily="18" charset="2"/>
              </a:rPr>
              <a:t>JDK1.5</a:t>
            </a:r>
            <a:r>
              <a:rPr kumimoji="1" lang="zh-CN" altLang="en-US" sz="1600">
                <a:latin typeface="Times New Roman" pitchFamily="18" charset="0"/>
                <a:sym typeface="Symbol" pitchFamily="18" charset="2"/>
              </a:rPr>
              <a:t>新补充的</a:t>
            </a:r>
            <a:r>
              <a:rPr kumimoji="1" lang="en-US" altLang="zh-CN" sz="1600">
                <a:latin typeface="Times New Roman" pitchFamily="18" charset="0"/>
                <a:sym typeface="Symbol" pitchFamily="18" charset="2"/>
              </a:rPr>
              <a:t>for</a:t>
            </a:r>
            <a:r>
              <a:rPr kumimoji="1" lang="zh-CN" altLang="en-US" sz="1600">
                <a:latin typeface="Times New Roman" pitchFamily="18" charset="0"/>
                <a:sym typeface="Symbol" pitchFamily="18" charset="2"/>
              </a:rPr>
              <a:t>语法（后面课程中补充，数组）</a:t>
            </a:r>
          </a:p>
        </p:txBody>
      </p:sp>
      <p:grpSp>
        <p:nvGrpSpPr>
          <p:cNvPr id="179204" name="Group 4"/>
          <p:cNvGrpSpPr>
            <a:grpSpLocks/>
          </p:cNvGrpSpPr>
          <p:nvPr/>
        </p:nvGrpSpPr>
        <p:grpSpPr bwMode="auto">
          <a:xfrm>
            <a:off x="6233747" y="1700213"/>
            <a:ext cx="2511669" cy="3168650"/>
            <a:chOff x="4526" y="1071"/>
            <a:chExt cx="1714" cy="2789"/>
          </a:xfrm>
        </p:grpSpPr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4526" y="1071"/>
              <a:ext cx="1588" cy="2789"/>
              <a:chOff x="2175" y="1004"/>
              <a:chExt cx="2046" cy="2880"/>
            </a:xfrm>
          </p:grpSpPr>
          <p:sp>
            <p:nvSpPr>
              <p:cNvPr id="179206" name="Text Box 6"/>
              <p:cNvSpPr txBox="1">
                <a:spLocks noChangeArrowheads="1"/>
              </p:cNvSpPr>
              <p:nvPr/>
            </p:nvSpPr>
            <p:spPr bwMode="auto">
              <a:xfrm>
                <a:off x="2543" y="1971"/>
                <a:ext cx="950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1800" b="1">
                    <a:latin typeface="Dotum" pitchFamily="34" charset="-127"/>
                    <a:ea typeface="Dotum" pitchFamily="34" charset="-127"/>
                    <a:sym typeface="Symbol" pitchFamily="18" charset="2"/>
                  </a:rPr>
                  <a:t>=true</a:t>
                </a:r>
                <a:endParaRPr kumimoji="1" lang="en-US" altLang="zh-CN" sz="1800" b="1">
                  <a:latin typeface="Dotum" pitchFamily="34" charset="-127"/>
                  <a:ea typeface="Dotum" pitchFamily="34" charset="-127"/>
                </a:endParaRPr>
              </a:p>
            </p:txBody>
          </p:sp>
          <p:sp>
            <p:nvSpPr>
              <p:cNvPr id="179207" name="AutoShape 7"/>
              <p:cNvSpPr>
                <a:spLocks noChangeArrowheads="1"/>
              </p:cNvSpPr>
              <p:nvPr/>
            </p:nvSpPr>
            <p:spPr bwMode="auto">
              <a:xfrm>
                <a:off x="2175" y="1238"/>
                <a:ext cx="2046" cy="1171"/>
              </a:xfrm>
              <a:prstGeom prst="diamond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表达式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2</a:t>
                </a:r>
                <a:r>
                  <a:rPr kumimoji="1" lang="zh-CN" altLang="en-US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值</a:t>
                </a:r>
              </a:p>
            </p:txBody>
          </p:sp>
          <p:sp>
            <p:nvSpPr>
              <p:cNvPr id="179208" name="AutoShape 8"/>
              <p:cNvSpPr>
                <a:spLocks noChangeArrowheads="1"/>
              </p:cNvSpPr>
              <p:nvPr/>
            </p:nvSpPr>
            <p:spPr bwMode="auto">
              <a:xfrm>
                <a:off x="2584" y="3511"/>
                <a:ext cx="1237" cy="373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结束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for</a:t>
                </a:r>
                <a:r>
                  <a:rPr kumimoji="1" lang="zh-CN" altLang="zh-CN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语句</a:t>
                </a:r>
                <a:endParaRPr kumimoji="1" lang="zh-CN" altLang="en-US" sz="1800" b="1">
                  <a:solidFill>
                    <a:srgbClr val="003366"/>
                  </a:solidFill>
                  <a:latin typeface="Dotum" pitchFamily="34" charset="-127"/>
                  <a:ea typeface="Dotum" pitchFamily="34" charset="-127"/>
                </a:endParaRPr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2526" y="2819"/>
                <a:ext cx="1350" cy="37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计算表达式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3</a:t>
                </a:r>
                <a:endParaRPr kumimoji="1" lang="en-US" altLang="zh-CN">
                  <a:latin typeface="Dotum" pitchFamily="34" charset="-127"/>
                  <a:ea typeface="Dotum" pitchFamily="34" charset="-127"/>
                </a:endParaRPr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2526" y="2215"/>
                <a:ext cx="1350" cy="37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语  句</a:t>
                </a:r>
                <a:endParaRPr kumimoji="1" lang="zh-CN" altLang="en-US">
                  <a:latin typeface="Dotum" pitchFamily="34" charset="-127"/>
                  <a:ea typeface="Dotum" pitchFamily="34" charset="-127"/>
                </a:endParaRPr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2518" y="1004"/>
                <a:ext cx="1350" cy="37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计算表达式</a:t>
                </a:r>
                <a:r>
                  <a:rPr kumimoji="1" lang="en-US" altLang="zh-CN" sz="1800" b="1">
                    <a:solidFill>
                      <a:srgbClr val="003366"/>
                    </a:solidFill>
                    <a:latin typeface="Dotum" pitchFamily="34" charset="-127"/>
                    <a:ea typeface="Dotum" pitchFamily="34" charset="-127"/>
                  </a:rPr>
                  <a:t>1</a:t>
                </a:r>
              </a:p>
            </p:txBody>
          </p:sp>
          <p:cxnSp>
            <p:nvCxnSpPr>
              <p:cNvPr id="179212" name="AutoShape 12"/>
              <p:cNvCxnSpPr>
                <a:cxnSpLocks noChangeShapeType="1"/>
                <a:stCxn id="179211" idx="2"/>
                <a:endCxn id="179207" idx="0"/>
              </p:cNvCxnSpPr>
              <p:nvPr/>
            </p:nvCxnSpPr>
            <p:spPr bwMode="auto">
              <a:xfrm flipV="1">
                <a:off x="3193" y="1238"/>
                <a:ext cx="5" cy="1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9213" name="AutoShape 13"/>
              <p:cNvCxnSpPr>
                <a:cxnSpLocks noChangeShapeType="1"/>
                <a:stCxn id="179207" idx="2"/>
                <a:endCxn id="179210" idx="0"/>
              </p:cNvCxnSpPr>
              <p:nvPr/>
            </p:nvCxnSpPr>
            <p:spPr bwMode="auto">
              <a:xfrm flipV="1">
                <a:off x="3198" y="2215"/>
                <a:ext cx="3" cy="1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9214" name="AutoShape 14"/>
              <p:cNvCxnSpPr>
                <a:cxnSpLocks noChangeShapeType="1"/>
                <a:stCxn id="179210" idx="2"/>
                <a:endCxn id="179209" idx="0"/>
              </p:cNvCxnSpPr>
              <p:nvPr/>
            </p:nvCxnSpPr>
            <p:spPr bwMode="auto">
              <a:xfrm>
                <a:off x="3201" y="2587"/>
                <a:ext cx="0" cy="2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9215" name="AutoShape 15"/>
              <p:cNvCxnSpPr>
                <a:cxnSpLocks noChangeShapeType="1"/>
                <a:stCxn id="179207" idx="3"/>
                <a:endCxn id="179208" idx="0"/>
              </p:cNvCxnSpPr>
              <p:nvPr/>
            </p:nvCxnSpPr>
            <p:spPr bwMode="auto">
              <a:xfrm flipH="1">
                <a:off x="3203" y="1824"/>
                <a:ext cx="1018" cy="1688"/>
              </a:xfrm>
              <a:prstGeom prst="bentConnector4">
                <a:avLst>
                  <a:gd name="adj1" fmla="val -19734"/>
                  <a:gd name="adj2" fmla="val 67348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9216" name="Rectangle 16"/>
              <p:cNvSpPr>
                <a:spLocks noChangeArrowheads="1"/>
              </p:cNvSpPr>
              <p:nvPr/>
            </p:nvSpPr>
            <p:spPr bwMode="auto">
              <a:xfrm>
                <a:off x="2868" y="3280"/>
                <a:ext cx="342" cy="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217" name="Rectangle 17"/>
              <p:cNvSpPr>
                <a:spLocks noChangeArrowheads="1"/>
              </p:cNvSpPr>
              <p:nvPr/>
            </p:nvSpPr>
            <p:spPr bwMode="auto">
              <a:xfrm>
                <a:off x="3192" y="1422"/>
                <a:ext cx="342" cy="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79218" name="AutoShape 18"/>
              <p:cNvCxnSpPr>
                <a:cxnSpLocks noChangeShapeType="1"/>
                <a:stCxn id="179209" idx="2"/>
                <a:endCxn id="179217" idx="1"/>
              </p:cNvCxnSpPr>
              <p:nvPr/>
            </p:nvCxnSpPr>
            <p:spPr bwMode="auto">
              <a:xfrm rot="16200000" flipV="1">
                <a:off x="2335" y="2326"/>
                <a:ext cx="1723" cy="9"/>
              </a:xfrm>
              <a:prstGeom prst="bentConnector4">
                <a:avLst>
                  <a:gd name="adj1" fmla="val -8356"/>
                  <a:gd name="adj2" fmla="val 1221111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9219" name="Text Box 19"/>
            <p:cNvSpPr txBox="1">
              <a:spLocks noChangeArrowheads="1"/>
            </p:cNvSpPr>
            <p:nvPr/>
          </p:nvSpPr>
          <p:spPr bwMode="auto">
            <a:xfrm>
              <a:off x="5664" y="148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800" b="1">
                  <a:latin typeface="Dotum" pitchFamily="34" charset="-127"/>
                  <a:ea typeface="Dotum" pitchFamily="34" charset="-127"/>
                </a:rPr>
                <a:t>=false</a:t>
              </a:r>
            </a:p>
          </p:txBody>
        </p:sp>
      </p:grp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184639" y="3933825"/>
            <a:ext cx="5650523" cy="265303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/>
            </a:r>
            <a:br>
              <a:rPr kumimoji="1" lang="en-US" altLang="zh-CN" sz="1600">
                <a:latin typeface="Courier New" pitchFamily="49" charset="0"/>
              </a:rPr>
            </a:br>
            <a:r>
              <a:rPr kumimoji="1" lang="en-US" altLang="zh-CN" sz="1600"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long result = 0;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long f = 1;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for (int i = 1; i &lt;= 10; i++) {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    f = f * i;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    result += f;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}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		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System.out.println("result=" + result);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}</a:t>
            </a: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3308839" y="6165851"/>
            <a:ext cx="2372458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00050" indent="-40005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r>
              <a:rPr kumimoji="1" lang="zh-CN" altLang="en-US" sz="1600"/>
              <a:t>计算 </a:t>
            </a:r>
            <a:r>
              <a:rPr kumimoji="1" lang="en-US" altLang="zh-CN" sz="1600"/>
              <a:t>result = 1!+2!+…+10!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5901105" y="4986339"/>
            <a:ext cx="3191608" cy="1477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课 </a:t>
            </a:r>
            <a:r>
              <a:rPr kumimoji="1" lang="zh-CN" altLang="en-US" b="1">
                <a:latin typeface="Times New Roman" pitchFamily="18" charset="0"/>
              </a:rPr>
              <a:t>堂 练</a:t>
            </a:r>
            <a:r>
              <a:rPr kumimoji="1" lang="zh-CN" altLang="en-US" b="1">
                <a:latin typeface="黑体" pitchFamily="49" charset="-122"/>
                <a:ea typeface="黑体" pitchFamily="49" charset="-122"/>
              </a:rPr>
              <a:t> 习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b="1">
                <a:latin typeface="Times New Roman" pitchFamily="18" charset="0"/>
              </a:rPr>
              <a:t>编写程序，用一个 </a:t>
            </a:r>
            <a:r>
              <a:rPr kumimoji="1" lang="en-US" altLang="zh-CN" sz="1800" b="1">
                <a:latin typeface="Times New Roman" pitchFamily="18" charset="0"/>
              </a:rPr>
              <a:t>for </a:t>
            </a:r>
            <a:r>
              <a:rPr kumimoji="1" lang="zh-CN" altLang="en-US" sz="1800" b="1">
                <a:latin typeface="Times New Roman" pitchFamily="18" charset="0"/>
              </a:rPr>
              <a:t>循环计算</a:t>
            </a:r>
            <a:r>
              <a:rPr kumimoji="1" lang="en-US" altLang="zh-CN" sz="1800" b="1">
                <a:latin typeface="Times New Roman" pitchFamily="18" charset="0"/>
              </a:rPr>
              <a:t>1+3+5+7 + ……+ 99</a:t>
            </a:r>
            <a:r>
              <a:rPr kumimoji="1" lang="zh-CN" altLang="en-US" sz="1800" b="1">
                <a:latin typeface="Times New Roman" pitchFamily="18" charset="0"/>
              </a:rPr>
              <a:t>的值，并输出计算结果</a:t>
            </a:r>
            <a:r>
              <a:rPr kumimoji="1" lang="zh-CN" altLang="en-US" b="1">
                <a:latin typeface="Times New Roman" pitchFamily="18" charset="0"/>
              </a:rPr>
              <a:t>。</a:t>
            </a:r>
            <a:r>
              <a:rPr kumimoji="1" lang="en-US" altLang="zh-CN" b="1">
                <a:latin typeface="Times New Roman" pitchFamily="18" charset="0"/>
              </a:rPr>
              <a:t>(OddSum.java)</a:t>
            </a:r>
          </a:p>
        </p:txBody>
      </p:sp>
    </p:spTree>
    <p:extLst>
      <p:ext uri="{BB962C8B-B14F-4D97-AF65-F5344CB8AC3E}">
        <p14:creationId xmlns:p14="http://schemas.microsoft.com/office/powerpoint/2010/main" val="20659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while &amp; do while 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382" y="1673225"/>
            <a:ext cx="4303834" cy="4492625"/>
          </a:xfrm>
          <a:ln/>
        </p:spPr>
        <p:txBody>
          <a:bodyPr/>
          <a:lstStyle/>
          <a:p>
            <a:r>
              <a:rPr lang="en-US" altLang="zh-CN" sz="1800"/>
              <a:t>while </a:t>
            </a:r>
            <a:r>
              <a:rPr lang="zh-CN" altLang="en-US" sz="1800"/>
              <a:t>语句为如下形式：</a:t>
            </a:r>
          </a:p>
          <a:p>
            <a:pPr>
              <a:buFont typeface="Wingdings 2" pitchFamily="18" charset="2"/>
              <a:buNone/>
            </a:pPr>
            <a:r>
              <a:rPr lang="zh-CN" altLang="en-US" sz="1800"/>
              <a:t>                </a:t>
            </a:r>
            <a:r>
              <a:rPr lang="en-US" altLang="zh-CN" sz="1800"/>
              <a:t>while(</a:t>
            </a:r>
            <a:r>
              <a:rPr lang="zh-CN" altLang="en-US" sz="1800"/>
              <a:t>逻辑表达式</a:t>
            </a:r>
            <a:r>
              <a:rPr lang="en-US" altLang="zh-CN" sz="1800"/>
              <a:t>){ </a:t>
            </a:r>
            <a:r>
              <a:rPr lang="zh-CN" altLang="en-US" sz="1800"/>
              <a:t>语句</a:t>
            </a:r>
            <a:r>
              <a:rPr lang="en-US" altLang="zh-CN" sz="1800"/>
              <a:t>; … ; }</a:t>
            </a:r>
          </a:p>
          <a:p>
            <a:r>
              <a:rPr lang="zh-CN" altLang="en-US" sz="1800"/>
              <a:t>执行过程</a:t>
            </a:r>
          </a:p>
          <a:p>
            <a:pPr>
              <a:buFont typeface="Wingdings 2" pitchFamily="18" charset="2"/>
              <a:buNone/>
            </a:pPr>
            <a:r>
              <a:rPr lang="zh-CN" altLang="en-US" sz="1800"/>
              <a:t>                先判断逻辑表达式的值。若</a:t>
            </a:r>
            <a:r>
              <a:rPr lang="en-US" altLang="zh-CN" sz="1800"/>
              <a:t>=true.</a:t>
            </a:r>
            <a:r>
              <a:rPr lang="zh-CN" altLang="en-US" sz="1800"/>
              <a:t>则执行其后面的语句</a:t>
            </a:r>
            <a:r>
              <a:rPr lang="en-US" altLang="zh-CN" sz="1800"/>
              <a:t>,</a:t>
            </a:r>
            <a:r>
              <a:rPr lang="zh-CN" altLang="en-US" sz="1800"/>
              <a:t>然后再次判断条件并反复执行，直到条件不成立为止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sz="half" idx="2"/>
          </p:nvPr>
        </p:nvSpPr>
        <p:spPr>
          <a:ln/>
        </p:spPr>
        <p:txBody>
          <a:bodyPr/>
          <a:lstStyle/>
          <a:p>
            <a:r>
              <a:rPr lang="en-US" altLang="zh-CN" sz="1800"/>
              <a:t>while </a:t>
            </a:r>
            <a:r>
              <a:rPr lang="zh-CN" altLang="en-US" sz="1800"/>
              <a:t>语句为如下形式：</a:t>
            </a:r>
          </a:p>
          <a:p>
            <a:pPr>
              <a:buFont typeface="Wingdings 2" pitchFamily="18" charset="2"/>
              <a:buNone/>
            </a:pPr>
            <a:r>
              <a:rPr lang="zh-CN" altLang="en-US" sz="1800"/>
              <a:t>           </a:t>
            </a:r>
            <a:r>
              <a:rPr lang="en-US" altLang="zh-CN" sz="1800"/>
              <a:t>do { </a:t>
            </a:r>
            <a:r>
              <a:rPr lang="zh-CN" altLang="en-US" sz="1800"/>
              <a:t>语句</a:t>
            </a:r>
            <a:r>
              <a:rPr lang="en-US" altLang="zh-CN" sz="1800"/>
              <a:t>; … ; } while(</a:t>
            </a:r>
            <a:r>
              <a:rPr lang="zh-CN" altLang="en-US" sz="1800"/>
              <a:t>逻辑表达式</a:t>
            </a:r>
            <a:r>
              <a:rPr lang="en-US" altLang="zh-CN" sz="1800"/>
              <a:t>)</a:t>
            </a:r>
            <a:r>
              <a:rPr lang="zh-CN" altLang="en-US" sz="1800"/>
              <a:t>；</a:t>
            </a:r>
          </a:p>
          <a:p>
            <a:r>
              <a:rPr lang="zh-CN" altLang="en-US" sz="1800"/>
              <a:t>执行过程</a:t>
            </a:r>
          </a:p>
          <a:p>
            <a:pPr>
              <a:buFont typeface="Wingdings 2" pitchFamily="18" charset="2"/>
              <a:buNone/>
            </a:pPr>
            <a:r>
              <a:rPr lang="zh-CN" altLang="en-US" sz="1800"/>
              <a:t>                先执行语句</a:t>
            </a:r>
            <a:r>
              <a:rPr lang="en-US" altLang="zh-CN" sz="1800"/>
              <a:t>,</a:t>
            </a:r>
            <a:r>
              <a:rPr lang="zh-CN" altLang="en-US" sz="1800"/>
              <a:t>再判断逻辑表达式的值</a:t>
            </a:r>
            <a:r>
              <a:rPr lang="en-US" altLang="zh-CN" sz="1800"/>
              <a:t>,</a:t>
            </a:r>
            <a:r>
              <a:rPr lang="zh-CN" altLang="en-US" sz="1800"/>
              <a:t>若为</a:t>
            </a:r>
            <a:r>
              <a:rPr lang="en-US" altLang="zh-CN" sz="1800"/>
              <a:t>true,</a:t>
            </a:r>
            <a:r>
              <a:rPr lang="zh-CN" altLang="en-US" sz="1800"/>
              <a:t>再执行语句</a:t>
            </a:r>
            <a:r>
              <a:rPr lang="en-US" altLang="zh-CN" sz="1800"/>
              <a:t>,</a:t>
            </a:r>
            <a:r>
              <a:rPr lang="zh-CN" altLang="en-US" sz="1800"/>
              <a:t>否则结束循环。</a:t>
            </a:r>
          </a:p>
          <a:p>
            <a:endParaRPr lang="en-US" altLang="zh-CN" sz="1800"/>
          </a:p>
        </p:txBody>
      </p:sp>
      <p:grpSp>
        <p:nvGrpSpPr>
          <p:cNvPr id="180229" name="Group 5"/>
          <p:cNvGrpSpPr>
            <a:grpSpLocks/>
          </p:cNvGrpSpPr>
          <p:nvPr/>
        </p:nvGrpSpPr>
        <p:grpSpPr bwMode="auto">
          <a:xfrm>
            <a:off x="649166" y="3568700"/>
            <a:ext cx="3191608" cy="2670923"/>
            <a:chOff x="883" y="1199"/>
            <a:chExt cx="1665" cy="2288"/>
          </a:xfrm>
        </p:grpSpPr>
        <p:sp>
          <p:nvSpPr>
            <p:cNvPr id="180230" name="AutoShape 6"/>
            <p:cNvSpPr>
              <a:spLocks noChangeArrowheads="1"/>
            </p:cNvSpPr>
            <p:nvPr/>
          </p:nvSpPr>
          <p:spPr bwMode="auto">
            <a:xfrm>
              <a:off x="883" y="1349"/>
              <a:ext cx="1665" cy="632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itchFamily="49" charset="0"/>
                </a:rPr>
                <a:t>表达式值</a:t>
              </a:r>
            </a:p>
          </p:txBody>
        </p:sp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1160" y="2101"/>
              <a:ext cx="1101" cy="27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itchFamily="49" charset="0"/>
                </a:rPr>
                <a:t>语  句</a:t>
              </a:r>
              <a:endParaRPr kumimoji="1" lang="zh-CN" altLang="en-US" sz="1800">
                <a:latin typeface="Courier New" pitchFamily="49" charset="0"/>
              </a:endParaRPr>
            </a:p>
          </p:txBody>
        </p:sp>
        <p:sp>
          <p:nvSpPr>
            <p:cNvPr id="180232" name="AutoShape 8"/>
            <p:cNvSpPr>
              <a:spLocks noChangeArrowheads="1"/>
            </p:cNvSpPr>
            <p:nvPr/>
          </p:nvSpPr>
          <p:spPr bwMode="auto">
            <a:xfrm>
              <a:off x="1222" y="2797"/>
              <a:ext cx="1009" cy="274"/>
            </a:xfrm>
            <a:prstGeom prst="flowChartTerminator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itchFamily="49" charset="0"/>
                </a:rPr>
                <a:t>结束</a:t>
              </a:r>
            </a:p>
          </p:txBody>
        </p:sp>
        <p:cxnSp>
          <p:nvCxnSpPr>
            <p:cNvPr id="180233" name="AutoShape 9"/>
            <p:cNvCxnSpPr>
              <a:cxnSpLocks noChangeShapeType="1"/>
              <a:stCxn id="180230" idx="3"/>
              <a:endCxn id="180232" idx="0"/>
            </p:cNvCxnSpPr>
            <p:nvPr/>
          </p:nvCxnSpPr>
          <p:spPr bwMode="auto">
            <a:xfrm flipH="1">
              <a:off x="1727" y="1665"/>
              <a:ext cx="821" cy="1132"/>
            </a:xfrm>
            <a:prstGeom prst="bentConnector4">
              <a:avLst>
                <a:gd name="adj1" fmla="val -14517"/>
                <a:gd name="adj2" fmla="val 6395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4" name="AutoShape 10"/>
            <p:cNvCxnSpPr>
              <a:cxnSpLocks noChangeShapeType="1"/>
              <a:stCxn id="180230" idx="2"/>
              <a:endCxn id="180231" idx="0"/>
            </p:cNvCxnSpPr>
            <p:nvPr/>
          </p:nvCxnSpPr>
          <p:spPr bwMode="auto">
            <a:xfrm flipH="1">
              <a:off x="1711" y="1981"/>
              <a:ext cx="5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35" name="AutoShape 11"/>
            <p:cNvCxnSpPr>
              <a:cxnSpLocks noChangeShapeType="1"/>
              <a:endCxn id="180230" idx="0"/>
            </p:cNvCxnSpPr>
            <p:nvPr/>
          </p:nvCxnSpPr>
          <p:spPr bwMode="auto">
            <a:xfrm flipH="1">
              <a:off x="1716" y="1199"/>
              <a:ext cx="0" cy="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6" name="Rectangle 12"/>
            <p:cNvSpPr>
              <a:spLocks noChangeArrowheads="1"/>
            </p:cNvSpPr>
            <p:nvPr/>
          </p:nvSpPr>
          <p:spPr bwMode="auto">
            <a:xfrm>
              <a:off x="1716" y="1247"/>
              <a:ext cx="468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0237" name="AutoShape 13"/>
            <p:cNvCxnSpPr>
              <a:cxnSpLocks noChangeShapeType="1"/>
              <a:stCxn id="180231" idx="2"/>
              <a:endCxn id="180236" idx="1"/>
            </p:cNvCxnSpPr>
            <p:nvPr/>
          </p:nvCxnSpPr>
          <p:spPr bwMode="auto">
            <a:xfrm rot="5400000" flipH="1" flipV="1">
              <a:off x="1174" y="1832"/>
              <a:ext cx="1079" cy="5"/>
            </a:xfrm>
            <a:prstGeom prst="bentConnector4">
              <a:avLst>
                <a:gd name="adj1" fmla="val -13347"/>
                <a:gd name="adj2" fmla="val -1884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8" name="Text Box 14"/>
            <p:cNvSpPr txBox="1">
              <a:spLocks noChangeArrowheads="1"/>
            </p:cNvSpPr>
            <p:nvPr/>
          </p:nvSpPr>
          <p:spPr bwMode="auto">
            <a:xfrm>
              <a:off x="1300" y="3171"/>
              <a:ext cx="77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800" b="1">
                  <a:latin typeface="Courier New" pitchFamily="49" charset="0"/>
                </a:rPr>
                <a:t>While </a:t>
              </a:r>
              <a:r>
                <a:rPr kumimoji="1" lang="zh-CN" altLang="en-US" sz="1800" b="1">
                  <a:latin typeface="Courier New" pitchFamily="49" charset="0"/>
                </a:rPr>
                <a:t>语句</a:t>
              </a:r>
            </a:p>
          </p:txBody>
        </p:sp>
      </p:grpSp>
      <p:grpSp>
        <p:nvGrpSpPr>
          <p:cNvPr id="180239" name="Group 15"/>
          <p:cNvGrpSpPr>
            <a:grpSpLocks/>
          </p:cNvGrpSpPr>
          <p:nvPr/>
        </p:nvGrpSpPr>
        <p:grpSpPr bwMode="auto">
          <a:xfrm>
            <a:off x="5103935" y="3516314"/>
            <a:ext cx="3323492" cy="2724637"/>
            <a:chOff x="3692" y="1225"/>
            <a:chExt cx="1664" cy="2232"/>
          </a:xfrm>
        </p:grpSpPr>
        <p:sp>
          <p:nvSpPr>
            <p:cNvPr id="180240" name="Rectangle 16"/>
            <p:cNvSpPr>
              <a:spLocks noChangeArrowheads="1"/>
            </p:cNvSpPr>
            <p:nvPr/>
          </p:nvSpPr>
          <p:spPr bwMode="auto">
            <a:xfrm>
              <a:off x="3977" y="1497"/>
              <a:ext cx="1101" cy="27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itchFamily="49" charset="0"/>
                </a:rPr>
                <a:t>语  句</a:t>
              </a:r>
              <a:endParaRPr kumimoji="1" lang="zh-CN" altLang="en-US" sz="1800">
                <a:latin typeface="Courier New" pitchFamily="49" charset="0"/>
              </a:endParaRPr>
            </a:p>
          </p:txBody>
        </p:sp>
        <p:sp>
          <p:nvSpPr>
            <p:cNvPr id="180241" name="AutoShape 17"/>
            <p:cNvSpPr>
              <a:spLocks noChangeArrowheads="1"/>
            </p:cNvSpPr>
            <p:nvPr/>
          </p:nvSpPr>
          <p:spPr bwMode="auto">
            <a:xfrm>
              <a:off x="3692" y="1855"/>
              <a:ext cx="1664" cy="605"/>
            </a:xfrm>
            <a:prstGeom prst="diamond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itchFamily="49" charset="0"/>
                </a:rPr>
                <a:t>表达式值</a:t>
              </a:r>
            </a:p>
          </p:txBody>
        </p:sp>
        <p:sp>
          <p:nvSpPr>
            <p:cNvPr id="180242" name="AutoShape 18"/>
            <p:cNvSpPr>
              <a:spLocks noChangeArrowheads="1"/>
            </p:cNvSpPr>
            <p:nvPr/>
          </p:nvSpPr>
          <p:spPr bwMode="auto">
            <a:xfrm>
              <a:off x="4017" y="2775"/>
              <a:ext cx="1009" cy="274"/>
            </a:xfrm>
            <a:prstGeom prst="flowChartTerminator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3366"/>
                  </a:solidFill>
                  <a:latin typeface="Courier New" pitchFamily="49" charset="0"/>
                </a:rPr>
                <a:t>结束</a:t>
              </a:r>
            </a:p>
          </p:txBody>
        </p:sp>
        <p:cxnSp>
          <p:nvCxnSpPr>
            <p:cNvPr id="180243" name="AutoShape 19"/>
            <p:cNvCxnSpPr>
              <a:cxnSpLocks noChangeShapeType="1"/>
              <a:stCxn id="180241" idx="1"/>
              <a:endCxn id="180247" idx="1"/>
            </p:cNvCxnSpPr>
            <p:nvPr/>
          </p:nvCxnSpPr>
          <p:spPr bwMode="auto">
            <a:xfrm rot="10800000" flipH="1">
              <a:off x="3692" y="1321"/>
              <a:ext cx="833" cy="837"/>
            </a:xfrm>
            <a:prstGeom prst="bentConnector3">
              <a:avLst>
                <a:gd name="adj1" fmla="val -137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4" name="AutoShape 20"/>
            <p:cNvCxnSpPr>
              <a:cxnSpLocks noChangeShapeType="1"/>
              <a:endCxn id="180240" idx="0"/>
            </p:cNvCxnSpPr>
            <p:nvPr/>
          </p:nvCxnSpPr>
          <p:spPr bwMode="auto">
            <a:xfrm>
              <a:off x="4526" y="1225"/>
              <a:ext cx="2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5" name="AutoShape 21"/>
            <p:cNvCxnSpPr>
              <a:cxnSpLocks noChangeShapeType="1"/>
              <a:stCxn id="180240" idx="2"/>
              <a:endCxn id="180241" idx="0"/>
            </p:cNvCxnSpPr>
            <p:nvPr/>
          </p:nvCxnSpPr>
          <p:spPr bwMode="auto">
            <a:xfrm flipH="1">
              <a:off x="4524" y="1770"/>
              <a:ext cx="4" cy="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246" name="AutoShape 22"/>
            <p:cNvCxnSpPr>
              <a:cxnSpLocks noChangeShapeType="1"/>
              <a:stCxn id="180241" idx="2"/>
              <a:endCxn id="180242" idx="0"/>
            </p:cNvCxnSpPr>
            <p:nvPr/>
          </p:nvCxnSpPr>
          <p:spPr bwMode="auto">
            <a:xfrm flipH="1">
              <a:off x="4522" y="2460"/>
              <a:ext cx="2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7" name="Rectangle 23"/>
            <p:cNvSpPr>
              <a:spLocks noChangeArrowheads="1"/>
            </p:cNvSpPr>
            <p:nvPr/>
          </p:nvSpPr>
          <p:spPr bwMode="auto">
            <a:xfrm>
              <a:off x="4525" y="1273"/>
              <a:ext cx="468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8" name="Text Box 24"/>
            <p:cNvSpPr txBox="1">
              <a:spLocks noChangeArrowheads="1"/>
            </p:cNvSpPr>
            <p:nvPr/>
          </p:nvSpPr>
          <p:spPr bwMode="auto">
            <a:xfrm>
              <a:off x="4081" y="3154"/>
              <a:ext cx="94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1800" b="1">
                  <a:latin typeface="Courier New" pitchFamily="49" charset="0"/>
                </a:rPr>
                <a:t>do-While </a:t>
              </a:r>
              <a:r>
                <a:rPr kumimoji="1" lang="zh-CN" altLang="en-US" sz="1800" b="1">
                  <a:latin typeface="Courier New" pitchFamily="49" charset="0"/>
                </a:rPr>
                <a:t>语句</a:t>
              </a:r>
            </a:p>
          </p:txBody>
        </p:sp>
      </p:grp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3807070" y="5789614"/>
            <a:ext cx="1672317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00050" indent="-40005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sz="1800"/>
              <a:t>TestWhile.java</a:t>
            </a:r>
          </a:p>
        </p:txBody>
      </p:sp>
    </p:spTree>
    <p:extLst>
      <p:ext uri="{BB962C8B-B14F-4D97-AF65-F5344CB8AC3E}">
        <p14:creationId xmlns:p14="http://schemas.microsoft.com/office/powerpoint/2010/main" val="34448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break &amp; Continue 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-14654" y="1700214"/>
            <a:ext cx="4519246" cy="4537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1800">
                <a:latin typeface="Times New Roman" pitchFamily="18" charset="0"/>
              </a:rPr>
              <a:t>break </a:t>
            </a:r>
            <a:r>
              <a:rPr kumimoji="1" lang="zh-CN" altLang="en-US" sz="1800">
                <a:latin typeface="Times New Roman" pitchFamily="18" charset="0"/>
              </a:rPr>
              <a:t>语句用于终止某个语句块的执行。用在循环语句体中，可以强行退出循环；例如：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public static void main(String args[])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int stop = 4;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for (int i = 1; i &lt;= 10; i++)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   //</a:t>
            </a: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当</a:t>
            </a: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等于</a:t>
            </a: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stop</a:t>
            </a: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时，退出循环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       </a:t>
            </a: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if (i == stop) break;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   System.out.println(" i= " + i);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513743" y="5157788"/>
            <a:ext cx="917331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75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b="1">
                <a:latin typeface="Courier New" pitchFamily="49" charset="0"/>
              </a:rPr>
              <a:t>i = 1</a:t>
            </a:r>
          </a:p>
          <a:p>
            <a:pPr>
              <a:lnSpc>
                <a:spcPct val="75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b="1">
                <a:latin typeface="Courier New" pitchFamily="49" charset="0"/>
              </a:rPr>
              <a:t>i = 2</a:t>
            </a:r>
          </a:p>
          <a:p>
            <a:pPr>
              <a:lnSpc>
                <a:spcPct val="75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b="1">
                <a:latin typeface="Courier New" pitchFamily="49" charset="0"/>
              </a:rPr>
              <a:t>i = 3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4637943" y="1700214"/>
            <a:ext cx="4506057" cy="4537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l"/>
            </a:pPr>
            <a:r>
              <a:rPr kumimoji="1" lang="en-US" altLang="zh-CN" sz="1800">
                <a:latin typeface="Times New Roman" pitchFamily="18" charset="0"/>
              </a:rPr>
              <a:t>continue </a:t>
            </a:r>
            <a:r>
              <a:rPr kumimoji="1" lang="zh-CN" altLang="en-US" sz="1800">
                <a:latin typeface="Times New Roman" pitchFamily="18" charset="0"/>
              </a:rPr>
              <a:t>语句用在循环语句体中，用于终止某次循环过程，跳过循环体中 </a:t>
            </a:r>
            <a:r>
              <a:rPr kumimoji="1" lang="en-US" altLang="zh-CN" sz="1800">
                <a:latin typeface="Times New Roman" pitchFamily="18" charset="0"/>
              </a:rPr>
              <a:t>continue </a:t>
            </a:r>
            <a:r>
              <a:rPr kumimoji="1" lang="zh-CN" altLang="en-US" sz="1800">
                <a:latin typeface="Times New Roman" pitchFamily="18" charset="0"/>
              </a:rPr>
              <a:t>语句下面未执行的循环，开始下一次循环过程；例如：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public static void main(String args[])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int skip = 4;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for (int i = 1; i &lt;= 5; i++)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   //</a:t>
            </a: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当</a:t>
            </a: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等于</a:t>
            </a: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skip</a:t>
            </a: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时，跳过当次循环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       </a:t>
            </a: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if (i == skip) continue;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   System.out.println("i = " + i);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6844812" y="5013326"/>
            <a:ext cx="917331" cy="96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75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b="1">
                <a:latin typeface="Courier New" pitchFamily="49" charset="0"/>
              </a:rPr>
              <a:t>i = 1</a:t>
            </a:r>
          </a:p>
          <a:p>
            <a:pPr>
              <a:lnSpc>
                <a:spcPct val="75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b="1">
                <a:latin typeface="Courier New" pitchFamily="49" charset="0"/>
              </a:rPr>
              <a:t>i = 2</a:t>
            </a:r>
          </a:p>
          <a:p>
            <a:pPr>
              <a:lnSpc>
                <a:spcPct val="75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b="1">
                <a:latin typeface="Courier New" pitchFamily="49" charset="0"/>
              </a:rPr>
              <a:t>i = 3</a:t>
            </a:r>
          </a:p>
          <a:p>
            <a:pPr>
              <a:lnSpc>
                <a:spcPct val="750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b="1">
                <a:latin typeface="Courier New" pitchFamily="49" charset="0"/>
              </a:rPr>
              <a:t>i = 5</a:t>
            </a:r>
          </a:p>
        </p:txBody>
      </p:sp>
    </p:spTree>
    <p:extLst>
      <p:ext uri="{BB962C8B-B14F-4D97-AF65-F5344CB8AC3E}">
        <p14:creationId xmlns:p14="http://schemas.microsoft.com/office/powerpoint/2010/main" val="32097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循环语句举例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52754" y="1916114"/>
            <a:ext cx="4494335" cy="3889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// 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输出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～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100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内前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5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个可以被</a:t>
            </a:r>
            <a:r>
              <a:rPr kumimoji="1" lang="en-US" altLang="zh-CN" sz="160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zh-CN" altLang="en-US" sz="1600">
                <a:solidFill>
                  <a:schemeClr val="tx2"/>
                </a:solidFill>
                <a:latin typeface="Times New Roman" pitchFamily="18" charset="0"/>
              </a:rPr>
              <a:t>整除的数。</a:t>
            </a:r>
            <a:endParaRPr kumimoji="1" lang="zh-CN" altLang="en-US" sz="1600">
              <a:solidFill>
                <a:schemeClr val="tx2"/>
              </a:solidFill>
              <a:latin typeface="Courier New" pitchFamily="49" charset="0"/>
            </a:endParaRP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public class Test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public static void main(String args[]){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int num = 0, i = 1;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while (i &lt;= 100)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    if (i % 3 == 0)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        System.out.print(i + " ");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        num++;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    if (num == 5) {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        break;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    i++;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  }</a:t>
            </a:r>
          </a:p>
          <a:p>
            <a:pPr marL="533400" indent="-53340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kumimoji="1" lang="en-US" altLang="zh-CN" sz="1600">
                <a:latin typeface="Courier New" pitchFamily="49" charset="0"/>
              </a:rPr>
              <a:t>}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4572000" y="1916114"/>
            <a:ext cx="4520712" cy="35394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</a:b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//</a:t>
            </a: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输出</a:t>
            </a: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101</a:t>
            </a: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～</a:t>
            </a:r>
            <a:r>
              <a:rPr kumimoji="1" lang="en-US" altLang="zh-CN" sz="1600">
                <a:solidFill>
                  <a:schemeClr val="tx2"/>
                </a:solidFill>
                <a:latin typeface="Courier New" pitchFamily="49" charset="0"/>
              </a:rPr>
              <a:t>200</a:t>
            </a: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>内的质数，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kumimoji="1" lang="zh-CN" altLang="en-US" sz="1600">
                <a:solidFill>
                  <a:schemeClr val="tx2"/>
                </a:solidFill>
                <a:latin typeface="Courier New" pitchFamily="49" charset="0"/>
              </a:rPr>
            </a:br>
            <a:r>
              <a:rPr kumimoji="1" lang="en-US" altLang="zh-CN" sz="1600"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public static void main(String 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for (int i=101; i&lt;200; i+=2) 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boolean f = true;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for (int j = 2; j &lt; i; j++) 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    if (i % j == 0) {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        f = false; 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        break;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if (!f) {continue;}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    System.out.print(" " + i);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33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switch</a:t>
            </a:r>
            <a:r>
              <a:rPr lang="zh-CN" altLang="en-US" sz="36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语句（条件语句补充）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Verdana" pitchFamily="34" charset="0"/>
              </a:rPr>
              <a:t>switch() {</a:t>
            </a:r>
            <a:br>
              <a:rPr lang="en-US" altLang="zh-CN" dirty="0">
                <a:latin typeface="Verdana" pitchFamily="34" charset="0"/>
              </a:rPr>
            </a:br>
            <a:r>
              <a:rPr lang="en-US" altLang="zh-CN" dirty="0">
                <a:latin typeface="Verdana" pitchFamily="34" charset="0"/>
              </a:rPr>
              <a:t>	case xx :</a:t>
            </a:r>
            <a:br>
              <a:rPr lang="en-US" altLang="zh-CN" dirty="0">
                <a:latin typeface="Verdana" pitchFamily="34" charset="0"/>
              </a:rPr>
            </a:br>
            <a:r>
              <a:rPr lang="en-US" altLang="zh-CN" dirty="0">
                <a:latin typeface="Verdana" pitchFamily="34" charset="0"/>
              </a:rPr>
              <a:t>		….</a:t>
            </a:r>
            <a:br>
              <a:rPr lang="en-US" altLang="zh-CN" dirty="0">
                <a:latin typeface="Verdana" pitchFamily="34" charset="0"/>
              </a:rPr>
            </a:br>
            <a:r>
              <a:rPr lang="en-US" altLang="zh-CN" dirty="0">
                <a:latin typeface="Verdana" pitchFamily="34" charset="0"/>
              </a:rPr>
              <a:t>	case xx :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>
                <a:latin typeface="Verdana" pitchFamily="34" charset="0"/>
              </a:rPr>
              <a:t>			….</a:t>
            </a:r>
            <a:br>
              <a:rPr lang="en-US" altLang="zh-CN" dirty="0">
                <a:latin typeface="Verdana" pitchFamily="34" charset="0"/>
              </a:rPr>
            </a:br>
            <a:r>
              <a:rPr lang="en-US" altLang="zh-CN" dirty="0">
                <a:latin typeface="Verdana" pitchFamily="34" charset="0"/>
              </a:rPr>
              <a:t>	default:</a:t>
            </a:r>
            <a:br>
              <a:rPr lang="en-US" altLang="zh-CN" dirty="0">
                <a:latin typeface="Verdana" pitchFamily="34" charset="0"/>
              </a:rPr>
            </a:br>
            <a:r>
              <a:rPr lang="en-US" altLang="zh-CN" dirty="0">
                <a:latin typeface="Verdana" pitchFamily="34" charset="0"/>
              </a:rPr>
              <a:t>		….</a:t>
            </a:r>
          </a:p>
          <a:p>
            <a:r>
              <a:rPr lang="en-US" altLang="zh-CN" dirty="0">
                <a:latin typeface="Verdana" pitchFamily="34" charset="0"/>
              </a:rPr>
              <a:t>}</a:t>
            </a:r>
          </a:p>
          <a:p>
            <a:r>
              <a:rPr lang="zh-CN" altLang="en-US" dirty="0">
                <a:latin typeface="Verdana" pitchFamily="34" charset="0"/>
              </a:rPr>
              <a:t>小心</a:t>
            </a:r>
            <a:r>
              <a:rPr lang="en-US" altLang="zh-CN" dirty="0">
                <a:latin typeface="Verdana" pitchFamily="34" charset="0"/>
              </a:rPr>
              <a:t>case</a:t>
            </a:r>
            <a:r>
              <a:rPr lang="zh-CN" altLang="en-US" dirty="0">
                <a:latin typeface="Verdana" pitchFamily="34" charset="0"/>
              </a:rPr>
              <a:t>穿透，推荐使用</a:t>
            </a:r>
            <a:r>
              <a:rPr lang="en-US" altLang="zh-CN" dirty="0">
                <a:latin typeface="Verdana" pitchFamily="34" charset="0"/>
              </a:rPr>
              <a:t>break</a:t>
            </a:r>
            <a:r>
              <a:rPr lang="zh-CN" altLang="en-US" dirty="0">
                <a:latin typeface="Verdana" pitchFamily="34" charset="0"/>
              </a:rPr>
              <a:t>语句</a:t>
            </a:r>
          </a:p>
          <a:p>
            <a:r>
              <a:rPr lang="zh-CN" altLang="en-US" dirty="0">
                <a:latin typeface="Verdana" pitchFamily="34" charset="0"/>
              </a:rPr>
              <a:t>多个</a:t>
            </a:r>
            <a:r>
              <a:rPr lang="en-US" altLang="zh-CN" dirty="0">
                <a:latin typeface="Verdana" pitchFamily="34" charset="0"/>
              </a:rPr>
              <a:t>case</a:t>
            </a:r>
            <a:r>
              <a:rPr lang="zh-CN" altLang="en-US" dirty="0">
                <a:latin typeface="Verdana" pitchFamily="34" charset="0"/>
              </a:rPr>
              <a:t>可以合并到一起</a:t>
            </a:r>
          </a:p>
          <a:p>
            <a:r>
              <a:rPr lang="en-US" altLang="zh-CN" dirty="0">
                <a:latin typeface="Verdana" pitchFamily="34" charset="0"/>
              </a:rPr>
              <a:t>default</a:t>
            </a:r>
            <a:r>
              <a:rPr lang="zh-CN" altLang="en-US" dirty="0">
                <a:latin typeface="Verdana" pitchFamily="34" charset="0"/>
              </a:rPr>
              <a:t>可以省略，但不推荐省略</a:t>
            </a:r>
          </a:p>
          <a:p>
            <a:r>
              <a:rPr lang="en-US" altLang="zh-CN" b="1" dirty="0">
                <a:latin typeface="Verdana" pitchFamily="34" charset="0"/>
              </a:rPr>
              <a:t>Switch</a:t>
            </a:r>
            <a:r>
              <a:rPr lang="zh-CN" altLang="en-US" b="1" dirty="0">
                <a:latin typeface="Verdana" pitchFamily="34" charset="0"/>
              </a:rPr>
              <a:t>的值必须是</a:t>
            </a:r>
            <a:r>
              <a:rPr lang="en-US" altLang="zh-CN" b="1" dirty="0" err="1">
                <a:latin typeface="Verdana" pitchFamily="34" charset="0"/>
              </a:rPr>
              <a:t>int</a:t>
            </a:r>
            <a:r>
              <a:rPr lang="zh-CN" altLang="en-US" b="1" dirty="0">
                <a:latin typeface="Verdana" pitchFamily="34" charset="0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4835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    法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06620" y="1700214"/>
            <a:ext cx="8685334" cy="12969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l"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的方法类似于其它语言的函数，是一段用来完成特定功能的代码片段，声明格式：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修饰符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修饰符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…]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返回值类型 方法名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形式参数列表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Java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语句；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 …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None/>
            </a:pPr>
            <a:r>
              <a:rPr kumimoji="1" lang="en-US" altLang="zh-CN" sz="1600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}						</a:t>
            </a:r>
            <a:endParaRPr kumimoji="1"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06620" y="3068639"/>
            <a:ext cx="8685334" cy="1368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形式参数：	在方法被调用时用于接收外界输入的数据。</a:t>
            </a:r>
          </a:p>
          <a:p>
            <a:pPr marL="533400" indent="-53340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实参：调用方法时实际传给方法的数据。</a:t>
            </a:r>
          </a:p>
          <a:p>
            <a:pPr marL="533400" indent="-53340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返回值：方法在执行完毕后返还给调用它的环境的数据。</a:t>
            </a:r>
          </a:p>
          <a:p>
            <a:pPr marL="533400" indent="-53340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返回值类型：事先约定的返回值的数据类型，如无返回值，必须给出返回值类型</a:t>
            </a:r>
            <a:r>
              <a:rPr kumimoji="1" lang="en-US" altLang="zh-CN" sz="1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kumimoji="1"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533400" indent="-533400"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zh-CN" sz="1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99292" y="4508500"/>
            <a:ext cx="8692662" cy="10366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3400" indent="-53340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Java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语言中使用下述形式调用方法：对象名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方法名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实参列表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33400" indent="-53340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实参的数目、数据类型和次序必须和所调用方法声明的形参列表匹配，</a:t>
            </a:r>
          </a:p>
          <a:p>
            <a:pPr marL="533400" indent="-53340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return 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语句终止方法的运行并指定要返回的数据。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184639" y="5657851"/>
            <a:ext cx="8707315" cy="9233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3400" indent="-53340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中进行函数调用中传递参数时，遵循值传递的原则：</a:t>
            </a:r>
            <a:b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基本类型传递的是该数据值本身。引用类型传递的是对对象的引用，而不是对象本身 。</a:t>
            </a:r>
          </a:p>
        </p:txBody>
      </p:sp>
    </p:spTree>
    <p:extLst>
      <p:ext uri="{BB962C8B-B14F-4D97-AF65-F5344CB8AC3E}">
        <p14:creationId xmlns:p14="http://schemas.microsoft.com/office/powerpoint/2010/main" val="21542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关键字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914400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中有特定用途的字符串称为关键字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关键字都是小写英文字符串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zh-CN" altLang="en-US" sz="2000" dirty="0" smtClean="0"/>
          </a:p>
          <a:p>
            <a:pPr>
              <a:buFont typeface="Wingdings 2" pitchFamily="18" charset="2"/>
              <a:buNone/>
            </a:pPr>
            <a:endParaRPr kumimoji="1" lang="en-US" altLang="zh-CN" sz="2000" dirty="0"/>
          </a:p>
        </p:txBody>
      </p:sp>
      <p:graphicFrame>
        <p:nvGraphicFramePr>
          <p:cNvPr id="157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175167"/>
              </p:ext>
            </p:extLst>
          </p:nvPr>
        </p:nvGraphicFramePr>
        <p:xfrm>
          <a:off x="609600" y="2362200"/>
          <a:ext cx="7239001" cy="3352800"/>
        </p:xfrm>
        <a:graphic>
          <a:graphicData uri="http://schemas.openxmlformats.org/drawingml/2006/table">
            <a:tbl>
              <a:tblPr/>
              <a:tblGrid>
                <a:gridCol w="1219200"/>
                <a:gridCol w="990600"/>
                <a:gridCol w="1447800"/>
                <a:gridCol w="1371600"/>
                <a:gridCol w="2209801"/>
              </a:tblGrid>
              <a:tr h="254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abstract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this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4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err="1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boolean</a:t>
                      </a:r>
                      <a:endParaRPr lang="en-US" altLang="zh-CN" sz="1600" b="0" kern="1200" dirty="0" smtClean="0">
                        <a:solidFill>
                          <a:srgbClr val="7E3A3A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import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throw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706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break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instanceof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throws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4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extend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transient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706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706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catch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final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694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fianlly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err="1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strictfp</a:t>
                      </a:r>
                      <a:endParaRPr lang="en-US" altLang="zh-CN" sz="1600" b="0" kern="1200" dirty="0" smtClean="0">
                        <a:solidFill>
                          <a:srgbClr val="7E3A3A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706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super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volatile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4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switch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54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default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synchronized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33400" y="58674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 i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goto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目前不允许开发者使用</a:t>
            </a:r>
          </a:p>
        </p:txBody>
      </p:sp>
    </p:spTree>
    <p:extLst>
      <p:ext uri="{BB962C8B-B14F-4D97-AF65-F5344CB8AC3E}">
        <p14:creationId xmlns:p14="http://schemas.microsoft.com/office/powerpoint/2010/main" val="13340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常量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的常量值用字符串表示，区分不同的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如整型常量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123 </a:t>
            </a:r>
          </a:p>
          <a:p>
            <a:pPr marL="457200" lvl="1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实型常量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3.14</a:t>
            </a:r>
          </a:p>
          <a:p>
            <a:pPr marL="457200" lvl="1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字符常量 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a’ </a:t>
            </a:r>
          </a:p>
          <a:p>
            <a:pPr marL="457200" lvl="1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逻辑常量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marL="457200" lvl="1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字符串常量 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helloworld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3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变量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876800"/>
          </a:xfrm>
          <a:ln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是程序中最基本的存储单元，其要素包括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程序中每一个变量都属于特定的数据类型，在使用前必须对其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声明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sz="24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= 100;</a:t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float f = 12.3f;</a:t>
            </a:r>
            <a:br>
              <a:rPr lang="en-US" altLang="zh-CN" sz="24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double d1, d2, d3 = 0.123;</a:t>
            </a:r>
          </a:p>
          <a:p>
            <a:pPr lvl="2">
              <a:buFont typeface="Wingdings 2" pitchFamily="18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 = “hello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作用域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：变量在大括号内有效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变量实际上是内存中的一小块区域，使用变量名来访问这块区域，因此，每一个变量使用前必须要先申请，然后必须进行赋值才能使用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715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变量的分类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8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按被声明的位置划分：</a:t>
            </a:r>
          </a:p>
          <a:p>
            <a:pPr marL="457200" lvl="1" indent="0">
              <a:buNone/>
            </a:pPr>
            <a:r>
              <a:rPr kumimoji="1"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：方法或语句块内部定义的变量</a:t>
            </a:r>
          </a:p>
          <a:p>
            <a:pPr marL="457200" lvl="1" indent="0">
              <a:buNone/>
            </a:pPr>
            <a:r>
              <a:rPr kumimoji="1"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：方法外部、类的内部定义的变量</a:t>
            </a:r>
          </a:p>
          <a:p>
            <a:pPr marL="457200" lvl="1" indent="0">
              <a:buNone/>
            </a:pP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注意：类外面（与类对应的大括号外面）不能有变量的</a:t>
            </a:r>
            <a:r>
              <a:rPr kumimoji="1"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endParaRPr kumimoji="1" lang="en-US" altLang="zh-CN" dirty="0" smtClean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kumimoji="1" lang="zh-CN" altLang="en-US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按所属的数据类型划分：</a:t>
            </a:r>
          </a:p>
          <a:p>
            <a:pPr marL="457200" lvl="1" indent="0">
              <a:buNone/>
            </a:pPr>
            <a:r>
              <a:rPr kumimoji="1"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基本数据类型变量</a:t>
            </a:r>
          </a:p>
          <a:p>
            <a:pPr marL="457200" lvl="1" indent="0">
              <a:buNone/>
            </a:pPr>
            <a:r>
              <a:rPr kumimoji="1"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引用数据类型变量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3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局部变量与成员变量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：方法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体内部声明的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变量称为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成员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：在方法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体外，类体内声明的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4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Java</a:t>
            </a: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数据类型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16013" y="2060575"/>
            <a:ext cx="201612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en-US" altLang="zh-CN" sz="2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byte</a:t>
            </a:r>
          </a:p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en-US" altLang="zh-CN" sz="2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char</a:t>
            </a:r>
          </a:p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en-US" altLang="zh-CN" sz="23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boolean</a:t>
            </a:r>
            <a:endParaRPr lang="en-US" altLang="zh-CN" sz="23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en-US" altLang="zh-CN" sz="2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short</a:t>
            </a:r>
          </a:p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en-US" altLang="zh-CN" sz="23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int</a:t>
            </a:r>
            <a:endParaRPr lang="en-US" altLang="zh-CN" sz="23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en-US" altLang="zh-CN" sz="2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long</a:t>
            </a:r>
          </a:p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en-US" altLang="zh-CN" sz="2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float</a:t>
            </a:r>
          </a:p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en-US" altLang="zh-CN" sz="2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double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435600" y="2133600"/>
            <a:ext cx="2714625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zh-CN" altLang="en-US" sz="2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数组</a:t>
            </a:r>
          </a:p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zh-CN" altLang="en-US" sz="2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类</a:t>
            </a:r>
          </a:p>
          <a:p>
            <a:pPr marL="452437" indent="-342900" eaLnBrk="0" hangingPunct="0">
              <a:spcBef>
                <a:spcPts val="4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l"/>
            </a:pPr>
            <a:r>
              <a:rPr lang="zh-CN" altLang="en-US" sz="2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接口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16013" y="1341438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ea typeface="黑体" pitchFamily="2" charset="-122"/>
              </a:rPr>
              <a:t>原始数据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ea typeface="黑体" pitchFamily="2" charset="-122"/>
              </a:rPr>
              <a:t>类型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62575" y="1362075"/>
            <a:ext cx="3313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ea typeface="黑体" pitchFamily="2" charset="-122"/>
              </a:rPr>
              <a:t>引用数据类型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29311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2637</Words>
  <Application>Microsoft Office PowerPoint</Application>
  <PresentationFormat>全屏显示(4:3)</PresentationFormat>
  <Paragraphs>582</Paragraphs>
  <Slides>35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Theme</vt:lpstr>
      <vt:lpstr>PowerPoint 演示文稿</vt:lpstr>
      <vt:lpstr>PowerPoint 演示文稿</vt:lpstr>
      <vt:lpstr>标识符</vt:lpstr>
      <vt:lpstr>关键字</vt:lpstr>
      <vt:lpstr>Java常量</vt:lpstr>
      <vt:lpstr>Java变量</vt:lpstr>
      <vt:lpstr>Java变量的分类</vt:lpstr>
      <vt:lpstr>Java局部变量与成员变量</vt:lpstr>
      <vt:lpstr>Java数据类型</vt:lpstr>
      <vt:lpstr>Java基本数据类型</vt:lpstr>
      <vt:lpstr>Java基本数据类型</vt:lpstr>
      <vt:lpstr>逻辑型boolean</vt:lpstr>
      <vt:lpstr>字符型char</vt:lpstr>
      <vt:lpstr>整数类型</vt:lpstr>
      <vt:lpstr>浮点类型</vt:lpstr>
      <vt:lpstr>基本数据类型转换</vt:lpstr>
      <vt:lpstr>多种类型的数据混合运算</vt:lpstr>
      <vt:lpstr>判断</vt:lpstr>
      <vt:lpstr>判断</vt:lpstr>
      <vt:lpstr>程序格式</vt:lpstr>
      <vt:lpstr>运算符</vt:lpstr>
      <vt:lpstr>逻辑运算符</vt:lpstr>
      <vt:lpstr>赋值运算符与扩展赋值运算符</vt:lpstr>
      <vt:lpstr>字符串连接符</vt:lpstr>
      <vt:lpstr>表达式</vt:lpstr>
      <vt:lpstr>计算细节</vt:lpstr>
      <vt:lpstr>三目条件运算符</vt:lpstr>
      <vt:lpstr>语句</vt:lpstr>
      <vt:lpstr>if语句</vt:lpstr>
      <vt:lpstr>for 循环语句</vt:lpstr>
      <vt:lpstr>while &amp; do while 语句</vt:lpstr>
      <vt:lpstr>break &amp; Continue 语句</vt:lpstr>
      <vt:lpstr>循环语句举例</vt:lpstr>
      <vt:lpstr>switch语句（条件语句补充）</vt:lpstr>
      <vt:lpstr>方    法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Rivvy Wen</dc:creator>
  <cp:lastModifiedBy>user</cp:lastModifiedBy>
  <cp:revision>288</cp:revision>
  <dcterms:created xsi:type="dcterms:W3CDTF">2012-08-21T03:00:20Z</dcterms:created>
  <dcterms:modified xsi:type="dcterms:W3CDTF">2013-07-17T08:46:08Z</dcterms:modified>
</cp:coreProperties>
</file>