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8" r:id="rId3"/>
    <p:sldId id="307" r:id="rId4"/>
    <p:sldId id="309" r:id="rId5"/>
    <p:sldId id="310" r:id="rId6"/>
    <p:sldId id="311" r:id="rId7"/>
    <p:sldId id="330" r:id="rId8"/>
    <p:sldId id="324" r:id="rId9"/>
    <p:sldId id="325" r:id="rId10"/>
    <p:sldId id="326" r:id="rId11"/>
    <p:sldId id="312" r:id="rId12"/>
    <p:sldId id="314" r:id="rId13"/>
    <p:sldId id="331" r:id="rId14"/>
    <p:sldId id="315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51" r:id="rId24"/>
    <p:sldId id="350" r:id="rId25"/>
    <p:sldId id="352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23" r:id="rId35"/>
    <p:sldId id="327" r:id="rId36"/>
    <p:sldId id="329" r:id="rId37"/>
    <p:sldId id="388" r:id="rId38"/>
    <p:sldId id="362" r:id="rId39"/>
    <p:sldId id="363" r:id="rId40"/>
    <p:sldId id="389" r:id="rId41"/>
    <p:sldId id="365" r:id="rId42"/>
    <p:sldId id="367" r:id="rId43"/>
    <p:sldId id="368" r:id="rId44"/>
    <p:sldId id="371" r:id="rId45"/>
    <p:sldId id="375" r:id="rId46"/>
    <p:sldId id="378" r:id="rId47"/>
    <p:sldId id="387" r:id="rId48"/>
    <p:sldId id="384" r:id="rId49"/>
    <p:sldId id="385" r:id="rId50"/>
    <p:sldId id="386" r:id="rId51"/>
    <p:sldId id="390" r:id="rId52"/>
    <p:sldId id="391" r:id="rId53"/>
    <p:sldId id="392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6" autoAdjust="0"/>
    <p:restoredTop sz="86427" autoAdjust="0"/>
  </p:normalViewPr>
  <p:slideViewPr>
    <p:cSldViewPr>
      <p:cViewPr varScale="1">
        <p:scale>
          <a:sx n="77" d="100"/>
          <a:sy n="77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DC9A0-DCAF-492A-AF9C-2E7A192E2A85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93543C8-7D72-4954-9D63-57171DEF166A}">
      <dgm:prSet phldrT="[Text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 运算符</a:t>
          </a:r>
          <a:endParaRPr 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8E26FC3C-661A-4FD6-B102-1AE10A24C25B}" type="parTrans" cxnId="{EFC4348E-3BD9-4294-A4C5-B81750D4094F}">
      <dgm:prSet/>
      <dgm:spPr/>
      <dgm:t>
        <a:bodyPr/>
        <a:lstStyle/>
        <a:p>
          <a:endParaRPr lang="en-US"/>
        </a:p>
      </dgm:t>
    </dgm:pt>
    <dgm:pt modelId="{1CA65836-39D4-4DB7-87E9-37A10E34923C}" type="sibTrans" cxnId="{EFC4348E-3BD9-4294-A4C5-B81750D4094F}">
      <dgm:prSet/>
      <dgm:spPr/>
      <dgm:t>
        <a:bodyPr/>
        <a:lstStyle/>
        <a:p>
          <a:endParaRPr lang="en-US"/>
        </a:p>
      </dgm:t>
    </dgm:pt>
    <dgm:pt modelId="{DBD37241-E4EA-4B7E-BEE0-71D8E9C99F87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表达式和语句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1EE49EBB-84D2-41D6-BBC5-7BFA449289A7}" type="parTrans" cxnId="{E0BCB2DB-C639-471F-8E8A-0867988D4FDB}">
      <dgm:prSet/>
      <dgm:spPr/>
      <dgm:t>
        <a:bodyPr/>
        <a:lstStyle/>
        <a:p>
          <a:endParaRPr lang="zh-CN" altLang="en-US"/>
        </a:p>
      </dgm:t>
    </dgm:pt>
    <dgm:pt modelId="{9523863D-EA56-4D37-A932-F659C5F069CF}" type="sibTrans" cxnId="{E0BCB2DB-C639-471F-8E8A-0867988D4FDB}">
      <dgm:prSet/>
      <dgm:spPr/>
      <dgm:t>
        <a:bodyPr/>
        <a:lstStyle/>
        <a:p>
          <a:endParaRPr lang="zh-CN" altLang="en-US"/>
        </a:p>
      </dgm:t>
    </dgm:pt>
    <dgm:pt modelId="{5AAB0199-7DDA-4D06-ACFC-AB3829F10DC0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分支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DB1FD709-8164-4F26-9802-E91BBCC9F069}" type="parTrans" cxnId="{0C1B689E-BE24-4C5A-89C1-D045F30079D5}">
      <dgm:prSet/>
      <dgm:spPr/>
      <dgm:t>
        <a:bodyPr/>
        <a:lstStyle/>
        <a:p>
          <a:endParaRPr lang="zh-CN" altLang="en-US"/>
        </a:p>
      </dgm:t>
    </dgm:pt>
    <dgm:pt modelId="{343E7C76-E415-4420-8F8F-CFA0BC417085}" type="sibTrans" cxnId="{0C1B689E-BE24-4C5A-89C1-D045F30079D5}">
      <dgm:prSet/>
      <dgm:spPr/>
      <dgm:t>
        <a:bodyPr/>
        <a:lstStyle/>
        <a:p>
          <a:endParaRPr lang="zh-CN" altLang="en-US"/>
        </a:p>
      </dgm:t>
    </dgm:pt>
    <dgm:pt modelId="{1A79FB54-4CF2-4B08-8471-F73A047A568C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循环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88DCC89C-35F1-465C-A30F-EF5B4C925DE9}" type="parTrans" cxnId="{6A603247-BB3D-426E-BB19-01066C3F8DF0}">
      <dgm:prSet/>
      <dgm:spPr/>
      <dgm:t>
        <a:bodyPr/>
        <a:lstStyle/>
        <a:p>
          <a:endParaRPr lang="zh-CN" altLang="en-US"/>
        </a:p>
      </dgm:t>
    </dgm:pt>
    <dgm:pt modelId="{48BCAB36-0D0C-47D8-B026-D3FA41EDF48E}" type="sibTrans" cxnId="{6A603247-BB3D-426E-BB19-01066C3F8DF0}">
      <dgm:prSet/>
      <dgm:spPr/>
      <dgm:t>
        <a:bodyPr/>
        <a:lstStyle/>
        <a:p>
          <a:endParaRPr lang="zh-CN" altLang="en-US"/>
        </a:p>
      </dgm:t>
    </dgm:pt>
    <dgm:pt modelId="{38A62B98-93DF-4718-BB4F-B055D63F1C89}">
      <dgm:prSet custT="1"/>
      <dgm:spPr/>
      <dgm:t>
        <a:bodyPr/>
        <a:lstStyle/>
        <a:p>
          <a:r>
            <a:rPr lang="en-US" altLang="zh-CN" sz="20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方法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0B3037AD-12FA-4F1A-AB87-63977084F214}" type="parTrans" cxnId="{AE469738-6AC8-43FF-A7BD-D964FF0A859A}">
      <dgm:prSet/>
      <dgm:spPr/>
      <dgm:t>
        <a:bodyPr/>
        <a:lstStyle/>
        <a:p>
          <a:endParaRPr lang="zh-CN" altLang="en-US"/>
        </a:p>
      </dgm:t>
    </dgm:pt>
    <dgm:pt modelId="{F6A0005A-D4EE-4CB5-8255-B36C8D6379FA}" type="sibTrans" cxnId="{AE469738-6AC8-43FF-A7BD-D964FF0A859A}">
      <dgm:prSet/>
      <dgm:spPr/>
      <dgm:t>
        <a:bodyPr/>
        <a:lstStyle/>
        <a:p>
          <a:endParaRPr lang="zh-CN" altLang="en-US"/>
        </a:p>
      </dgm:t>
    </dgm:pt>
    <dgm:pt modelId="{7C9F285B-EFA0-471C-AD98-B25FB6346EEC}" type="pres">
      <dgm:prSet presAssocID="{972DC9A0-DCAF-492A-AF9C-2E7A192E2A8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B5C9476-5F6E-401C-A155-119EF4E8DA4C}" type="pres">
      <dgm:prSet presAssocID="{972DC9A0-DCAF-492A-AF9C-2E7A192E2A85}" presName="Name1" presStyleCnt="0"/>
      <dgm:spPr/>
      <dgm:t>
        <a:bodyPr/>
        <a:lstStyle/>
        <a:p>
          <a:endParaRPr lang="zh-CN" altLang="en-US"/>
        </a:p>
      </dgm:t>
    </dgm:pt>
    <dgm:pt modelId="{5F40A38C-B969-462A-A69C-2D9D4B54DB6E}" type="pres">
      <dgm:prSet presAssocID="{972DC9A0-DCAF-492A-AF9C-2E7A192E2A85}" presName="cycle" presStyleCnt="0"/>
      <dgm:spPr/>
      <dgm:t>
        <a:bodyPr/>
        <a:lstStyle/>
        <a:p>
          <a:endParaRPr lang="zh-CN" altLang="en-US"/>
        </a:p>
      </dgm:t>
    </dgm:pt>
    <dgm:pt modelId="{F3538014-00BF-4D04-9253-B85846F92FE1}" type="pres">
      <dgm:prSet presAssocID="{972DC9A0-DCAF-492A-AF9C-2E7A192E2A85}" presName="srcNode" presStyleLbl="node1" presStyleIdx="0" presStyleCnt="5"/>
      <dgm:spPr/>
      <dgm:t>
        <a:bodyPr/>
        <a:lstStyle/>
        <a:p>
          <a:endParaRPr lang="zh-CN" altLang="en-US"/>
        </a:p>
      </dgm:t>
    </dgm:pt>
    <dgm:pt modelId="{3BC49BE7-912B-4D6E-B748-49F503F432EC}" type="pres">
      <dgm:prSet presAssocID="{972DC9A0-DCAF-492A-AF9C-2E7A192E2A85}" presName="conn" presStyleLbl="parChTrans1D2" presStyleIdx="0" presStyleCnt="1"/>
      <dgm:spPr/>
      <dgm:t>
        <a:bodyPr/>
        <a:lstStyle/>
        <a:p>
          <a:endParaRPr lang="en-US"/>
        </a:p>
      </dgm:t>
    </dgm:pt>
    <dgm:pt modelId="{6A9BEF60-6F1D-48EE-8BA7-578220D4B47D}" type="pres">
      <dgm:prSet presAssocID="{972DC9A0-DCAF-492A-AF9C-2E7A192E2A85}" presName="extraNode" presStyleLbl="node1" presStyleIdx="0" presStyleCnt="5"/>
      <dgm:spPr/>
      <dgm:t>
        <a:bodyPr/>
        <a:lstStyle/>
        <a:p>
          <a:endParaRPr lang="zh-CN" altLang="en-US"/>
        </a:p>
      </dgm:t>
    </dgm:pt>
    <dgm:pt modelId="{E0F7CA20-3089-416E-BAA0-555421DECAED}" type="pres">
      <dgm:prSet presAssocID="{972DC9A0-DCAF-492A-AF9C-2E7A192E2A85}" presName="dstNode" presStyleLbl="node1" presStyleIdx="0" presStyleCnt="5"/>
      <dgm:spPr/>
      <dgm:t>
        <a:bodyPr/>
        <a:lstStyle/>
        <a:p>
          <a:endParaRPr lang="zh-CN" altLang="en-US"/>
        </a:p>
      </dgm:t>
    </dgm:pt>
    <dgm:pt modelId="{9103214B-2328-42B5-9C87-ECB584C29699}" type="pres">
      <dgm:prSet presAssocID="{993543C8-7D72-4954-9D63-57171DEF166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64957-ED87-471E-B9A4-FF0191BA14F1}" type="pres">
      <dgm:prSet presAssocID="{993543C8-7D72-4954-9D63-57171DEF166A}" presName="accent_1" presStyleCnt="0"/>
      <dgm:spPr/>
      <dgm:t>
        <a:bodyPr/>
        <a:lstStyle/>
        <a:p>
          <a:endParaRPr lang="zh-CN" altLang="en-US"/>
        </a:p>
      </dgm:t>
    </dgm:pt>
    <dgm:pt modelId="{22DF3FF7-7177-47D3-9E73-56C51F723028}" type="pres">
      <dgm:prSet presAssocID="{993543C8-7D72-4954-9D63-57171DEF166A}" presName="accentRepeatNode" presStyleLbl="solidFgAcc1" presStyleIdx="0" presStyleCnt="5"/>
      <dgm:spPr/>
      <dgm:t>
        <a:bodyPr/>
        <a:lstStyle/>
        <a:p>
          <a:endParaRPr lang="zh-CN" altLang="en-US"/>
        </a:p>
      </dgm:t>
    </dgm:pt>
    <dgm:pt modelId="{7798282A-B1E6-40BE-A0F2-38F0002C516F}" type="pres">
      <dgm:prSet presAssocID="{DBD37241-E4EA-4B7E-BEE0-71D8E9C99F8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0134ED-D84E-45B1-85E4-3CC050619F4C}" type="pres">
      <dgm:prSet presAssocID="{DBD37241-E4EA-4B7E-BEE0-71D8E9C99F87}" presName="accent_2" presStyleCnt="0"/>
      <dgm:spPr/>
    </dgm:pt>
    <dgm:pt modelId="{6FDBBDF0-E32A-4CCC-90E6-5EE134E4AD61}" type="pres">
      <dgm:prSet presAssocID="{DBD37241-E4EA-4B7E-BEE0-71D8E9C99F87}" presName="accentRepeatNode" presStyleLbl="solidFgAcc1" presStyleIdx="1" presStyleCnt="5"/>
      <dgm:spPr/>
    </dgm:pt>
    <dgm:pt modelId="{51A1A023-82FF-4B2B-A908-9568C60AC9DE}" type="pres">
      <dgm:prSet presAssocID="{5AAB0199-7DDA-4D06-ACFC-AB3829F10DC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E6409F-0BE4-4646-A7D8-F173757B0DF7}" type="pres">
      <dgm:prSet presAssocID="{5AAB0199-7DDA-4D06-ACFC-AB3829F10DC0}" presName="accent_3" presStyleCnt="0"/>
      <dgm:spPr/>
    </dgm:pt>
    <dgm:pt modelId="{AFA37133-C560-4F59-B86B-827F8BB20B70}" type="pres">
      <dgm:prSet presAssocID="{5AAB0199-7DDA-4D06-ACFC-AB3829F10DC0}" presName="accentRepeatNode" presStyleLbl="solidFgAcc1" presStyleIdx="2" presStyleCnt="5"/>
      <dgm:spPr/>
    </dgm:pt>
    <dgm:pt modelId="{65587066-5DAD-4861-9401-6676D38030DD}" type="pres">
      <dgm:prSet presAssocID="{1A79FB54-4CF2-4B08-8471-F73A047A568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F7ACCB-D8CC-4090-BF95-C2BA6F15026C}" type="pres">
      <dgm:prSet presAssocID="{1A79FB54-4CF2-4B08-8471-F73A047A568C}" presName="accent_4" presStyleCnt="0"/>
      <dgm:spPr/>
    </dgm:pt>
    <dgm:pt modelId="{D3DECD08-DAAB-4064-8175-6A0DE11EC991}" type="pres">
      <dgm:prSet presAssocID="{1A79FB54-4CF2-4B08-8471-F73A047A568C}" presName="accentRepeatNode" presStyleLbl="solidFgAcc1" presStyleIdx="3" presStyleCnt="5"/>
      <dgm:spPr/>
    </dgm:pt>
    <dgm:pt modelId="{D61EBC45-AA1E-4112-8D82-6518AFDC13DF}" type="pres">
      <dgm:prSet presAssocID="{38A62B98-93DF-4718-BB4F-B055D63F1C89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3519EF-9DA1-43B9-8D49-FCBC5BFE11F0}" type="pres">
      <dgm:prSet presAssocID="{38A62B98-93DF-4718-BB4F-B055D63F1C89}" presName="accent_5" presStyleCnt="0"/>
      <dgm:spPr/>
    </dgm:pt>
    <dgm:pt modelId="{3E20112C-B8F3-4F96-B877-3A04D1EA5C1C}" type="pres">
      <dgm:prSet presAssocID="{38A62B98-93DF-4718-BB4F-B055D63F1C89}" presName="accentRepeatNode" presStyleLbl="solidFgAcc1" presStyleIdx="4" presStyleCnt="5"/>
      <dgm:spPr/>
    </dgm:pt>
  </dgm:ptLst>
  <dgm:cxnLst>
    <dgm:cxn modelId="{0C1B689E-BE24-4C5A-89C1-D045F30079D5}" srcId="{972DC9A0-DCAF-492A-AF9C-2E7A192E2A85}" destId="{5AAB0199-7DDA-4D06-ACFC-AB3829F10DC0}" srcOrd="2" destOrd="0" parTransId="{DB1FD709-8164-4F26-9802-E91BBCC9F069}" sibTransId="{343E7C76-E415-4420-8F8F-CFA0BC417085}"/>
    <dgm:cxn modelId="{6597AB25-B031-4A1C-957A-38EA83387C10}" type="presOf" srcId="{972DC9A0-DCAF-492A-AF9C-2E7A192E2A85}" destId="{7C9F285B-EFA0-471C-AD98-B25FB6346EEC}" srcOrd="0" destOrd="0" presId="urn:microsoft.com/office/officeart/2008/layout/VerticalCurvedList"/>
    <dgm:cxn modelId="{418165D9-4AF8-4A3D-B3CD-BAC4B0A951A6}" type="presOf" srcId="{DBD37241-E4EA-4B7E-BEE0-71D8E9C99F87}" destId="{7798282A-B1E6-40BE-A0F2-38F0002C516F}" srcOrd="0" destOrd="0" presId="urn:microsoft.com/office/officeart/2008/layout/VerticalCurvedList"/>
    <dgm:cxn modelId="{A145D2EF-06EF-4CD6-9611-21D66D18298F}" type="presOf" srcId="{5AAB0199-7DDA-4D06-ACFC-AB3829F10DC0}" destId="{51A1A023-82FF-4B2B-A908-9568C60AC9DE}" srcOrd="0" destOrd="0" presId="urn:microsoft.com/office/officeart/2008/layout/VerticalCurvedList"/>
    <dgm:cxn modelId="{AAF13021-58AD-4F2C-A23D-5234B62CBA9E}" type="presOf" srcId="{38A62B98-93DF-4718-BB4F-B055D63F1C89}" destId="{D61EBC45-AA1E-4112-8D82-6518AFDC13DF}" srcOrd="0" destOrd="0" presId="urn:microsoft.com/office/officeart/2008/layout/VerticalCurvedList"/>
    <dgm:cxn modelId="{56D1F713-BF1A-40AB-8B01-92A22413C050}" type="presOf" srcId="{1A79FB54-4CF2-4B08-8471-F73A047A568C}" destId="{65587066-5DAD-4861-9401-6676D38030DD}" srcOrd="0" destOrd="0" presId="urn:microsoft.com/office/officeart/2008/layout/VerticalCurvedList"/>
    <dgm:cxn modelId="{AE469738-6AC8-43FF-A7BD-D964FF0A859A}" srcId="{972DC9A0-DCAF-492A-AF9C-2E7A192E2A85}" destId="{38A62B98-93DF-4718-BB4F-B055D63F1C89}" srcOrd="4" destOrd="0" parTransId="{0B3037AD-12FA-4F1A-AB87-63977084F214}" sibTransId="{F6A0005A-D4EE-4CB5-8255-B36C8D6379FA}"/>
    <dgm:cxn modelId="{6A603247-BB3D-426E-BB19-01066C3F8DF0}" srcId="{972DC9A0-DCAF-492A-AF9C-2E7A192E2A85}" destId="{1A79FB54-4CF2-4B08-8471-F73A047A568C}" srcOrd="3" destOrd="0" parTransId="{88DCC89C-35F1-465C-A30F-EF5B4C925DE9}" sibTransId="{48BCAB36-0D0C-47D8-B026-D3FA41EDF48E}"/>
    <dgm:cxn modelId="{E0BCB2DB-C639-471F-8E8A-0867988D4FDB}" srcId="{972DC9A0-DCAF-492A-AF9C-2E7A192E2A85}" destId="{DBD37241-E4EA-4B7E-BEE0-71D8E9C99F87}" srcOrd="1" destOrd="0" parTransId="{1EE49EBB-84D2-41D6-BBC5-7BFA449289A7}" sibTransId="{9523863D-EA56-4D37-A932-F659C5F069CF}"/>
    <dgm:cxn modelId="{EFC4348E-3BD9-4294-A4C5-B81750D4094F}" srcId="{972DC9A0-DCAF-492A-AF9C-2E7A192E2A85}" destId="{993543C8-7D72-4954-9D63-57171DEF166A}" srcOrd="0" destOrd="0" parTransId="{8E26FC3C-661A-4FD6-B102-1AE10A24C25B}" sibTransId="{1CA65836-39D4-4DB7-87E9-37A10E34923C}"/>
    <dgm:cxn modelId="{12756E14-4895-444D-8238-814161182785}" type="presOf" srcId="{993543C8-7D72-4954-9D63-57171DEF166A}" destId="{9103214B-2328-42B5-9C87-ECB584C29699}" srcOrd="0" destOrd="0" presId="urn:microsoft.com/office/officeart/2008/layout/VerticalCurvedList"/>
    <dgm:cxn modelId="{E7917EE3-AA0D-4C22-A607-14182B00CFE2}" type="presOf" srcId="{1CA65836-39D4-4DB7-87E9-37A10E34923C}" destId="{3BC49BE7-912B-4D6E-B748-49F503F432EC}" srcOrd="0" destOrd="0" presId="urn:microsoft.com/office/officeart/2008/layout/VerticalCurvedList"/>
    <dgm:cxn modelId="{57898335-FC74-4032-9279-AEEF9F1F6BE9}" type="presParOf" srcId="{7C9F285B-EFA0-471C-AD98-B25FB6346EEC}" destId="{DB5C9476-5F6E-401C-A155-119EF4E8DA4C}" srcOrd="0" destOrd="0" presId="urn:microsoft.com/office/officeart/2008/layout/VerticalCurvedList"/>
    <dgm:cxn modelId="{4FBAB905-16EA-4C46-BAB0-4D8140AF0A20}" type="presParOf" srcId="{DB5C9476-5F6E-401C-A155-119EF4E8DA4C}" destId="{5F40A38C-B969-462A-A69C-2D9D4B54DB6E}" srcOrd="0" destOrd="0" presId="urn:microsoft.com/office/officeart/2008/layout/VerticalCurvedList"/>
    <dgm:cxn modelId="{1F8778B2-6302-4A51-A77F-E482D03104A2}" type="presParOf" srcId="{5F40A38C-B969-462A-A69C-2D9D4B54DB6E}" destId="{F3538014-00BF-4D04-9253-B85846F92FE1}" srcOrd="0" destOrd="0" presId="urn:microsoft.com/office/officeart/2008/layout/VerticalCurvedList"/>
    <dgm:cxn modelId="{05B56FAD-881C-46F7-9F3A-78F79261912F}" type="presParOf" srcId="{5F40A38C-B969-462A-A69C-2D9D4B54DB6E}" destId="{3BC49BE7-912B-4D6E-B748-49F503F432EC}" srcOrd="1" destOrd="0" presId="urn:microsoft.com/office/officeart/2008/layout/VerticalCurvedList"/>
    <dgm:cxn modelId="{C3072E39-8324-4CA1-99BE-CFC010B4E397}" type="presParOf" srcId="{5F40A38C-B969-462A-A69C-2D9D4B54DB6E}" destId="{6A9BEF60-6F1D-48EE-8BA7-578220D4B47D}" srcOrd="2" destOrd="0" presId="urn:microsoft.com/office/officeart/2008/layout/VerticalCurvedList"/>
    <dgm:cxn modelId="{14976303-F347-4681-80B1-790D6FEF9A74}" type="presParOf" srcId="{5F40A38C-B969-462A-A69C-2D9D4B54DB6E}" destId="{E0F7CA20-3089-416E-BAA0-555421DECAED}" srcOrd="3" destOrd="0" presId="urn:microsoft.com/office/officeart/2008/layout/VerticalCurvedList"/>
    <dgm:cxn modelId="{CC07AE71-F690-4138-9EB1-F5B2CA1B3798}" type="presParOf" srcId="{DB5C9476-5F6E-401C-A155-119EF4E8DA4C}" destId="{9103214B-2328-42B5-9C87-ECB584C29699}" srcOrd="1" destOrd="0" presId="urn:microsoft.com/office/officeart/2008/layout/VerticalCurvedList"/>
    <dgm:cxn modelId="{4BDCD61F-9B43-4338-B4AF-35893173C152}" type="presParOf" srcId="{DB5C9476-5F6E-401C-A155-119EF4E8DA4C}" destId="{B5F64957-ED87-471E-B9A4-FF0191BA14F1}" srcOrd="2" destOrd="0" presId="urn:microsoft.com/office/officeart/2008/layout/VerticalCurvedList"/>
    <dgm:cxn modelId="{9F181133-248B-4A21-B276-86357757B6E2}" type="presParOf" srcId="{B5F64957-ED87-471E-B9A4-FF0191BA14F1}" destId="{22DF3FF7-7177-47D3-9E73-56C51F723028}" srcOrd="0" destOrd="0" presId="urn:microsoft.com/office/officeart/2008/layout/VerticalCurvedList"/>
    <dgm:cxn modelId="{17665007-6820-4B84-9AD7-1134922C5E31}" type="presParOf" srcId="{DB5C9476-5F6E-401C-A155-119EF4E8DA4C}" destId="{7798282A-B1E6-40BE-A0F2-38F0002C516F}" srcOrd="3" destOrd="0" presId="urn:microsoft.com/office/officeart/2008/layout/VerticalCurvedList"/>
    <dgm:cxn modelId="{7497FDEC-15E9-4E97-B3D0-CFE13FD2F836}" type="presParOf" srcId="{DB5C9476-5F6E-401C-A155-119EF4E8DA4C}" destId="{5C0134ED-D84E-45B1-85E4-3CC050619F4C}" srcOrd="4" destOrd="0" presId="urn:microsoft.com/office/officeart/2008/layout/VerticalCurvedList"/>
    <dgm:cxn modelId="{2F3D8089-9A3D-4528-AD78-95F2ABFA00D7}" type="presParOf" srcId="{5C0134ED-D84E-45B1-85E4-3CC050619F4C}" destId="{6FDBBDF0-E32A-4CCC-90E6-5EE134E4AD61}" srcOrd="0" destOrd="0" presId="urn:microsoft.com/office/officeart/2008/layout/VerticalCurvedList"/>
    <dgm:cxn modelId="{1048DCC1-C739-47FB-9EE6-908606A165AD}" type="presParOf" srcId="{DB5C9476-5F6E-401C-A155-119EF4E8DA4C}" destId="{51A1A023-82FF-4B2B-A908-9568C60AC9DE}" srcOrd="5" destOrd="0" presId="urn:microsoft.com/office/officeart/2008/layout/VerticalCurvedList"/>
    <dgm:cxn modelId="{845C1E62-8199-4FA4-9975-88C62570799D}" type="presParOf" srcId="{DB5C9476-5F6E-401C-A155-119EF4E8DA4C}" destId="{69E6409F-0BE4-4646-A7D8-F173757B0DF7}" srcOrd="6" destOrd="0" presId="urn:microsoft.com/office/officeart/2008/layout/VerticalCurvedList"/>
    <dgm:cxn modelId="{EF873533-9109-4A2E-BA8D-CF44449AD846}" type="presParOf" srcId="{69E6409F-0BE4-4646-A7D8-F173757B0DF7}" destId="{AFA37133-C560-4F59-B86B-827F8BB20B70}" srcOrd="0" destOrd="0" presId="urn:microsoft.com/office/officeart/2008/layout/VerticalCurvedList"/>
    <dgm:cxn modelId="{8BC834C2-D466-42B6-9890-D4D40589B06A}" type="presParOf" srcId="{DB5C9476-5F6E-401C-A155-119EF4E8DA4C}" destId="{65587066-5DAD-4861-9401-6676D38030DD}" srcOrd="7" destOrd="0" presId="urn:microsoft.com/office/officeart/2008/layout/VerticalCurvedList"/>
    <dgm:cxn modelId="{C7A7FE88-2368-4FEC-999C-08567939AA03}" type="presParOf" srcId="{DB5C9476-5F6E-401C-A155-119EF4E8DA4C}" destId="{4AF7ACCB-D8CC-4090-BF95-C2BA6F15026C}" srcOrd="8" destOrd="0" presId="urn:microsoft.com/office/officeart/2008/layout/VerticalCurvedList"/>
    <dgm:cxn modelId="{18E81E1B-9E05-4D52-8CCB-3C8EF6EC764D}" type="presParOf" srcId="{4AF7ACCB-D8CC-4090-BF95-C2BA6F15026C}" destId="{D3DECD08-DAAB-4064-8175-6A0DE11EC991}" srcOrd="0" destOrd="0" presId="urn:microsoft.com/office/officeart/2008/layout/VerticalCurvedList"/>
    <dgm:cxn modelId="{0224E1B1-9DAF-4ABA-B600-1305C259A9F6}" type="presParOf" srcId="{DB5C9476-5F6E-401C-A155-119EF4E8DA4C}" destId="{D61EBC45-AA1E-4112-8D82-6518AFDC13DF}" srcOrd="9" destOrd="0" presId="urn:microsoft.com/office/officeart/2008/layout/VerticalCurvedList"/>
    <dgm:cxn modelId="{80FD164B-6361-4E6D-B1E9-A0D7BE719D8E}" type="presParOf" srcId="{DB5C9476-5F6E-401C-A155-119EF4E8DA4C}" destId="{E73519EF-9DA1-43B9-8D49-FCBC5BFE11F0}" srcOrd="10" destOrd="0" presId="urn:microsoft.com/office/officeart/2008/layout/VerticalCurvedList"/>
    <dgm:cxn modelId="{DC25D13D-32B8-44C5-95A1-8F587A8E3CC8}" type="presParOf" srcId="{E73519EF-9DA1-43B9-8D49-FCBC5BFE11F0}" destId="{3E20112C-B8F3-4F96-B877-3A04D1EA5C1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49BE7-912B-4D6E-B748-49F503F432EC}">
      <dsp:nvSpPr>
        <dsp:cNvPr id="0" name=""/>
        <dsp:cNvSpPr/>
      </dsp:nvSpPr>
      <dsp:spPr>
        <a:xfrm>
          <a:off x="-5513922" y="-844209"/>
          <a:ext cx="6565219" cy="6565219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3214B-2328-42B5-9C87-ECB584C29699}">
      <dsp:nvSpPr>
        <dsp:cNvPr id="0" name=""/>
        <dsp:cNvSpPr/>
      </dsp:nvSpPr>
      <dsp:spPr>
        <a:xfrm>
          <a:off x="459645" y="304702"/>
          <a:ext cx="6482730" cy="6097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02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 运算符</a:t>
          </a:r>
          <a:endParaRPr 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59645" y="304702"/>
        <a:ext cx="6482730" cy="609795"/>
      </dsp:txXfrm>
    </dsp:sp>
    <dsp:sp modelId="{22DF3FF7-7177-47D3-9E73-56C51F723028}">
      <dsp:nvSpPr>
        <dsp:cNvPr id="0" name=""/>
        <dsp:cNvSpPr/>
      </dsp:nvSpPr>
      <dsp:spPr>
        <a:xfrm>
          <a:off x="78523" y="2284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8282A-B1E6-40BE-A0F2-38F0002C516F}">
      <dsp:nvSpPr>
        <dsp:cNvPr id="0" name=""/>
        <dsp:cNvSpPr/>
      </dsp:nvSpPr>
      <dsp:spPr>
        <a:xfrm>
          <a:off x="896607" y="1219102"/>
          <a:ext cx="6045768" cy="6097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02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表达式和语句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896607" y="1219102"/>
        <a:ext cx="6045768" cy="609795"/>
      </dsp:txXfrm>
    </dsp:sp>
    <dsp:sp modelId="{6FDBBDF0-E32A-4CCC-90E6-5EE134E4AD61}">
      <dsp:nvSpPr>
        <dsp:cNvPr id="0" name=""/>
        <dsp:cNvSpPr/>
      </dsp:nvSpPr>
      <dsp:spPr>
        <a:xfrm>
          <a:off x="515485" y="11428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1A023-82FF-4B2B-A908-9568C60AC9DE}">
      <dsp:nvSpPr>
        <dsp:cNvPr id="0" name=""/>
        <dsp:cNvSpPr/>
      </dsp:nvSpPr>
      <dsp:spPr>
        <a:xfrm>
          <a:off x="1030719" y="2133502"/>
          <a:ext cx="5911656" cy="6097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02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分支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30719" y="2133502"/>
        <a:ext cx="5911656" cy="609795"/>
      </dsp:txXfrm>
    </dsp:sp>
    <dsp:sp modelId="{AFA37133-C560-4F59-B86B-827F8BB20B70}">
      <dsp:nvSpPr>
        <dsp:cNvPr id="0" name=""/>
        <dsp:cNvSpPr/>
      </dsp:nvSpPr>
      <dsp:spPr>
        <a:xfrm>
          <a:off x="649597" y="20572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87066-5DAD-4861-9401-6676D38030DD}">
      <dsp:nvSpPr>
        <dsp:cNvPr id="0" name=""/>
        <dsp:cNvSpPr/>
      </dsp:nvSpPr>
      <dsp:spPr>
        <a:xfrm>
          <a:off x="896607" y="3047902"/>
          <a:ext cx="6045768" cy="6097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02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循环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896607" y="3047902"/>
        <a:ext cx="6045768" cy="609795"/>
      </dsp:txXfrm>
    </dsp:sp>
    <dsp:sp modelId="{D3DECD08-DAAB-4064-8175-6A0DE11EC991}">
      <dsp:nvSpPr>
        <dsp:cNvPr id="0" name=""/>
        <dsp:cNvSpPr/>
      </dsp:nvSpPr>
      <dsp:spPr>
        <a:xfrm>
          <a:off x="515485" y="29716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EBC45-AA1E-4112-8D82-6518AFDC13DF}">
      <dsp:nvSpPr>
        <dsp:cNvPr id="0" name=""/>
        <dsp:cNvSpPr/>
      </dsp:nvSpPr>
      <dsp:spPr>
        <a:xfrm>
          <a:off x="459645" y="3962302"/>
          <a:ext cx="6482730" cy="6097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02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方法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59645" y="3962302"/>
        <a:ext cx="6482730" cy="609795"/>
      </dsp:txXfrm>
    </dsp:sp>
    <dsp:sp modelId="{3E20112C-B8F3-4F96-B877-3A04D1EA5C1C}">
      <dsp:nvSpPr>
        <dsp:cNvPr id="0" name=""/>
        <dsp:cNvSpPr/>
      </dsp:nvSpPr>
      <dsp:spPr>
        <a:xfrm>
          <a:off x="78523" y="38860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4B33ACD-93F4-495C-B565-5E771AC484DB}" type="datetimeFigureOut">
              <a:rPr lang="en-US"/>
              <a:pPr>
                <a:defRPr/>
              </a:pPr>
              <a:t>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18DFA4D-D949-442B-A6E1-9FD423EB4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35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222606-E210-42C9-BDDB-2BC5093AC836}" type="datetimeFigureOut">
              <a:rPr lang="en-US"/>
              <a:pPr>
                <a:defRPr/>
              </a:pPr>
              <a:t>7/12/2013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47721CF-9C1D-4BB4-95C8-E6EC253A8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11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2E1BA7-D96D-474B-A49D-B8A16A35439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for</a:t>
            </a:r>
            <a:r>
              <a:rPr lang="en-US" altLang="zh-CN" smtClean="0"/>
              <a:t> (</a:t>
            </a:r>
            <a:r>
              <a:rPr lang="en-US" altLang="zh-CN" b="1" smtClean="0"/>
              <a:t>int</a:t>
            </a:r>
            <a:r>
              <a:rPr lang="en-US" altLang="zh-CN" smtClean="0"/>
              <a:t> i = 1; i &lt;= 9; i++)</a:t>
            </a:r>
          </a:p>
          <a:p>
            <a:r>
              <a:rPr lang="en-US" altLang="zh-CN" smtClean="0"/>
              <a:t>        {</a:t>
            </a:r>
          </a:p>
          <a:p>
            <a:r>
              <a:rPr lang="en-US" altLang="zh-CN" smtClean="0"/>
              <a:t>            </a:t>
            </a:r>
            <a:r>
              <a:rPr lang="en-US" altLang="zh-CN" b="1" smtClean="0"/>
              <a:t>for</a:t>
            </a:r>
            <a:r>
              <a:rPr lang="en-US" altLang="zh-CN" smtClean="0"/>
              <a:t> (</a:t>
            </a:r>
            <a:r>
              <a:rPr lang="en-US" altLang="zh-CN" b="1" smtClean="0"/>
              <a:t>int</a:t>
            </a:r>
            <a:r>
              <a:rPr lang="en-US" altLang="zh-CN" smtClean="0"/>
              <a:t> j = Math.</a:t>
            </a:r>
            <a:r>
              <a:rPr lang="en-US" altLang="zh-CN" i="1" smtClean="0"/>
              <a:t>abs</a:t>
            </a:r>
            <a:r>
              <a:rPr lang="en-US" altLang="zh-CN" smtClean="0"/>
              <a:t>(5 - i); j &gt;= 0 ; j--)</a:t>
            </a:r>
          </a:p>
          <a:p>
            <a:r>
              <a:rPr lang="en-US" altLang="zh-CN" smtClean="0"/>
              <a:t>            {</a:t>
            </a:r>
          </a:p>
          <a:p>
            <a:r>
              <a:rPr lang="en-US" altLang="zh-CN" smtClean="0"/>
              <a:t>                System.</a:t>
            </a:r>
            <a:r>
              <a:rPr lang="en-US" altLang="zh-CN" i="1" smtClean="0"/>
              <a:t>out</a:t>
            </a:r>
            <a:r>
              <a:rPr lang="en-US" altLang="zh-CN" smtClean="0"/>
              <a:t>.print( " ");</a:t>
            </a:r>
          </a:p>
          <a:p>
            <a:r>
              <a:rPr lang="en-US" altLang="zh-CN" smtClean="0"/>
              <a:t>            }</a:t>
            </a:r>
          </a:p>
          <a:p>
            <a:r>
              <a:rPr lang="en-US" altLang="zh-CN" smtClean="0"/>
              <a:t>            </a:t>
            </a:r>
            <a:r>
              <a:rPr lang="en-US" altLang="zh-CN" b="1" smtClean="0"/>
              <a:t>for</a:t>
            </a:r>
            <a:r>
              <a:rPr lang="en-US" altLang="zh-CN" smtClean="0"/>
              <a:t> (</a:t>
            </a:r>
            <a:r>
              <a:rPr lang="en-US" altLang="zh-CN" b="1" smtClean="0"/>
              <a:t>int</a:t>
            </a:r>
            <a:r>
              <a:rPr lang="en-US" altLang="zh-CN" smtClean="0"/>
              <a:t> j = 0; j &lt; 2*i - 1; j++)</a:t>
            </a:r>
          </a:p>
          <a:p>
            <a:r>
              <a:rPr lang="en-US" altLang="zh-CN" smtClean="0"/>
              <a:t>            {</a:t>
            </a:r>
          </a:p>
          <a:p>
            <a:r>
              <a:rPr lang="en-US" altLang="zh-CN" smtClean="0"/>
              <a:t>                </a:t>
            </a:r>
            <a:r>
              <a:rPr lang="en-US" altLang="zh-CN" b="1" smtClean="0"/>
              <a:t>if</a:t>
            </a:r>
            <a:r>
              <a:rPr lang="en-US" altLang="zh-CN" smtClean="0"/>
              <a:t> (i &lt;=5)</a:t>
            </a:r>
          </a:p>
          <a:p>
            <a:r>
              <a:rPr lang="en-US" altLang="zh-CN" smtClean="0"/>
              <a:t>                {</a:t>
            </a:r>
          </a:p>
          <a:p>
            <a:r>
              <a:rPr lang="en-US" altLang="zh-CN" smtClean="0"/>
              <a:t>                    System.</a:t>
            </a:r>
            <a:r>
              <a:rPr lang="en-US" altLang="zh-CN" i="1" smtClean="0"/>
              <a:t>out</a:t>
            </a:r>
            <a:r>
              <a:rPr lang="en-US" altLang="zh-CN" smtClean="0"/>
              <a:t>.print("*");</a:t>
            </a:r>
          </a:p>
          <a:p>
            <a:r>
              <a:rPr lang="en-US" altLang="zh-CN" smtClean="0"/>
              <a:t>                }</a:t>
            </a:r>
          </a:p>
          <a:p>
            <a:r>
              <a:rPr lang="en-US" altLang="zh-CN" smtClean="0"/>
              <a:t>                </a:t>
            </a:r>
            <a:r>
              <a:rPr lang="en-US" altLang="zh-CN" b="1" smtClean="0"/>
              <a:t>else</a:t>
            </a:r>
            <a:endParaRPr lang="en-US" altLang="zh-CN" smtClean="0"/>
          </a:p>
          <a:p>
            <a:r>
              <a:rPr lang="en-US" altLang="zh-CN" smtClean="0"/>
              <a:t>                {</a:t>
            </a:r>
          </a:p>
          <a:p>
            <a:r>
              <a:rPr lang="en-US" altLang="zh-CN" smtClean="0"/>
              <a:t>                    </a:t>
            </a:r>
            <a:r>
              <a:rPr lang="en-US" altLang="zh-CN" b="1" smtClean="0"/>
              <a:t>if</a:t>
            </a:r>
            <a:r>
              <a:rPr lang="en-US" altLang="zh-CN" smtClean="0"/>
              <a:t> (j &lt; 2 * (10 - i) - 1)</a:t>
            </a:r>
          </a:p>
          <a:p>
            <a:r>
              <a:rPr lang="en-US" altLang="zh-CN" smtClean="0"/>
              <a:t>                    {</a:t>
            </a:r>
          </a:p>
          <a:p>
            <a:r>
              <a:rPr lang="en-US" altLang="zh-CN" smtClean="0"/>
              <a:t>                        System.</a:t>
            </a:r>
            <a:r>
              <a:rPr lang="en-US" altLang="zh-CN" i="1" smtClean="0"/>
              <a:t>out</a:t>
            </a:r>
            <a:r>
              <a:rPr lang="en-US" altLang="zh-CN" smtClean="0"/>
              <a:t>.print("*");</a:t>
            </a:r>
          </a:p>
          <a:p>
            <a:r>
              <a:rPr lang="en-US" altLang="zh-CN" smtClean="0"/>
              <a:t>                    }</a:t>
            </a:r>
          </a:p>
          <a:p>
            <a:r>
              <a:rPr lang="en-US" altLang="zh-CN" smtClean="0"/>
              <a:t>                }</a:t>
            </a:r>
          </a:p>
          <a:p>
            <a:r>
              <a:rPr lang="en-US" altLang="zh-CN" smtClean="0"/>
              <a:t>            }</a:t>
            </a:r>
          </a:p>
          <a:p>
            <a:r>
              <a:rPr lang="en-US" altLang="zh-CN" smtClean="0"/>
              <a:t>            System.</a:t>
            </a:r>
            <a:r>
              <a:rPr lang="en-US" altLang="zh-CN" i="1" smtClean="0"/>
              <a:t>out</a:t>
            </a:r>
            <a:r>
              <a:rPr lang="en-US" altLang="zh-CN" smtClean="0"/>
              <a:t>.println();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z="1000" smtClean="0"/>
              <a:t>-______________________________________________________________________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for(int i = 1; i &lt;= 5;i++)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for(int j = 1; j &lt;=5 - i ;j++)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	System.out.print(" 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for(int k = 1;k&lt;= 2*i-1;k++)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	System.out.print("*");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System.out.println();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for(int i = 4; i &gt;= 1;i--)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for(int j = 1 ; j&lt;=5 - i;j++)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	System.out.print(" 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for(int k =1; k &lt;=2 * i -1 ;k++)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	System.out.print("*");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	System.out.println();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 smtClean="0"/>
              <a:t>		}</a:t>
            </a:r>
            <a:endParaRPr lang="zh-CN" altLang="en-US" sz="10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b="1" smtClean="0"/>
              <a:t>for</a:t>
            </a:r>
            <a:r>
              <a:rPr lang="en-US" altLang="zh-CN" smtClean="0"/>
              <a:t> (</a:t>
            </a:r>
            <a:r>
              <a:rPr lang="en-US" altLang="zh-CN" b="1" smtClean="0"/>
              <a:t>int</a:t>
            </a:r>
            <a:r>
              <a:rPr lang="en-US" altLang="zh-CN" smtClean="0"/>
              <a:t> i = 1; i &lt;= 5; i++)</a:t>
            </a:r>
          </a:p>
          <a:p>
            <a:pPr eaLnBrk="1" hangingPunct="1"/>
            <a:r>
              <a:rPr lang="en-US" altLang="zh-CN" smtClean="0"/>
              <a:t>        {</a:t>
            </a:r>
          </a:p>
          <a:p>
            <a:pPr eaLnBrk="1" hangingPunct="1"/>
            <a:r>
              <a:rPr lang="en-US" altLang="zh-CN" smtClean="0"/>
              <a:t>            </a:t>
            </a:r>
            <a:r>
              <a:rPr lang="en-US" altLang="zh-CN" b="1" smtClean="0"/>
              <a:t>for</a:t>
            </a:r>
            <a:r>
              <a:rPr lang="en-US" altLang="zh-CN" smtClean="0"/>
              <a:t> (</a:t>
            </a:r>
            <a:r>
              <a:rPr lang="en-US" altLang="zh-CN" b="1" smtClean="0"/>
              <a:t>int</a:t>
            </a:r>
            <a:r>
              <a:rPr lang="en-US" altLang="zh-CN" smtClean="0"/>
              <a:t> j = 5 - i; j &gt;= 0; j--)</a:t>
            </a:r>
          </a:p>
          <a:p>
            <a:pPr eaLnBrk="1" hangingPunct="1"/>
            <a:r>
              <a:rPr lang="en-US" altLang="zh-CN" smtClean="0"/>
              <a:t>            {</a:t>
            </a:r>
          </a:p>
          <a:p>
            <a:pPr eaLnBrk="1" hangingPunct="1"/>
            <a:r>
              <a:rPr lang="en-US" altLang="zh-CN" smtClean="0"/>
              <a:t>                System.</a:t>
            </a:r>
            <a:r>
              <a:rPr lang="en-US" altLang="zh-CN" i="1" smtClean="0"/>
              <a:t>out</a:t>
            </a:r>
            <a:r>
              <a:rPr lang="en-US" altLang="zh-CN" smtClean="0"/>
              <a:t>.print(" ");</a:t>
            </a:r>
          </a:p>
          <a:p>
            <a:pPr eaLnBrk="1" hangingPunct="1"/>
            <a:r>
              <a:rPr lang="en-US" altLang="zh-CN" smtClean="0"/>
              <a:t>            }</a:t>
            </a:r>
          </a:p>
          <a:p>
            <a:pPr eaLnBrk="1" hangingPunct="1"/>
            <a:r>
              <a:rPr lang="en-US" altLang="zh-CN" smtClean="0"/>
              <a:t>            </a:t>
            </a:r>
            <a:r>
              <a:rPr lang="en-US" altLang="zh-CN" b="1" smtClean="0"/>
              <a:t>for</a:t>
            </a:r>
            <a:r>
              <a:rPr lang="en-US" altLang="zh-CN" smtClean="0"/>
              <a:t> (</a:t>
            </a:r>
            <a:r>
              <a:rPr lang="en-US" altLang="zh-CN" b="1" smtClean="0"/>
              <a:t>int</a:t>
            </a:r>
            <a:r>
              <a:rPr lang="en-US" altLang="zh-CN" smtClean="0"/>
              <a:t> j = 0; j &lt; 2 * i - 1; j++)</a:t>
            </a:r>
          </a:p>
          <a:p>
            <a:pPr eaLnBrk="1" hangingPunct="1"/>
            <a:r>
              <a:rPr lang="en-US" altLang="zh-CN" smtClean="0"/>
              <a:t>            {</a:t>
            </a:r>
          </a:p>
          <a:p>
            <a:pPr eaLnBrk="1" hangingPunct="1"/>
            <a:r>
              <a:rPr lang="en-US" altLang="zh-CN" smtClean="0"/>
              <a:t>                System.</a:t>
            </a:r>
            <a:r>
              <a:rPr lang="en-US" altLang="zh-CN" i="1" smtClean="0"/>
              <a:t>out</a:t>
            </a:r>
            <a:r>
              <a:rPr lang="en-US" altLang="zh-CN" smtClean="0"/>
              <a:t>.print((</a:t>
            </a:r>
            <a:r>
              <a:rPr lang="en-US" altLang="zh-CN" b="1" smtClean="0"/>
              <a:t>char</a:t>
            </a:r>
            <a:r>
              <a:rPr lang="en-US" altLang="zh-CN" smtClean="0"/>
              <a:t>) (64 + i));</a:t>
            </a:r>
          </a:p>
          <a:p>
            <a:pPr eaLnBrk="1" hangingPunct="1"/>
            <a:r>
              <a:rPr lang="en-US" altLang="zh-CN" smtClean="0"/>
              <a:t>            }</a:t>
            </a:r>
          </a:p>
          <a:p>
            <a:pPr eaLnBrk="1" hangingPunct="1"/>
            <a:r>
              <a:rPr lang="en-US" altLang="zh-CN" smtClean="0"/>
              <a:t>            System.</a:t>
            </a:r>
            <a:r>
              <a:rPr lang="en-US" altLang="zh-CN" i="1" smtClean="0"/>
              <a:t>out</a:t>
            </a:r>
            <a:r>
              <a:rPr lang="en-US" altLang="zh-CN" smtClean="0"/>
              <a:t>.println();</a:t>
            </a:r>
          </a:p>
          <a:p>
            <a:pPr eaLnBrk="1" hangingPunct="1"/>
            <a:r>
              <a:rPr lang="en-US" altLang="zh-CN" smtClean="0"/>
              <a:t>        }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000" b="1" smtClean="0"/>
              <a:t>for</a:t>
            </a:r>
            <a:r>
              <a:rPr lang="en-US" altLang="zh-CN" sz="1000" smtClean="0"/>
              <a:t> (</a:t>
            </a:r>
            <a:r>
              <a:rPr lang="en-US" altLang="zh-CN" sz="1000" b="1" smtClean="0"/>
              <a:t>int</a:t>
            </a:r>
            <a:r>
              <a:rPr lang="en-US" altLang="zh-CN" sz="1000" smtClean="0"/>
              <a:t> i = 1; i &lt;= 6; i++)</a:t>
            </a:r>
          </a:p>
          <a:p>
            <a:pPr eaLnBrk="1" hangingPunct="1"/>
            <a:r>
              <a:rPr lang="en-US" altLang="zh-CN" sz="1000" smtClean="0"/>
              <a:t>        {</a:t>
            </a:r>
          </a:p>
          <a:p>
            <a:pPr eaLnBrk="1" hangingPunct="1"/>
            <a:r>
              <a:rPr lang="en-US" altLang="zh-CN" sz="1000" smtClean="0"/>
              <a:t>            </a:t>
            </a:r>
            <a:r>
              <a:rPr lang="en-US" altLang="zh-CN" sz="1000" b="1" smtClean="0"/>
              <a:t>for</a:t>
            </a:r>
            <a:r>
              <a:rPr lang="en-US" altLang="zh-CN" sz="1000" smtClean="0"/>
              <a:t> (</a:t>
            </a:r>
            <a:r>
              <a:rPr lang="en-US" altLang="zh-CN" sz="1000" b="1" smtClean="0"/>
              <a:t>int</a:t>
            </a:r>
            <a:r>
              <a:rPr lang="en-US" altLang="zh-CN" sz="1000" smtClean="0"/>
              <a:t> j = 6 - i; j &gt;= 0 ; j--)</a:t>
            </a:r>
          </a:p>
          <a:p>
            <a:pPr eaLnBrk="1" hangingPunct="1"/>
            <a:r>
              <a:rPr lang="en-US" altLang="zh-CN" sz="1000" smtClean="0"/>
              <a:t>            {</a:t>
            </a:r>
          </a:p>
          <a:p>
            <a:pPr eaLnBrk="1" hangingPunct="1"/>
            <a:r>
              <a:rPr lang="en-US" altLang="zh-CN" sz="1000" smtClean="0"/>
              <a:t>                System.</a:t>
            </a:r>
            <a:r>
              <a:rPr lang="en-US" altLang="zh-CN" sz="1000" i="1" smtClean="0"/>
              <a:t>out</a:t>
            </a:r>
            <a:r>
              <a:rPr lang="en-US" altLang="zh-CN" sz="1000" smtClean="0"/>
              <a:t>.print(" ");</a:t>
            </a:r>
          </a:p>
          <a:p>
            <a:pPr eaLnBrk="1" hangingPunct="1"/>
            <a:r>
              <a:rPr lang="en-US" altLang="zh-CN" sz="1000" smtClean="0"/>
              <a:t>            }</a:t>
            </a:r>
          </a:p>
          <a:p>
            <a:pPr eaLnBrk="1" hangingPunct="1"/>
            <a:r>
              <a:rPr lang="en-US" altLang="zh-CN" sz="1000" smtClean="0"/>
              <a:t>            </a:t>
            </a:r>
            <a:r>
              <a:rPr lang="en-US" altLang="zh-CN" sz="1000" b="1" smtClean="0"/>
              <a:t>for</a:t>
            </a:r>
            <a:r>
              <a:rPr lang="en-US" altLang="zh-CN" sz="1000" smtClean="0"/>
              <a:t> (</a:t>
            </a:r>
            <a:r>
              <a:rPr lang="en-US" altLang="zh-CN" sz="1000" b="1" smtClean="0"/>
              <a:t>int</a:t>
            </a:r>
            <a:r>
              <a:rPr lang="en-US" altLang="zh-CN" sz="1000" smtClean="0"/>
              <a:t> j = 1; j &lt;= (i * 2) - 1; j++)</a:t>
            </a:r>
          </a:p>
          <a:p>
            <a:pPr eaLnBrk="1" hangingPunct="1"/>
            <a:r>
              <a:rPr lang="en-US" altLang="zh-CN" sz="1000" smtClean="0"/>
              <a:t>            {</a:t>
            </a:r>
          </a:p>
          <a:p>
            <a:pPr eaLnBrk="1" hangingPunct="1"/>
            <a:r>
              <a:rPr lang="en-US" altLang="zh-CN" sz="1000" smtClean="0"/>
              <a:t>                </a:t>
            </a:r>
            <a:r>
              <a:rPr lang="en-US" altLang="zh-CN" sz="1000" b="1" smtClean="0"/>
              <a:t>if</a:t>
            </a:r>
            <a:r>
              <a:rPr lang="en-US" altLang="zh-CN" sz="1000" smtClean="0"/>
              <a:t> (j &lt;= i)</a:t>
            </a:r>
          </a:p>
          <a:p>
            <a:pPr eaLnBrk="1" hangingPunct="1"/>
            <a:r>
              <a:rPr lang="en-US" altLang="zh-CN" sz="1000" smtClean="0"/>
              <a:t>                {</a:t>
            </a:r>
          </a:p>
          <a:p>
            <a:pPr eaLnBrk="1" hangingPunct="1"/>
            <a:r>
              <a:rPr lang="en-US" altLang="zh-CN" sz="1000" smtClean="0"/>
              <a:t>                    System.</a:t>
            </a:r>
            <a:r>
              <a:rPr lang="en-US" altLang="zh-CN" sz="1000" i="1" smtClean="0"/>
              <a:t>out</a:t>
            </a:r>
            <a:r>
              <a:rPr lang="en-US" altLang="zh-CN" sz="1000" smtClean="0"/>
              <a:t>.print(j);</a:t>
            </a:r>
          </a:p>
          <a:p>
            <a:pPr eaLnBrk="1" hangingPunct="1"/>
            <a:r>
              <a:rPr lang="en-US" altLang="zh-CN" sz="1000" smtClean="0"/>
              <a:t>                }</a:t>
            </a:r>
          </a:p>
          <a:p>
            <a:pPr eaLnBrk="1" hangingPunct="1"/>
            <a:r>
              <a:rPr lang="en-US" altLang="zh-CN" sz="1000" smtClean="0"/>
              <a:t>                </a:t>
            </a:r>
            <a:r>
              <a:rPr lang="en-US" altLang="zh-CN" sz="1000" b="1" smtClean="0"/>
              <a:t>else</a:t>
            </a:r>
            <a:endParaRPr lang="en-US" altLang="zh-CN" sz="1000" smtClean="0"/>
          </a:p>
          <a:p>
            <a:pPr eaLnBrk="1" hangingPunct="1"/>
            <a:r>
              <a:rPr lang="en-US" altLang="zh-CN" sz="1000" smtClean="0"/>
              <a:t>                {</a:t>
            </a:r>
          </a:p>
          <a:p>
            <a:pPr eaLnBrk="1" hangingPunct="1"/>
            <a:r>
              <a:rPr lang="en-US" altLang="zh-CN" sz="1000" smtClean="0"/>
              <a:t>                    System.</a:t>
            </a:r>
            <a:r>
              <a:rPr lang="en-US" altLang="zh-CN" sz="1000" i="1" smtClean="0"/>
              <a:t>out</a:t>
            </a:r>
            <a:r>
              <a:rPr lang="en-US" altLang="zh-CN" sz="1000" smtClean="0"/>
              <a:t>.print(2*i - j);</a:t>
            </a:r>
          </a:p>
          <a:p>
            <a:pPr eaLnBrk="1" hangingPunct="1"/>
            <a:r>
              <a:rPr lang="en-US" altLang="zh-CN" sz="1000" smtClean="0"/>
              <a:t>                }</a:t>
            </a:r>
          </a:p>
          <a:p>
            <a:pPr eaLnBrk="1" hangingPunct="1"/>
            <a:r>
              <a:rPr lang="en-US" altLang="zh-CN" sz="1000" smtClean="0"/>
              <a:t>            }</a:t>
            </a:r>
          </a:p>
          <a:p>
            <a:pPr eaLnBrk="1" hangingPunct="1"/>
            <a:r>
              <a:rPr lang="en-US" altLang="zh-CN" sz="1000" smtClean="0"/>
              <a:t>            System.</a:t>
            </a:r>
            <a:r>
              <a:rPr lang="en-US" altLang="zh-CN" sz="1000" i="1" smtClean="0"/>
              <a:t>out</a:t>
            </a:r>
            <a:r>
              <a:rPr lang="en-US" altLang="zh-CN" sz="1000" smtClean="0"/>
              <a:t>.println();</a:t>
            </a:r>
          </a:p>
          <a:p>
            <a:pPr eaLnBrk="1" hangingPunct="1"/>
            <a:r>
              <a:rPr lang="en-US" altLang="zh-CN" sz="1000" smtClean="0"/>
              <a:t>        }</a:t>
            </a:r>
            <a:endParaRPr lang="zh-CN" altLang="en-US" sz="10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  <a:p>
            <a:r>
              <a:rPr lang="zh-CN" altLang="en-US" smtClean="0"/>
              <a:t>        </a:t>
            </a:r>
            <a:r>
              <a:rPr lang="en-US" altLang="zh-CN" b="1" smtClean="0"/>
              <a:t>int</a:t>
            </a:r>
            <a:r>
              <a:rPr lang="en-US" altLang="zh-CN" smtClean="0"/>
              <a:t> sum = 0;</a:t>
            </a:r>
          </a:p>
          <a:p>
            <a:r>
              <a:rPr lang="en-US" altLang="zh-CN" smtClean="0"/>
              <a:t>        </a:t>
            </a:r>
            <a:r>
              <a:rPr lang="en-US" altLang="zh-CN" b="1" smtClean="0"/>
              <a:t>while</a:t>
            </a:r>
            <a:r>
              <a:rPr lang="en-US" altLang="zh-CN" smtClean="0"/>
              <a:t>(n!=0)</a:t>
            </a:r>
          </a:p>
          <a:p>
            <a:r>
              <a:rPr lang="en-US" altLang="zh-CN" smtClean="0"/>
              <a:t>        {</a:t>
            </a:r>
          </a:p>
          <a:p>
            <a:r>
              <a:rPr lang="en-US" altLang="zh-CN" smtClean="0"/>
              <a:t>            sum = sum * 10 + n % 10;</a:t>
            </a:r>
          </a:p>
          <a:p>
            <a:r>
              <a:rPr lang="en-US" altLang="zh-CN" smtClean="0"/>
              <a:t>            n = n / 10;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    </a:t>
            </a:r>
            <a:r>
              <a:rPr lang="en-US" altLang="zh-CN" b="1" smtClean="0"/>
              <a:t>return</a:t>
            </a:r>
            <a:r>
              <a:rPr lang="en-US" altLang="zh-CN" smtClean="0"/>
              <a:t> sum;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2A4F24-D82C-4D68-A21C-58A1D9FE715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for</a:t>
            </a:r>
            <a:r>
              <a:rPr lang="en-US" altLang="zh-CN" smtClean="0"/>
              <a:t> (</a:t>
            </a:r>
            <a:r>
              <a:rPr lang="en-US" altLang="zh-CN" b="1" smtClean="0"/>
              <a:t>int</a:t>
            </a:r>
            <a:r>
              <a:rPr lang="en-US" altLang="zh-CN" smtClean="0"/>
              <a:t> i = 0; i &lt; aii.length; i++)</a:t>
            </a:r>
          </a:p>
          <a:p>
            <a:r>
              <a:rPr lang="en-US" altLang="zh-CN" smtClean="0"/>
              <a:t>        {</a:t>
            </a:r>
          </a:p>
          <a:p>
            <a:r>
              <a:rPr lang="en-US" altLang="zh-CN" smtClean="0"/>
              <a:t>            </a:t>
            </a:r>
            <a:r>
              <a:rPr lang="en-US" altLang="zh-CN" b="1" smtClean="0"/>
              <a:t>for</a:t>
            </a:r>
            <a:r>
              <a:rPr lang="en-US" altLang="zh-CN" smtClean="0"/>
              <a:t> (</a:t>
            </a:r>
            <a:r>
              <a:rPr lang="en-US" altLang="zh-CN" b="1" smtClean="0"/>
              <a:t>int</a:t>
            </a:r>
            <a:r>
              <a:rPr lang="en-US" altLang="zh-CN" smtClean="0"/>
              <a:t> j = 0; j &lt; aii.length - 1; j++)</a:t>
            </a:r>
          </a:p>
          <a:p>
            <a:r>
              <a:rPr lang="en-US" altLang="zh-CN" smtClean="0"/>
              <a:t>            {</a:t>
            </a:r>
          </a:p>
          <a:p>
            <a:r>
              <a:rPr lang="en-US" altLang="zh-CN" smtClean="0"/>
              <a:t>                </a:t>
            </a:r>
            <a:r>
              <a:rPr lang="en-US" altLang="zh-CN" b="1" smtClean="0"/>
              <a:t>if</a:t>
            </a:r>
            <a:r>
              <a:rPr lang="en-US" altLang="zh-CN" smtClean="0"/>
              <a:t> (aii[j] &gt; aii[j +1])</a:t>
            </a:r>
          </a:p>
          <a:p>
            <a:r>
              <a:rPr lang="en-US" altLang="zh-CN" smtClean="0"/>
              <a:t>                {</a:t>
            </a:r>
          </a:p>
          <a:p>
            <a:r>
              <a:rPr lang="en-US" altLang="zh-CN" smtClean="0"/>
              <a:t>                    </a:t>
            </a:r>
            <a:r>
              <a:rPr lang="en-US" altLang="zh-CN" b="1" smtClean="0"/>
              <a:t>int</a:t>
            </a:r>
            <a:r>
              <a:rPr lang="en-US" altLang="zh-CN" smtClean="0"/>
              <a:t> jj = aii[j];</a:t>
            </a:r>
          </a:p>
          <a:p>
            <a:r>
              <a:rPr lang="en-US" altLang="zh-CN" smtClean="0"/>
              <a:t>                    aii[j] = aii[j + 1];</a:t>
            </a:r>
          </a:p>
          <a:p>
            <a:r>
              <a:rPr lang="en-US" altLang="zh-CN" smtClean="0"/>
              <a:t>                    aii[j + 1] = jj;</a:t>
            </a:r>
          </a:p>
          <a:p>
            <a:r>
              <a:rPr lang="en-US" altLang="zh-CN" smtClean="0"/>
              <a:t>                }</a:t>
            </a:r>
          </a:p>
          <a:p>
            <a:r>
              <a:rPr lang="en-US" altLang="zh-CN" smtClean="0"/>
              <a:t>            }</a:t>
            </a:r>
          </a:p>
          <a:p>
            <a:r>
              <a:rPr lang="en-US" altLang="zh-CN" smtClean="0"/>
              <a:t>        }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test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CA2F5C-0588-4995-8D61-DB89DA57341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简单的说，异或就是</a:t>
            </a:r>
            <a:r>
              <a:rPr lang="en-US" altLang="zh-CN" smtClean="0"/>
              <a:t>"</a:t>
            </a:r>
            <a:r>
              <a:rPr lang="zh-CN" altLang="en-US" smtClean="0"/>
              <a:t>相同为</a:t>
            </a:r>
            <a:r>
              <a:rPr lang="en-US" altLang="zh-CN" smtClean="0"/>
              <a:t>0</a:t>
            </a:r>
            <a:r>
              <a:rPr lang="zh-CN" altLang="en-US" smtClean="0"/>
              <a:t>，不同为</a:t>
            </a:r>
            <a:r>
              <a:rPr lang="en-US" altLang="zh-CN" smtClean="0"/>
              <a:t>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2A5078-AF5E-49C7-A047-800C1E19408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cannot convert from long to int	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       </a:t>
            </a:r>
            <a:r>
              <a:rPr lang="en-US" altLang="zh-CN" smtClean="0"/>
              <a:t>Scanner scan = </a:t>
            </a:r>
            <a:r>
              <a:rPr lang="en-US" altLang="zh-CN" b="1" smtClean="0"/>
              <a:t>new</a:t>
            </a:r>
            <a:r>
              <a:rPr lang="en-US" altLang="zh-CN" smtClean="0"/>
              <a:t> Scanner(System.</a:t>
            </a:r>
            <a:r>
              <a:rPr lang="en-US" altLang="zh-CN" i="1" smtClean="0"/>
              <a:t>in</a:t>
            </a:r>
            <a:r>
              <a:rPr lang="en-US" altLang="zh-CN" smtClean="0"/>
              <a:t>);</a:t>
            </a:r>
          </a:p>
          <a:p>
            <a:pPr eaLnBrk="1" hangingPunct="1"/>
            <a:r>
              <a:rPr lang="en-US" altLang="zh-CN" smtClean="0"/>
              <a:t>        </a:t>
            </a:r>
            <a:r>
              <a:rPr lang="en-US" altLang="zh-CN" b="1" smtClean="0"/>
              <a:t>int</a:t>
            </a:r>
            <a:r>
              <a:rPr lang="en-US" altLang="zh-CN" smtClean="0"/>
              <a:t> input = scan.nextInt();</a:t>
            </a:r>
          </a:p>
          <a:p>
            <a:pPr eaLnBrk="1" hangingPunct="1"/>
            <a:r>
              <a:rPr lang="en-US" altLang="zh-CN" smtClean="0"/>
              <a:t>        </a:t>
            </a:r>
          </a:p>
          <a:p>
            <a:pPr eaLnBrk="1" hangingPunct="1"/>
            <a:r>
              <a:rPr lang="en-US" altLang="zh-CN" smtClean="0"/>
              <a:t>        </a:t>
            </a:r>
            <a:r>
              <a:rPr lang="en-US" altLang="zh-CN" b="1" smtClean="0"/>
              <a:t>for</a:t>
            </a:r>
            <a:r>
              <a:rPr lang="en-US" altLang="zh-CN" smtClean="0"/>
              <a:t> (</a:t>
            </a:r>
            <a:r>
              <a:rPr lang="en-US" altLang="zh-CN" b="1" smtClean="0"/>
              <a:t>int</a:t>
            </a:r>
            <a:r>
              <a:rPr lang="en-US" altLang="zh-CN" smtClean="0"/>
              <a:t> i = 1; i &lt; input; i++)</a:t>
            </a:r>
          </a:p>
          <a:p>
            <a:pPr eaLnBrk="1" hangingPunct="1"/>
            <a:r>
              <a:rPr lang="en-US" altLang="zh-CN" smtClean="0"/>
              <a:t>        {</a:t>
            </a:r>
          </a:p>
          <a:p>
            <a:pPr eaLnBrk="1" hangingPunct="1"/>
            <a:r>
              <a:rPr lang="en-US" altLang="zh-CN" smtClean="0"/>
              <a:t>            </a:t>
            </a:r>
            <a:r>
              <a:rPr lang="en-US" altLang="zh-CN" b="1" smtClean="0"/>
              <a:t>if</a:t>
            </a:r>
            <a:r>
              <a:rPr lang="en-US" altLang="zh-CN" smtClean="0"/>
              <a:t> (input % i == 0)</a:t>
            </a:r>
          </a:p>
          <a:p>
            <a:pPr eaLnBrk="1" hangingPunct="1"/>
            <a:r>
              <a:rPr lang="en-US" altLang="zh-CN" smtClean="0"/>
              <a:t>            {</a:t>
            </a:r>
          </a:p>
          <a:p>
            <a:pPr eaLnBrk="1" hangingPunct="1"/>
            <a:r>
              <a:rPr lang="en-US" altLang="zh-CN" smtClean="0"/>
              <a:t>                System.</a:t>
            </a:r>
            <a:r>
              <a:rPr lang="en-US" altLang="zh-CN" i="1" smtClean="0"/>
              <a:t>out</a:t>
            </a:r>
            <a:r>
              <a:rPr lang="en-US" altLang="zh-CN" smtClean="0"/>
              <a:t>.println(i);</a:t>
            </a:r>
          </a:p>
          <a:p>
            <a:pPr eaLnBrk="1" hangingPunct="1"/>
            <a:r>
              <a:rPr lang="en-US" altLang="zh-CN" smtClean="0"/>
              <a:t>            }</a:t>
            </a:r>
          </a:p>
          <a:p>
            <a:pPr eaLnBrk="1" hangingPunct="1"/>
            <a:r>
              <a:rPr lang="en-US" altLang="zh-CN" smtClean="0"/>
              <a:t>        }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 </a:t>
            </a:r>
            <a:r>
              <a:rPr lang="en-US" altLang="zh-CN" b="1" smtClean="0"/>
              <a:t>for</a:t>
            </a:r>
            <a:r>
              <a:rPr lang="en-US" altLang="zh-CN" smtClean="0"/>
              <a:t> (</a:t>
            </a:r>
            <a:r>
              <a:rPr lang="en-US" altLang="zh-CN" b="1" smtClean="0"/>
              <a:t>int</a:t>
            </a:r>
            <a:r>
              <a:rPr lang="en-US" altLang="zh-CN" smtClean="0"/>
              <a:t> i = 2; i &lt; input; i++)</a:t>
            </a:r>
          </a:p>
          <a:p>
            <a:pPr eaLnBrk="1" hangingPunct="1"/>
            <a:r>
              <a:rPr lang="en-US" altLang="zh-CN" smtClean="0"/>
              <a:t>        {</a:t>
            </a:r>
          </a:p>
          <a:p>
            <a:pPr eaLnBrk="1" hangingPunct="1"/>
            <a:r>
              <a:rPr lang="en-US" altLang="zh-CN" smtClean="0"/>
              <a:t>            </a:t>
            </a:r>
            <a:r>
              <a:rPr lang="en-US" altLang="zh-CN" b="1" smtClean="0"/>
              <a:t>if</a:t>
            </a:r>
            <a:r>
              <a:rPr lang="en-US" altLang="zh-CN" smtClean="0"/>
              <a:t> (input % i == 0)</a:t>
            </a:r>
          </a:p>
          <a:p>
            <a:pPr eaLnBrk="1" hangingPunct="1"/>
            <a:r>
              <a:rPr lang="en-US" altLang="zh-CN" smtClean="0"/>
              <a:t>            {</a:t>
            </a:r>
          </a:p>
          <a:p>
            <a:pPr eaLnBrk="1" hangingPunct="1"/>
            <a:r>
              <a:rPr lang="en-US" altLang="zh-CN" smtClean="0"/>
              <a:t>                System.</a:t>
            </a:r>
            <a:r>
              <a:rPr lang="en-US" altLang="zh-CN" i="1" smtClean="0"/>
              <a:t>out</a:t>
            </a:r>
            <a:r>
              <a:rPr lang="en-US" altLang="zh-CN" smtClean="0"/>
              <a:t>.println(input + "</a:t>
            </a:r>
            <a:r>
              <a:rPr lang="zh-CN" altLang="en-US" smtClean="0"/>
              <a:t>不是质数</a:t>
            </a:r>
            <a:r>
              <a:rPr lang="en-US" altLang="zh-CN" smtClean="0"/>
              <a:t>");</a:t>
            </a:r>
          </a:p>
          <a:p>
            <a:pPr eaLnBrk="1" hangingPunct="1"/>
            <a:r>
              <a:rPr lang="en-US" altLang="zh-CN" smtClean="0"/>
              <a:t>                </a:t>
            </a:r>
            <a:r>
              <a:rPr lang="en-US" altLang="zh-CN" b="1" smtClean="0"/>
              <a:t>return</a:t>
            </a:r>
            <a:r>
              <a:rPr lang="en-US" altLang="zh-CN" smtClean="0"/>
              <a:t>;</a:t>
            </a:r>
          </a:p>
          <a:p>
            <a:pPr eaLnBrk="1" hangingPunct="1"/>
            <a:r>
              <a:rPr lang="en-US" altLang="zh-CN" smtClean="0"/>
              <a:t>            }</a:t>
            </a:r>
          </a:p>
          <a:p>
            <a:pPr eaLnBrk="1" hangingPunct="1"/>
            <a:r>
              <a:rPr lang="en-US" altLang="zh-CN" smtClean="0"/>
              <a:t>        }</a:t>
            </a:r>
          </a:p>
          <a:p>
            <a:pPr eaLnBrk="1" hangingPunct="1"/>
            <a:r>
              <a:rPr lang="en-US" altLang="zh-CN" smtClean="0"/>
              <a:t>        System.</a:t>
            </a:r>
            <a:r>
              <a:rPr lang="en-US" altLang="zh-CN" i="1" smtClean="0"/>
              <a:t>out</a:t>
            </a:r>
            <a:r>
              <a:rPr lang="en-US" altLang="zh-CN" smtClean="0"/>
              <a:t>.println(input + "</a:t>
            </a:r>
            <a:r>
              <a:rPr lang="zh-CN" altLang="en-US" smtClean="0"/>
              <a:t>是质数</a:t>
            </a:r>
            <a:r>
              <a:rPr lang="en-US" altLang="zh-CN" smtClean="0"/>
              <a:t>");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 </a:t>
            </a:r>
            <a:r>
              <a:rPr lang="en-US" altLang="zh-CN" b="1" smtClean="0"/>
              <a:t>int</a:t>
            </a:r>
            <a:r>
              <a:rPr lang="en-US" altLang="zh-CN" smtClean="0"/>
              <a:t> </a:t>
            </a:r>
            <a:r>
              <a:rPr lang="en-US" altLang="zh-CN" u="sng" smtClean="0"/>
              <a:t>iTimes</a:t>
            </a:r>
            <a:r>
              <a:rPr lang="en-US" altLang="zh-CN" smtClean="0"/>
              <a:t> = 0;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       </a:t>
            </a:r>
            <a:r>
              <a:rPr lang="en-US" altLang="zh-CN" b="1" smtClean="0"/>
              <a:t>for</a:t>
            </a:r>
            <a:r>
              <a:rPr lang="en-US" altLang="zh-CN" smtClean="0"/>
              <a:t> (</a:t>
            </a:r>
            <a:r>
              <a:rPr lang="en-US" altLang="zh-CN" b="1" smtClean="0"/>
              <a:t>int</a:t>
            </a:r>
            <a:r>
              <a:rPr lang="en-US" altLang="zh-CN" smtClean="0"/>
              <a:t> i = 101; i &lt; 200; i+=2)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      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           </a:t>
            </a:r>
            <a:r>
              <a:rPr lang="en-US" altLang="zh-CN" b="1" smtClean="0"/>
              <a:t>boolean</a:t>
            </a:r>
            <a:r>
              <a:rPr lang="en-US" altLang="zh-CN" smtClean="0"/>
              <a:t> isZhishu = </a:t>
            </a:r>
            <a:r>
              <a:rPr lang="en-US" altLang="zh-CN" b="1" smtClean="0"/>
              <a:t>true</a:t>
            </a:r>
            <a:r>
              <a:rPr lang="en-US" altLang="zh-CN" smtClean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           </a:t>
            </a:r>
            <a:r>
              <a:rPr lang="en-US" altLang="zh-CN" b="1" smtClean="0"/>
              <a:t>for</a:t>
            </a:r>
            <a:r>
              <a:rPr lang="en-US" altLang="zh-CN" smtClean="0"/>
              <a:t> (</a:t>
            </a:r>
            <a:r>
              <a:rPr lang="en-US" altLang="zh-CN" b="1" smtClean="0"/>
              <a:t>int</a:t>
            </a:r>
            <a:r>
              <a:rPr lang="en-US" altLang="zh-CN" smtClean="0"/>
              <a:t> j = 3; j &lt; i; j+=2)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          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//                System.out.println("</a:t>
            </a:r>
            <a:r>
              <a:rPr lang="zh-CN" altLang="en-US" smtClean="0"/>
              <a:t>循环次数：</a:t>
            </a:r>
            <a:r>
              <a:rPr lang="en-US" altLang="zh-CN" smtClean="0"/>
              <a:t>" + ++iTimes);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               </a:t>
            </a:r>
            <a:r>
              <a:rPr lang="en-US" altLang="zh-CN" b="1" smtClean="0"/>
              <a:t>if</a:t>
            </a:r>
            <a:r>
              <a:rPr lang="en-US" altLang="zh-CN" smtClean="0"/>
              <a:t> (i % j == 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              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                   isZhishu = </a:t>
            </a:r>
            <a:r>
              <a:rPr lang="en-US" altLang="zh-CN" b="1" smtClean="0"/>
              <a:t>false</a:t>
            </a:r>
            <a:r>
              <a:rPr lang="en-US" altLang="zh-CN" smtClean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                   </a:t>
            </a:r>
            <a:r>
              <a:rPr lang="en-US" altLang="zh-CN" b="1" smtClean="0"/>
              <a:t>break</a:t>
            </a:r>
            <a:r>
              <a:rPr lang="en-US" altLang="zh-CN" smtClean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              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          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           </a:t>
            </a:r>
            <a:r>
              <a:rPr lang="en-US" altLang="zh-CN" b="1" smtClean="0"/>
              <a:t>if</a:t>
            </a:r>
            <a:r>
              <a:rPr lang="en-US" altLang="zh-CN" smtClean="0"/>
              <a:t> (isZhishu)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          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               System.</a:t>
            </a:r>
            <a:r>
              <a:rPr lang="en-US" altLang="zh-CN" i="1" smtClean="0"/>
              <a:t>out</a:t>
            </a:r>
            <a:r>
              <a:rPr lang="en-US" altLang="zh-CN" smtClean="0"/>
              <a:t>.println(i);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          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        }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 </a:t>
            </a:r>
            <a:r>
              <a:rPr lang="en-US" altLang="zh-CN" b="1" smtClean="0"/>
              <a:t>for</a:t>
            </a:r>
            <a:r>
              <a:rPr lang="en-US" altLang="zh-CN" smtClean="0"/>
              <a:t> (</a:t>
            </a:r>
            <a:r>
              <a:rPr lang="en-US" altLang="zh-CN" b="1" smtClean="0"/>
              <a:t>int</a:t>
            </a:r>
            <a:r>
              <a:rPr lang="en-US" altLang="zh-CN" smtClean="0"/>
              <a:t> i = 0; i &lt; input; i++)</a:t>
            </a:r>
          </a:p>
          <a:p>
            <a:pPr eaLnBrk="1" hangingPunct="1"/>
            <a:r>
              <a:rPr lang="en-US" altLang="zh-CN" smtClean="0"/>
              <a:t>        {</a:t>
            </a:r>
          </a:p>
          <a:p>
            <a:pPr eaLnBrk="1" hangingPunct="1"/>
            <a:r>
              <a:rPr lang="en-US" altLang="zh-CN" smtClean="0"/>
              <a:t>            </a:t>
            </a:r>
            <a:r>
              <a:rPr lang="en-US" altLang="zh-CN" b="1" smtClean="0"/>
              <a:t>for</a:t>
            </a:r>
            <a:r>
              <a:rPr lang="en-US" altLang="zh-CN" smtClean="0"/>
              <a:t> (</a:t>
            </a:r>
            <a:r>
              <a:rPr lang="en-US" altLang="zh-CN" b="1" smtClean="0"/>
              <a:t>int</a:t>
            </a:r>
            <a:r>
              <a:rPr lang="en-US" altLang="zh-CN" smtClean="0"/>
              <a:t> j = 0; j &lt; i; j++)</a:t>
            </a:r>
          </a:p>
          <a:p>
            <a:pPr eaLnBrk="1" hangingPunct="1"/>
            <a:r>
              <a:rPr lang="en-US" altLang="zh-CN" smtClean="0"/>
              <a:t>            {</a:t>
            </a:r>
          </a:p>
          <a:p>
            <a:pPr eaLnBrk="1" hangingPunct="1"/>
            <a:r>
              <a:rPr lang="en-US" altLang="zh-CN" smtClean="0"/>
              <a:t>                System.</a:t>
            </a:r>
            <a:r>
              <a:rPr lang="en-US" altLang="zh-CN" i="1" smtClean="0"/>
              <a:t>out</a:t>
            </a:r>
            <a:r>
              <a:rPr lang="en-US" altLang="zh-CN" smtClean="0"/>
              <a:t>.print("*");</a:t>
            </a:r>
          </a:p>
          <a:p>
            <a:pPr eaLnBrk="1" hangingPunct="1"/>
            <a:r>
              <a:rPr lang="en-US" altLang="zh-CN" smtClean="0"/>
              <a:t>            }</a:t>
            </a:r>
          </a:p>
          <a:p>
            <a:pPr eaLnBrk="1" hangingPunct="1"/>
            <a:r>
              <a:rPr lang="en-US" altLang="zh-CN" smtClean="0"/>
              <a:t>            System.</a:t>
            </a:r>
            <a:r>
              <a:rPr lang="en-US" altLang="zh-CN" i="1" smtClean="0"/>
              <a:t>out</a:t>
            </a:r>
            <a:r>
              <a:rPr lang="en-US" altLang="zh-CN" smtClean="0"/>
              <a:t>.println();</a:t>
            </a:r>
          </a:p>
          <a:p>
            <a:pPr eaLnBrk="1" hangingPunct="1"/>
            <a:r>
              <a:rPr lang="en-US" altLang="zh-CN" smtClean="0"/>
              <a:t>        }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 </a:t>
            </a:r>
            <a:r>
              <a:rPr lang="en-US" altLang="zh-CN" b="1" smtClean="0"/>
              <a:t>for</a:t>
            </a:r>
            <a:r>
              <a:rPr lang="en-US" altLang="zh-CN" smtClean="0"/>
              <a:t> (</a:t>
            </a:r>
            <a:r>
              <a:rPr lang="en-US" altLang="zh-CN" b="1" smtClean="0"/>
              <a:t>int</a:t>
            </a:r>
            <a:r>
              <a:rPr lang="en-US" altLang="zh-CN" smtClean="0"/>
              <a:t> i = 1; i &lt;= 9; i++)</a:t>
            </a:r>
          </a:p>
          <a:p>
            <a:pPr eaLnBrk="1" hangingPunct="1"/>
            <a:r>
              <a:rPr lang="en-US" altLang="zh-CN" smtClean="0"/>
              <a:t>        {</a:t>
            </a:r>
          </a:p>
          <a:p>
            <a:pPr eaLnBrk="1" hangingPunct="1"/>
            <a:r>
              <a:rPr lang="en-US" altLang="zh-CN" smtClean="0"/>
              <a:t>            </a:t>
            </a:r>
            <a:r>
              <a:rPr lang="en-US" altLang="zh-CN" b="1" smtClean="0"/>
              <a:t>for</a:t>
            </a:r>
            <a:r>
              <a:rPr lang="en-US" altLang="zh-CN" smtClean="0"/>
              <a:t> (</a:t>
            </a:r>
            <a:r>
              <a:rPr lang="en-US" altLang="zh-CN" b="1" smtClean="0"/>
              <a:t>int</a:t>
            </a:r>
            <a:r>
              <a:rPr lang="en-US" altLang="zh-CN" smtClean="0"/>
              <a:t> j = 1; j &lt;= i; j++)</a:t>
            </a:r>
          </a:p>
          <a:p>
            <a:pPr eaLnBrk="1" hangingPunct="1"/>
            <a:r>
              <a:rPr lang="en-US" altLang="zh-CN" smtClean="0"/>
              <a:t>            {</a:t>
            </a:r>
          </a:p>
          <a:p>
            <a:pPr eaLnBrk="1" hangingPunct="1"/>
            <a:r>
              <a:rPr lang="en-US" altLang="zh-CN" smtClean="0"/>
              <a:t>                System.</a:t>
            </a:r>
            <a:r>
              <a:rPr lang="en-US" altLang="zh-CN" i="1" smtClean="0"/>
              <a:t>out</a:t>
            </a:r>
            <a:r>
              <a:rPr lang="en-US" altLang="zh-CN" smtClean="0"/>
              <a:t>.print(j + "*" + i + " = " + j * i+ " ");</a:t>
            </a:r>
          </a:p>
          <a:p>
            <a:pPr eaLnBrk="1" hangingPunct="1"/>
            <a:r>
              <a:rPr lang="en-US" altLang="zh-CN" smtClean="0"/>
              <a:t>            }</a:t>
            </a:r>
          </a:p>
          <a:p>
            <a:pPr eaLnBrk="1" hangingPunct="1"/>
            <a:r>
              <a:rPr lang="en-US" altLang="zh-CN" smtClean="0"/>
              <a:t>            System.</a:t>
            </a:r>
            <a:r>
              <a:rPr lang="en-US" altLang="zh-CN" i="1" smtClean="0"/>
              <a:t>out</a:t>
            </a:r>
            <a:r>
              <a:rPr lang="en-US" altLang="zh-CN" smtClean="0"/>
              <a:t>.println();</a:t>
            </a:r>
          </a:p>
          <a:p>
            <a:pPr eaLnBrk="1" hangingPunct="1"/>
            <a:r>
              <a:rPr lang="en-US" altLang="zh-CN" smtClean="0"/>
              <a:t>        }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 </a:t>
            </a:r>
            <a:r>
              <a:rPr lang="en-US" altLang="zh-CN" b="1" smtClean="0"/>
              <a:t>for</a:t>
            </a:r>
            <a:r>
              <a:rPr lang="en-US" altLang="zh-CN" smtClean="0"/>
              <a:t> (</a:t>
            </a:r>
            <a:r>
              <a:rPr lang="en-US" altLang="zh-CN" b="1" smtClean="0"/>
              <a:t>int</a:t>
            </a:r>
            <a:r>
              <a:rPr lang="en-US" altLang="zh-CN" smtClean="0"/>
              <a:t> i = 8; i &gt; 0; i--)</a:t>
            </a:r>
          </a:p>
          <a:p>
            <a:pPr eaLnBrk="1" hangingPunct="1"/>
            <a:r>
              <a:rPr lang="en-US" altLang="zh-CN" smtClean="0"/>
              <a:t>        {</a:t>
            </a:r>
          </a:p>
          <a:p>
            <a:pPr eaLnBrk="1" hangingPunct="1"/>
            <a:r>
              <a:rPr lang="en-US" altLang="zh-CN" smtClean="0"/>
              <a:t>            </a:t>
            </a:r>
            <a:r>
              <a:rPr lang="en-US" altLang="zh-CN" b="1" smtClean="0"/>
              <a:t>for</a:t>
            </a:r>
            <a:r>
              <a:rPr lang="en-US" altLang="zh-CN" smtClean="0"/>
              <a:t> (</a:t>
            </a:r>
            <a:r>
              <a:rPr lang="en-US" altLang="zh-CN" b="1" smtClean="0"/>
              <a:t>int</a:t>
            </a:r>
            <a:r>
              <a:rPr lang="en-US" altLang="zh-CN" smtClean="0"/>
              <a:t> j = 0; j &lt; 8 - i; j++)</a:t>
            </a:r>
          </a:p>
          <a:p>
            <a:pPr eaLnBrk="1" hangingPunct="1"/>
            <a:r>
              <a:rPr lang="en-US" altLang="zh-CN" smtClean="0"/>
              <a:t>            {</a:t>
            </a:r>
          </a:p>
          <a:p>
            <a:pPr eaLnBrk="1" hangingPunct="1"/>
            <a:r>
              <a:rPr lang="en-US" altLang="zh-CN" smtClean="0"/>
              <a:t>                System.</a:t>
            </a:r>
            <a:r>
              <a:rPr lang="en-US" altLang="zh-CN" i="1" smtClean="0"/>
              <a:t>out</a:t>
            </a:r>
            <a:r>
              <a:rPr lang="en-US" altLang="zh-CN" smtClean="0"/>
              <a:t>.print(" ");</a:t>
            </a:r>
          </a:p>
          <a:p>
            <a:pPr eaLnBrk="1" hangingPunct="1"/>
            <a:r>
              <a:rPr lang="en-US" altLang="zh-CN" smtClean="0"/>
              <a:t>            }</a:t>
            </a:r>
          </a:p>
          <a:p>
            <a:pPr eaLnBrk="1" hangingPunct="1"/>
            <a:r>
              <a:rPr lang="en-US" altLang="zh-CN" smtClean="0"/>
              <a:t>            </a:t>
            </a:r>
            <a:r>
              <a:rPr lang="en-US" altLang="zh-CN" b="1" smtClean="0"/>
              <a:t>for</a:t>
            </a:r>
            <a:r>
              <a:rPr lang="en-US" altLang="zh-CN" smtClean="0"/>
              <a:t> (</a:t>
            </a:r>
            <a:r>
              <a:rPr lang="en-US" altLang="zh-CN" b="1" smtClean="0"/>
              <a:t>int</a:t>
            </a:r>
            <a:r>
              <a:rPr lang="en-US" altLang="zh-CN" smtClean="0"/>
              <a:t> j = 0; j &lt; i; j++)</a:t>
            </a:r>
          </a:p>
          <a:p>
            <a:pPr eaLnBrk="1" hangingPunct="1"/>
            <a:r>
              <a:rPr lang="en-US" altLang="zh-CN" smtClean="0"/>
              <a:t>            {</a:t>
            </a:r>
          </a:p>
          <a:p>
            <a:pPr eaLnBrk="1" hangingPunct="1"/>
            <a:r>
              <a:rPr lang="en-US" altLang="zh-CN" smtClean="0"/>
              <a:t>                System.</a:t>
            </a:r>
            <a:r>
              <a:rPr lang="en-US" altLang="zh-CN" i="1" smtClean="0"/>
              <a:t>out</a:t>
            </a:r>
            <a:r>
              <a:rPr lang="en-US" altLang="zh-CN" smtClean="0"/>
              <a:t>.print("* ");</a:t>
            </a:r>
          </a:p>
          <a:p>
            <a:pPr eaLnBrk="1" hangingPunct="1"/>
            <a:r>
              <a:rPr lang="en-US" altLang="zh-CN" smtClean="0"/>
              <a:t>            }</a:t>
            </a:r>
          </a:p>
          <a:p>
            <a:pPr eaLnBrk="1" hangingPunct="1"/>
            <a:r>
              <a:rPr lang="en-US" altLang="zh-CN" smtClean="0"/>
              <a:t>            System.</a:t>
            </a:r>
            <a:r>
              <a:rPr lang="en-US" altLang="zh-CN" i="1" smtClean="0"/>
              <a:t>out</a:t>
            </a:r>
            <a:r>
              <a:rPr lang="en-US" altLang="zh-CN" smtClean="0"/>
              <a:t>.println();</a:t>
            </a:r>
          </a:p>
          <a:p>
            <a:pPr eaLnBrk="1" hangingPunct="1"/>
            <a:r>
              <a:rPr lang="en-US" altLang="zh-CN" smtClean="0"/>
              <a:t>        }</a:t>
            </a: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33400" y="3657600"/>
            <a:ext cx="6248400" cy="79216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dirty="0" smtClean="0"/>
              <a:t>请输入标题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39238-3FD0-4B36-BA41-ECDC67353CDD}" type="datetimeFigureOut">
              <a:rPr lang="en-US"/>
              <a:pPr>
                <a:defRPr/>
              </a:pPr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DC9E1-1756-4F7A-B671-BC78694AF798}" type="datetimeFigureOut">
              <a:rPr lang="en-US"/>
              <a:pPr>
                <a:defRPr/>
              </a:pPr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13B8D-2387-45E9-A3BD-6D03F5C4D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837E1-6CF0-4E8D-9FDB-66D0D3B6BCC0}" type="datetimeFigureOut">
              <a:rPr lang="en-US"/>
              <a:pPr>
                <a:defRPr/>
              </a:pPr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9589A-34A7-4024-BAFE-BBEE434CE2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382" y="879475"/>
            <a:ext cx="8748346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74382" y="1673226"/>
            <a:ext cx="8748346" cy="4460875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455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5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5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321F8-0783-47F6-9472-76F67497D4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6E442-C00F-4D3C-BF7C-EED2B271DF0F}" type="datetimeFigureOut">
              <a:rPr lang="en-US"/>
              <a:pPr>
                <a:defRPr/>
              </a:pPr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FB8A8-4BC5-46EE-B9D2-969010D889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FCCB1-F3D8-421B-8B9A-B0E81477E6E9}" type="datetimeFigureOut">
              <a:rPr lang="en-US"/>
              <a:pPr>
                <a:defRPr/>
              </a:pPr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A2113-3F44-45C0-93B1-E8DB6816E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921EF-209A-44D8-AA16-9CBCB78EF1B9}" type="datetimeFigureOut">
              <a:rPr lang="en-US"/>
              <a:pPr>
                <a:defRPr/>
              </a:pPr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E5382-6820-43FD-8EA6-ECBBBB5F5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F9F98-A5C5-4230-8C46-634E5EA538C5}" type="datetimeFigureOut">
              <a:rPr lang="en-US"/>
              <a:pPr>
                <a:defRPr/>
              </a:pPr>
              <a:t>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1141C-7F9C-42CC-82D8-30022D43B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4C1C2-175C-40D5-87F0-96A67078E045}" type="datetimeFigureOut">
              <a:rPr lang="en-US"/>
              <a:pPr>
                <a:defRPr/>
              </a:pPr>
              <a:t>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5090B-8087-4395-A128-03A227EBD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7631113" y="6367463"/>
            <a:ext cx="15128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www.Coredu.cn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2F302-D168-4B15-86DE-4A47BBEFA7A7}" type="datetimeFigureOut">
              <a:rPr lang="en-US"/>
              <a:pPr>
                <a:defRPr/>
              </a:pPr>
              <a:t>7/12/2013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742BE-CE95-4220-A6E8-DBDFF0B67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42FB9-0D84-413A-AF4A-899216C93BCC}" type="datetimeFigureOut">
              <a:rPr lang="en-US"/>
              <a:pPr>
                <a:defRPr/>
              </a:pPr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5B579-2852-47FB-BFAC-DCC7A48636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4C73-5555-4CD8-B3AA-EAF85E59CCE5}" type="datetimeFigureOut">
              <a:rPr lang="en-US"/>
              <a:pPr>
                <a:defRPr/>
              </a:pPr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66D21-472A-4DF0-9C2D-A465886CA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248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请输入标题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4F428F-7456-431A-81A3-B18C6FCE5359}" type="datetimeFigureOut">
              <a:rPr lang="en-US"/>
              <a:pPr>
                <a:defRPr/>
              </a:pPr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www.coredu.cn</a:t>
            </a:r>
            <a:endParaRPr lang="en-US" dirty="0"/>
          </a:p>
        </p:txBody>
      </p:sp>
      <p:pic>
        <p:nvPicPr>
          <p:cNvPr id="28679" name="Picture 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858000" y="228600"/>
            <a:ext cx="20208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04800" y="6553200"/>
            <a:ext cx="7239000" cy="460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23227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523227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91581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91581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91581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91581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91581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265506.htm" TargetMode="External"/><Relationship Id="rId2" Type="http://schemas.openxmlformats.org/officeDocument/2006/relationships/hyperlink" Target="http://baike.baidu.com/view/7420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ike.baidu.com/view/2061755.htm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87475" y="155575"/>
            <a:ext cx="7691438" cy="987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88" y="6256338"/>
            <a:ext cx="7689850" cy="449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7411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82000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Line 15"/>
          <p:cNvSpPr>
            <a:spLocks noChangeShapeType="1"/>
          </p:cNvSpPr>
          <p:nvPr/>
        </p:nvSpPr>
        <p:spPr bwMode="auto">
          <a:xfrm>
            <a:off x="5562600" y="1692275"/>
            <a:ext cx="833438" cy="89852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3" name="Rectangle 16"/>
          <p:cNvSpPr>
            <a:spLocks noChangeArrowheads="1"/>
          </p:cNvSpPr>
          <p:nvPr/>
        </p:nvSpPr>
        <p:spPr bwMode="auto">
          <a:xfrm>
            <a:off x="5786438" y="5707063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400">
                <a:solidFill>
                  <a:srgbClr val="007FB8"/>
                </a:solidFill>
                <a:latin typeface="Calibri" pitchFamily="34" charset="0"/>
              </a:rPr>
              <a:t>	</a:t>
            </a:r>
          </a:p>
        </p:txBody>
      </p:sp>
      <p:sp>
        <p:nvSpPr>
          <p:cNvPr id="17414" name="Line 17"/>
          <p:cNvSpPr>
            <a:spLocks noChangeShapeType="1"/>
          </p:cNvSpPr>
          <p:nvPr/>
        </p:nvSpPr>
        <p:spPr bwMode="auto">
          <a:xfrm flipH="1" flipV="1">
            <a:off x="6781800" y="2738438"/>
            <a:ext cx="757238" cy="3032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5" name="Line 28"/>
          <p:cNvSpPr>
            <a:spLocks noChangeShapeType="1"/>
          </p:cNvSpPr>
          <p:nvPr/>
        </p:nvSpPr>
        <p:spPr bwMode="auto">
          <a:xfrm flipV="1">
            <a:off x="7143750" y="3184525"/>
            <a:ext cx="495300" cy="9429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7416" name="Picture 13" descr="headshotinset_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86650" y="2881313"/>
            <a:ext cx="4095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11" descr="headshotinset_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9163" y="2487613"/>
            <a:ext cx="5143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12" descr="headshotinset_0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86338" y="1111250"/>
            <a:ext cx="687387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9" name="Picture 14" descr="headshotinset_0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9938" y="1235075"/>
            <a:ext cx="4492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Picture 9" descr="headshotinset_0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0" y="1235075"/>
            <a:ext cx="44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1" name="Picture 10" descr="headshotinset_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69038" y="2119313"/>
            <a:ext cx="7223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2" name="Picture 1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34238" y="5995988"/>
            <a:ext cx="1528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3" name="Rectangle 16"/>
          <p:cNvSpPr>
            <a:spLocks noChangeArrowheads="1"/>
          </p:cNvSpPr>
          <p:nvPr/>
        </p:nvSpPr>
        <p:spPr bwMode="auto">
          <a:xfrm>
            <a:off x="347663" y="4833938"/>
            <a:ext cx="8763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3600" b="1">
              <a:solidFill>
                <a:srgbClr val="7E3A3A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3600" b="1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JAVA SE</a:t>
            </a:r>
            <a:r>
              <a:rPr lang="zh-CN" altLang="en-US" sz="3600" b="1">
                <a:solidFill>
                  <a:srgbClr val="7E3A3A"/>
                </a:solidFill>
                <a:latin typeface="微软雅黑"/>
                <a:ea typeface="微软雅黑"/>
                <a:cs typeface="微软雅黑"/>
              </a:rPr>
              <a:t>语法基础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如何避免多个运算符带来的问题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772400" cy="4471988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与其去思考其中的原因，我们还不如将上面的第二句改为几条语句来实现我们想要的结果。</a:t>
            </a:r>
          </a:p>
          <a:p>
            <a:pPr eaLnBrk="1" hangingPunct="1"/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不要在一行中编写太复杂的表达式，也就是不要在一行中进行太多的运算</a:t>
            </a:r>
          </a:p>
          <a:p>
            <a:pPr eaLnBrk="1" hangingPunct="1"/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在一行中进行太多的运算并不能为你带来什么好处，相反只能带来坏处，它并不比改成几条语句的运行速度快，它除可读行差外，还极容易出错。</a:t>
            </a:r>
          </a:p>
          <a:p>
            <a:pPr eaLnBrk="1" hangingPunct="1"/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对于优先级顺序，程序员不用刻意去记，用括号或是分成多条语句来完成你想要的功能，因为括号的优先级是</a:t>
            </a:r>
            <a:r>
              <a:rPr lang="zh-CN" altLang="en-US" sz="2400" b="1" smtClean="0">
                <a:latin typeface="微软雅黑"/>
                <a:ea typeface="微软雅黑"/>
                <a:cs typeface="微软雅黑"/>
              </a:rPr>
              <a:t>最高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的</a:t>
            </a:r>
          </a:p>
          <a:p>
            <a:pPr eaLnBrk="1" hangingPunct="1"/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为了易于他人阅读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表达式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1673225"/>
            <a:ext cx="7902575" cy="44608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表达式是符合一定语法规则的运算符和操作数的序列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5.0 + a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(a-b)*c-4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&lt;30 &amp;&amp; i%10!=0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表达式的类型和值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对表达式中操作数进行运算得到的结果</a:t>
            </a:r>
            <a:b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称为表达式的值。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表达式值的数据类型即为表达式的类型 。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609600" y="1600200"/>
            <a:ext cx="7772400" cy="4876800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just" fontAlgn="auto"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条件运算符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(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三元运算符、三目运算符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，语法格式：</a:t>
            </a:r>
          </a:p>
          <a:p>
            <a:pPr marL="742950" lvl="1" indent="-285750" fontAlgn="auto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 ? y : z</a:t>
            </a:r>
          </a:p>
          <a:p>
            <a:pPr marL="742950" lvl="1" indent="-285750" fontAlgn="auto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kumimoji="1" lang="en-US" altLang="zh-CN" sz="24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 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类型表达式，先计算 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的值，若为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，则整个三目运算的结果为表达式 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y 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的值，否则整个运算结果为表达式 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z 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的值。</a:t>
            </a:r>
            <a:endParaRPr kumimoji="1" lang="en-US" altLang="zh-CN" sz="24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90000"/>
              </a:lnSpc>
              <a:spcBef>
                <a:spcPct val="20000"/>
              </a:spcBef>
              <a:defRPr/>
            </a:pPr>
            <a:endParaRPr kumimoji="1" lang="zh-CN" altLang="en-US" sz="24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举例：</a:t>
            </a: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defRPr/>
            </a:pP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score = 80; 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x = -100;</a:t>
            </a: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defRPr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String type = score &lt; 60 ? "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不及格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 : "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及格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defRPr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flag = x &gt; 0 ? 1 : (x == 0 ? 0 : -1);</a:t>
            </a: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defRPr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("type= " + type);</a:t>
            </a: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defRPr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("flag= "+ flag);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条件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程序的流程控制 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微软雅黑"/>
                <a:ea typeface="微软雅黑"/>
                <a:cs typeface="微软雅黑"/>
              </a:rPr>
              <a:t>顺序结构</a:t>
            </a:r>
          </a:p>
          <a:p>
            <a:pPr eaLnBrk="1" hangingPunct="1"/>
            <a:r>
              <a:rPr lang="zh-CN" altLang="en-US" smtClean="0">
                <a:latin typeface="微软雅黑"/>
                <a:ea typeface="微软雅黑"/>
                <a:cs typeface="微软雅黑"/>
              </a:rPr>
              <a:t>选择结构</a:t>
            </a:r>
          </a:p>
          <a:p>
            <a:pPr eaLnBrk="1" hangingPunct="1"/>
            <a:r>
              <a:rPr lang="zh-CN" altLang="en-US" smtClean="0">
                <a:latin typeface="微软雅黑"/>
                <a:ea typeface="微软雅黑"/>
                <a:cs typeface="微软雅黑"/>
              </a:rPr>
              <a:t>循环结构</a:t>
            </a:r>
            <a:endParaRPr lang="en-US" altLang="zh-CN" smtClean="0">
              <a:latin typeface="微软雅黑"/>
              <a:ea typeface="微软雅黑"/>
              <a:cs typeface="微软雅黑"/>
            </a:endParaRPr>
          </a:p>
          <a:p>
            <a:pPr eaLnBrk="1" hangingPunct="1"/>
            <a:endParaRPr lang="zh-CN" altLang="en-US" smtClean="0">
              <a:latin typeface="微软雅黑"/>
              <a:ea typeface="微软雅黑"/>
              <a:cs typeface="微软雅黑"/>
            </a:endParaRPr>
          </a:p>
          <a:p>
            <a:pPr eaLnBrk="1" hangingPunct="1">
              <a:buFont typeface="Monotype Sorts"/>
              <a:buNone/>
            </a:pPr>
            <a:r>
              <a:rPr lang="zh-CN" altLang="en-US" smtClean="0">
                <a:latin typeface="微软雅黑"/>
                <a:ea typeface="微软雅黑"/>
                <a:cs typeface="微软雅黑"/>
              </a:rPr>
              <a:t>   顾名思义，顺序结构就是程序从上到下一行一行执行的结构，中间没有跳转，直到程序结束。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条件语句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根据不同条件，执行不同语句。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if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if .. else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if .. else if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if .. else if .. else if .. else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循环语句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重复执行某些动作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do .. while;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8080375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if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语句的选择结构 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341438"/>
            <a:ext cx="7772400" cy="5256212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Monotype Sorts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if (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表达式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)  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语句；</a:t>
            </a:r>
          </a:p>
          <a:p>
            <a:pPr eaLnBrk="1" hangingPunct="1">
              <a:lnSpc>
                <a:spcPct val="70000"/>
              </a:lnSpc>
              <a:buFont typeface="Monotype Sorts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if (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表达式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)  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语句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； 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else  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语句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；</a:t>
            </a:r>
          </a:p>
          <a:p>
            <a:pPr eaLnBrk="1" hangingPunct="1">
              <a:lnSpc>
                <a:spcPct val="70000"/>
              </a:lnSpc>
              <a:buFont typeface="Monotype Sorts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if (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表达式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1)  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语句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；</a:t>
            </a:r>
          </a:p>
          <a:p>
            <a:pPr eaLnBrk="1" hangingPunct="1">
              <a:lnSpc>
                <a:spcPct val="70000"/>
              </a:lnSpc>
              <a:buFont typeface="Monotype Sorts"/>
              <a:buNone/>
            </a:pP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else if (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表达式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2) 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语句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；</a:t>
            </a:r>
          </a:p>
          <a:p>
            <a:pPr eaLnBrk="1" hangingPunct="1">
              <a:lnSpc>
                <a:spcPct val="70000"/>
              </a:lnSpc>
              <a:buFont typeface="Monotype Sorts"/>
              <a:buNone/>
            </a:pP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else if (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表达式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2) 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语句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；</a:t>
            </a:r>
          </a:p>
          <a:p>
            <a:pPr eaLnBrk="1" hangingPunct="1">
              <a:lnSpc>
                <a:spcPct val="70000"/>
              </a:lnSpc>
              <a:buFont typeface="Monotype Sorts"/>
              <a:buNone/>
            </a:pP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		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…</a:t>
            </a:r>
          </a:p>
          <a:p>
            <a:pPr eaLnBrk="1" hangingPunct="1">
              <a:lnSpc>
                <a:spcPct val="70000"/>
              </a:lnSpc>
              <a:buFont typeface="Monotype Sorts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	 else  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语句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n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；</a:t>
            </a:r>
          </a:p>
          <a:p>
            <a:pPr eaLnBrk="1" hangingPunct="1">
              <a:lnSpc>
                <a:spcPct val="70000"/>
              </a:lnSpc>
              <a:buFont typeface="Monotype Sorts"/>
              <a:buNone/>
            </a:pPr>
            <a:r>
              <a:rPr lang="zh-CN" altLang="en-US" sz="2000" b="1" smtClean="0">
                <a:latin typeface="微软雅黑"/>
                <a:ea typeface="微软雅黑"/>
                <a:cs typeface="微软雅黑"/>
              </a:rPr>
              <a:t>每个语句可以是使用</a:t>
            </a:r>
            <a:r>
              <a:rPr lang="en-US" altLang="zh-CN" sz="2000" b="1" smtClean="0">
                <a:latin typeface="微软雅黑"/>
                <a:ea typeface="微软雅黑"/>
                <a:cs typeface="微软雅黑"/>
              </a:rPr>
              <a:t>{ }</a:t>
            </a:r>
            <a:r>
              <a:rPr lang="zh-CN" altLang="en-US" sz="2000" b="1" smtClean="0">
                <a:latin typeface="微软雅黑"/>
                <a:ea typeface="微软雅黑"/>
                <a:cs typeface="微软雅黑"/>
              </a:rPr>
              <a:t>组成的复合语句</a:t>
            </a:r>
          </a:p>
          <a:p>
            <a:pPr eaLnBrk="1" hangingPunct="1">
              <a:lnSpc>
                <a:spcPct val="70000"/>
              </a:lnSpc>
              <a:buFont typeface="Monotype Sorts"/>
              <a:buNone/>
            </a:pPr>
            <a:r>
              <a:rPr lang="zh-CN" altLang="en-US" sz="2000" b="1" smtClean="0">
                <a:latin typeface="微软雅黑"/>
                <a:ea typeface="微软雅黑"/>
                <a:cs typeface="微软雅黑"/>
              </a:rPr>
              <a:t>变量 ＝ 布尔表达式？语句</a:t>
            </a:r>
            <a:r>
              <a:rPr lang="en-US" altLang="zh-CN" sz="2000" b="1" smtClean="0">
                <a:latin typeface="微软雅黑"/>
                <a:ea typeface="微软雅黑"/>
                <a:cs typeface="微软雅黑"/>
              </a:rPr>
              <a:t>1:</a:t>
            </a:r>
            <a:r>
              <a:rPr lang="zh-CN" altLang="en-US" sz="2000" b="1" smtClean="0">
                <a:latin typeface="微软雅黑"/>
                <a:ea typeface="微软雅黑"/>
                <a:cs typeface="微软雅黑"/>
              </a:rPr>
              <a:t>语句</a:t>
            </a:r>
            <a:r>
              <a:rPr lang="en-US" altLang="zh-CN" sz="2000" b="1" smtClean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2000" b="1" smtClean="0">
                <a:latin typeface="微软雅黑"/>
                <a:ea typeface="微软雅黑"/>
                <a:cs typeface="微软雅黑"/>
              </a:rPr>
              <a:t>；</a:t>
            </a:r>
          </a:p>
          <a:p>
            <a:pPr eaLnBrk="1" hangingPunct="1">
              <a:lnSpc>
                <a:spcPct val="70000"/>
              </a:lnSpc>
              <a:buFont typeface="Monotype Sorts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If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语句还可以嵌套使用</a:t>
            </a:r>
          </a:p>
          <a:p>
            <a:pPr eaLnBrk="1" hangingPunct="1">
              <a:lnSpc>
                <a:spcPct val="70000"/>
              </a:lnSpc>
              <a:buFont typeface="Monotype Sorts"/>
              <a:buNone/>
            </a:pP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if (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表达式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1)  </a:t>
            </a:r>
          </a:p>
          <a:p>
            <a:pPr eaLnBrk="1" hangingPunct="1">
              <a:lnSpc>
                <a:spcPct val="70000"/>
              </a:lnSpc>
              <a:buFont typeface="Monotype Sorts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		if (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表达式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2) 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语句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；</a:t>
            </a:r>
          </a:p>
          <a:p>
            <a:pPr eaLnBrk="1" hangingPunct="1">
              <a:lnSpc>
                <a:spcPct val="70000"/>
              </a:lnSpc>
              <a:buFont typeface="Monotype Sorts"/>
              <a:buNone/>
            </a:pPr>
            <a:r>
              <a:rPr lang="zh-CN" altLang="en-US" sz="2000" b="1" smtClean="0">
                <a:latin typeface="微软雅黑"/>
                <a:ea typeface="微软雅黑"/>
                <a:cs typeface="微软雅黑"/>
              </a:rPr>
              <a:t>		</a:t>
            </a:r>
            <a:r>
              <a:rPr lang="en-US" altLang="zh-CN" sz="2000" b="1" smtClean="0">
                <a:latin typeface="微软雅黑"/>
                <a:ea typeface="微软雅黑"/>
                <a:cs typeface="微软雅黑"/>
              </a:rPr>
              <a:t>else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语句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；</a:t>
            </a:r>
          </a:p>
          <a:p>
            <a:pPr eaLnBrk="1" hangingPunct="1">
              <a:lnSpc>
                <a:spcPct val="70000"/>
              </a:lnSpc>
              <a:buFont typeface="Monotype Sorts"/>
              <a:buNone/>
            </a:pP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     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esle  </a:t>
            </a:r>
          </a:p>
          <a:p>
            <a:pPr eaLnBrk="1" hangingPunct="1">
              <a:lnSpc>
                <a:spcPct val="70000"/>
              </a:lnSpc>
              <a:buFont typeface="Monotype Sorts"/>
              <a:buNone/>
            </a:pP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		if (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表达式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2) 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语句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；</a:t>
            </a:r>
          </a:p>
          <a:p>
            <a:pPr eaLnBrk="1" hangingPunct="1">
              <a:lnSpc>
                <a:spcPct val="70000"/>
              </a:lnSpc>
              <a:buFont typeface="Monotype Sorts"/>
              <a:buNone/>
            </a:pPr>
            <a:r>
              <a:rPr lang="zh-CN" altLang="en-US" sz="2000" b="1" smtClean="0">
                <a:latin typeface="微软雅黑"/>
                <a:ea typeface="微软雅黑"/>
                <a:cs typeface="微软雅黑"/>
              </a:rPr>
              <a:t>		</a:t>
            </a:r>
            <a:r>
              <a:rPr lang="en-US" altLang="zh-CN" sz="2000" b="1" smtClean="0">
                <a:latin typeface="微软雅黑"/>
                <a:ea typeface="微软雅黑"/>
                <a:cs typeface="微软雅黑"/>
              </a:rPr>
              <a:t>else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语句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4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；</a:t>
            </a:r>
          </a:p>
          <a:p>
            <a:pPr eaLnBrk="1" hangingPunct="1">
              <a:lnSpc>
                <a:spcPct val="70000"/>
              </a:lnSpc>
              <a:buFont typeface="Monotype Sorts"/>
              <a:buNone/>
            </a:pP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	嵌套时最好使用</a:t>
            </a:r>
            <a:r>
              <a:rPr lang="en-US" altLang="zh-CN" sz="2000" smtClean="0">
                <a:latin typeface="微软雅黑"/>
                <a:ea typeface="微软雅黑"/>
                <a:cs typeface="微软雅黑"/>
              </a:rPr>
              <a:t>{}</a:t>
            </a:r>
            <a:r>
              <a:rPr lang="zh-CN" altLang="en-US" sz="2000" smtClean="0">
                <a:latin typeface="微软雅黑"/>
                <a:ea typeface="微软雅黑"/>
                <a:cs typeface="微软雅黑"/>
              </a:rPr>
              <a:t>确定层次界限，举例说明</a:t>
            </a:r>
            <a:endParaRPr lang="zh-CN" altLang="en-US" sz="2000" b="1" smtClean="0">
              <a:latin typeface="微软雅黑"/>
              <a:ea typeface="微软雅黑"/>
              <a:cs typeface="微软雅黑"/>
            </a:endParaRPr>
          </a:p>
          <a:p>
            <a:pPr eaLnBrk="1" hangingPunct="1">
              <a:lnSpc>
                <a:spcPct val="70000"/>
              </a:lnSpc>
              <a:buFont typeface="Monotype Sorts"/>
              <a:buNone/>
            </a:pPr>
            <a:endParaRPr lang="en-US" altLang="zh-CN" sz="2000" b="1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080375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switch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语句的选择结构 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46831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 (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case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常量表达式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1: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case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常量表达式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2: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	…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case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常量表达式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n: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default: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default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语句是可选的，它接受除上面接受值的其他值，通俗的讲，就是谁也不要的都归它。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后面可以跟多个语句，这些语句可以不用大括号括起来 。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语句判断条件可接受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, byte, char, short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型，不可以接受其他类型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一旦碰到第一次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匹配，就会开始顺序执行以后所有的程序代码，而不管后面的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条件是否匹配，后面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条件下的代码都会被执行，直到碰到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语句为止。我们可以利用这个特点来用同一段语句处理多个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while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循环语句 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773238"/>
            <a:ext cx="5113338" cy="3600450"/>
          </a:xfrm>
        </p:spPr>
        <p:txBody>
          <a:bodyPr/>
          <a:lstStyle/>
          <a:p>
            <a:pPr eaLnBrk="1" hangingPunct="1">
              <a:buFont typeface="Monotype Sorts"/>
              <a:buNone/>
            </a:pPr>
            <a:r>
              <a:rPr lang="en-US" altLang="zh-CN" sz="2800" smtClean="0"/>
              <a:t>While (</a:t>
            </a:r>
            <a:r>
              <a:rPr lang="zh-CN" altLang="en-US" sz="2800" smtClean="0"/>
              <a:t>表达式</a:t>
            </a:r>
            <a:r>
              <a:rPr lang="en-US" altLang="zh-CN" sz="2800" smtClean="0"/>
              <a:t>) </a:t>
            </a:r>
            <a:r>
              <a:rPr lang="zh-CN" altLang="en-US" sz="2800" smtClean="0"/>
              <a:t>语句；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800" smtClean="0"/>
              <a:t>int x=1;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800" smtClean="0"/>
              <a:t>while(x&lt;3)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800" smtClean="0"/>
              <a:t>{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800" smtClean="0"/>
              <a:t>   System.out.println("x="+x); 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800" smtClean="0"/>
              <a:t>   x++; 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800" smtClean="0"/>
              <a:t>}</a:t>
            </a:r>
          </a:p>
        </p:txBody>
      </p:sp>
      <p:pic>
        <p:nvPicPr>
          <p:cNvPr id="37891" name="Picture 4" descr="循环控制图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438775" y="1989138"/>
            <a:ext cx="2349500" cy="2209800"/>
          </a:xfrm>
        </p:spPr>
      </p:pic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900113" y="5516563"/>
            <a:ext cx="6624637" cy="954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sym typeface="Wingdings" pitchFamily="2" charset="2"/>
              </a:rPr>
              <a:t>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脚下留心：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while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表达式的括号后面一定不要加“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;” 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 altLang="zh-CN" sz="280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080375" cy="863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do-while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循环语句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125538"/>
            <a:ext cx="7772400" cy="511175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Monotype Sorts"/>
              <a:buNone/>
            </a:pPr>
            <a:r>
              <a:rPr lang="en-US" altLang="zh-CN" sz="1800" smtClean="0"/>
              <a:t>do  </a:t>
            </a:r>
            <a:r>
              <a:rPr lang="zh-CN" altLang="en-US" sz="1800" smtClean="0"/>
              <a:t>语句</a:t>
            </a:r>
          </a:p>
          <a:p>
            <a:pPr eaLnBrk="1" hangingPunct="1">
              <a:lnSpc>
                <a:spcPct val="70000"/>
              </a:lnSpc>
              <a:buFont typeface="Monotype Sorts"/>
              <a:buNone/>
            </a:pPr>
            <a:r>
              <a:rPr lang="en-US" altLang="zh-CN" sz="1800" smtClean="0"/>
              <a:t>while (</a:t>
            </a:r>
            <a:r>
              <a:rPr lang="zh-CN" altLang="en-US" sz="1800" smtClean="0"/>
              <a:t>表达式</a:t>
            </a:r>
            <a:r>
              <a:rPr lang="en-US" altLang="zh-CN" sz="1800" smtClean="0"/>
              <a:t>);</a:t>
            </a:r>
          </a:p>
          <a:p>
            <a:pPr eaLnBrk="1" hangingPunct="1">
              <a:lnSpc>
                <a:spcPct val="70000"/>
              </a:lnSpc>
              <a:buFont typeface="Monotype Sorts"/>
              <a:buNone/>
            </a:pPr>
            <a:r>
              <a:rPr lang="en-US" altLang="zh-CN" sz="1600" smtClean="0"/>
              <a:t>public class TestDo</a:t>
            </a:r>
          </a:p>
          <a:p>
            <a:pPr eaLnBrk="1" hangingPunct="1">
              <a:lnSpc>
                <a:spcPct val="70000"/>
              </a:lnSpc>
              <a:buFont typeface="Monotype Sorts"/>
              <a:buNone/>
            </a:pPr>
            <a:r>
              <a:rPr lang="en-US" altLang="zh-CN" sz="1600" smtClean="0"/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public static void main(String[] args)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	int x=3;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	while(x==0)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	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		System.out.println("ok1");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		x++;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int y=3;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do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	System.out.println("ok2");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	y++;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while(y==0);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}</a:t>
            </a:r>
          </a:p>
          <a:p>
            <a:pPr eaLnBrk="1" hangingPunct="1">
              <a:lnSpc>
                <a:spcPct val="70000"/>
              </a:lnSpc>
              <a:buFont typeface="Monotype Sorts"/>
              <a:buNone/>
            </a:pPr>
            <a:r>
              <a:rPr lang="en-US" altLang="zh-CN" sz="1600" smtClean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080375" cy="863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do-while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循环语句</a:t>
            </a:r>
          </a:p>
        </p:txBody>
      </p:sp>
      <p:sp>
        <p:nvSpPr>
          <p:cNvPr id="3993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微软雅黑"/>
                <a:ea typeface="微软雅黑"/>
                <a:cs typeface="微软雅黑"/>
              </a:rPr>
              <a:t>编写一个程序，这个程序不断地读取从键盘上输入的字符，直到读到字符’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q’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时，程序结束。</a:t>
            </a:r>
          </a:p>
          <a:p>
            <a:pPr eaLnBrk="1" hangingPunct="1"/>
            <a:r>
              <a:rPr lang="zh-CN" altLang="en-US" smtClean="0">
                <a:latin typeface="微软雅黑"/>
                <a:ea typeface="微软雅黑"/>
                <a:cs typeface="微软雅黑"/>
              </a:rPr>
              <a:t>提示：调用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System.in.read()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；可以读取到一个从键盘上输入字符对应的整数。通过这个程序，你一定能体会到在什么样的情况下，用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do-while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循环语句比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while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循环语句方便。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524000"/>
          <a:ext cx="7010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381000"/>
            <a:ext cx="7416800" cy="685800"/>
          </a:xfrm>
          <a:prstGeom prst="rect">
            <a:avLst/>
          </a:prstGeom>
          <a:extLst/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内容</a:t>
            </a:r>
            <a:endParaRPr lang="zh-CN" altLang="en-US" sz="4000" b="1" dirty="0">
              <a:solidFill>
                <a:srgbClr val="7E3A3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080375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for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循环语句 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196975"/>
            <a:ext cx="7772400" cy="532765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for(</a:t>
            </a:r>
            <a:r>
              <a:rPr lang="zh-CN" altLang="en-US" sz="2800">
                <a:solidFill>
                  <a:schemeClr val="accent6">
                    <a:lumMod val="75000"/>
                  </a:schemeClr>
                </a:solidFill>
              </a:rPr>
              <a:t>表达式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1;</a:t>
            </a:r>
            <a:r>
              <a:rPr lang="zh-CN" altLang="en-US" sz="2800">
                <a:solidFill>
                  <a:schemeClr val="accent6">
                    <a:lumMod val="75000"/>
                  </a:schemeClr>
                </a:solidFill>
              </a:rPr>
              <a:t>表达式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2 ;</a:t>
            </a:r>
            <a:r>
              <a:rPr lang="zh-CN" altLang="en-US" sz="2800">
                <a:solidFill>
                  <a:schemeClr val="accent6">
                    <a:lumMod val="75000"/>
                  </a:schemeClr>
                </a:solidFill>
              </a:rPr>
              <a:t>表达式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3) </a:t>
            </a:r>
            <a:r>
              <a:rPr lang="zh-CN" altLang="en-US" sz="2800">
                <a:solidFill>
                  <a:schemeClr val="accent6">
                    <a:lumMod val="75000"/>
                  </a:schemeClr>
                </a:solidFill>
              </a:rPr>
              <a:t>语句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for(int x=1;x&lt;10;x++)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    System.out.println("x="+x);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} 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</a:rPr>
              <a:t>等效于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int x=1;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for(;x&lt;10;x++)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    System.out.println("x="+x);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} 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</a:rPr>
              <a:t>等效于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int x=1;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for(;x&lt;10;)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    System.out.println("x="+x);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    x++;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} 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</a:rPr>
              <a:t>等效于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int x=1;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for(;;)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   if(x &gt;= 10)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	break;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    System.out.println("x="+x);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    x++;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Monotype Sorts" charset="2"/>
              <a:buNone/>
              <a:defRPr/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080375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break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 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125538"/>
            <a:ext cx="7921625" cy="5183187"/>
          </a:xfrm>
        </p:spPr>
        <p:txBody>
          <a:bodyPr/>
          <a:lstStyle/>
          <a:p>
            <a:pPr marL="609600" indent="-609600" eaLnBrk="1" hangingPunct="1">
              <a:buFont typeface="Monotype Sorts"/>
              <a:buNone/>
            </a:pP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break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语句可以中止循环中的子语句和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switch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语句。一个无标号的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break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语句会把控制传给当前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最内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)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循环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(while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do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．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for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或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Switch)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的下一条语句。如果有标号，控制会被传递给当前方法中的带有这一标号的语句。如：</a:t>
            </a:r>
          </a:p>
          <a:p>
            <a:pPr marL="609600" indent="-609600" eaLnBrk="1" hangingPunct="1">
              <a:buFont typeface="Monotype Sorts"/>
              <a:buNone/>
            </a:pP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st:while(true)</a:t>
            </a:r>
          </a:p>
          <a:p>
            <a:pPr marL="609600" indent="-609600" eaLnBrk="1" hangingPunct="1">
              <a:buFont typeface="Monotype Sorts"/>
              <a:buNone/>
            </a:pP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{</a:t>
            </a:r>
          </a:p>
          <a:p>
            <a:pPr marL="609600" indent="-609600" eaLnBrk="1" hangingPunct="1">
              <a:buFont typeface="Monotype Sorts"/>
              <a:buNone/>
            </a:pP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     while(true)</a:t>
            </a:r>
          </a:p>
          <a:p>
            <a:pPr marL="609600" indent="-609600" eaLnBrk="1" hangingPunct="1">
              <a:buFont typeface="Monotype Sorts"/>
              <a:buNone/>
            </a:pP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     {</a:t>
            </a:r>
          </a:p>
          <a:p>
            <a:pPr marL="609600" indent="-609600" eaLnBrk="1" hangingPunct="1">
              <a:buFont typeface="Monotype Sorts"/>
              <a:buNone/>
            </a:pP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	   break st;</a:t>
            </a:r>
          </a:p>
          <a:p>
            <a:pPr marL="609600" indent="-609600" eaLnBrk="1" hangingPunct="1">
              <a:buFont typeface="Monotype Sorts"/>
              <a:buNone/>
            </a:pP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     }</a:t>
            </a:r>
          </a:p>
          <a:p>
            <a:pPr marL="609600" indent="-609600" eaLnBrk="1" hangingPunct="1">
              <a:buFont typeface="Monotype Sorts"/>
              <a:buNone/>
            </a:pP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}</a:t>
            </a:r>
          </a:p>
          <a:p>
            <a:pPr marL="609600" indent="-609600" eaLnBrk="1" hangingPunct="1">
              <a:lnSpc>
                <a:spcPct val="70000"/>
              </a:lnSpc>
              <a:buFont typeface="Monotype Sorts"/>
              <a:buNone/>
            </a:pPr>
            <a:endParaRPr lang="en-US" altLang="zh-CN" sz="16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080375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continue</a:t>
            </a: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 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125538"/>
            <a:ext cx="7921625" cy="5399087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continue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语句只能出现在循环语句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(while,do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for)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的子语句块中，无标号的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continue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语句的作用是跳过当前循环的剩余语句块，接着执行下一次循环。 用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continue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语句的打印出 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0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到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10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之间的所有奇数的程序例子。</a:t>
            </a:r>
          </a:p>
          <a:p>
            <a:pPr eaLnBrk="1" hangingPunct="1">
              <a:buFont typeface="Monotype Sorts"/>
              <a:buNone/>
            </a:pP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for(int i=0;i&lt;10;i++)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 {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       if(i%2==0)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       	continue; 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      System.out.println(i);</a:t>
            </a:r>
          </a:p>
          <a:p>
            <a:pPr eaLnBrk="1" hangingPunct="1">
              <a:buFont typeface="Monotype Sorts"/>
              <a:buNone/>
            </a:pP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 }</a:t>
            </a:r>
            <a:endParaRPr lang="en-US" altLang="zh-CN" sz="1800" smtClean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接受输入的方法</a:t>
            </a:r>
          </a:p>
        </p:txBody>
      </p:sp>
      <p:sp>
        <p:nvSpPr>
          <p:cNvPr id="4403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1. </a:t>
            </a:r>
            <a:r>
              <a:rPr lang="zh-CN" altLang="en-US" smtClean="0"/>
              <a:t>在</a:t>
            </a:r>
            <a:r>
              <a:rPr lang="en-US" altLang="zh-CN" smtClean="0"/>
              <a:t>class</a:t>
            </a:r>
            <a:r>
              <a:rPr lang="zh-CN" altLang="en-US" smtClean="0"/>
              <a:t>之上</a:t>
            </a:r>
            <a:r>
              <a:rPr lang="en-US" altLang="zh-CN" smtClean="0"/>
              <a:t>import java.util.Scanner;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2.  Scanner s = new Scanner(System.in);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     System.out.println("</a:t>
            </a:r>
            <a:r>
              <a:rPr lang="zh-CN" altLang="en-US" smtClean="0"/>
              <a:t>请输入数字</a:t>
            </a:r>
            <a:r>
              <a:rPr lang="en-US" altLang="zh-CN" smtClean="0"/>
              <a:t>:");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     int n = s.nextInt();</a:t>
            </a:r>
            <a:endParaRPr lang="en-US" altLang="zh-CN" b="1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案例</a:t>
            </a:r>
          </a:p>
        </p:txBody>
      </p:sp>
      <p:sp>
        <p:nvSpPr>
          <p:cNvPr id="4505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smtClean="0"/>
              <a:t>练习</a:t>
            </a:r>
            <a:r>
              <a:rPr lang="en-US" altLang="zh-CN" b="1" smtClean="0"/>
              <a:t>1:</a:t>
            </a:r>
            <a:endParaRPr lang="en-US" altLang="zh-CN" smtClean="0"/>
          </a:p>
          <a:p>
            <a:pPr eaLnBrk="1" hangingPunct="1">
              <a:buFont typeface="Arial" charset="0"/>
              <a:buNone/>
            </a:pPr>
            <a:r>
              <a:rPr lang="zh-CN" altLang="en-US" smtClean="0"/>
              <a:t>通过键盘输入一个数字，打印其所有因子并对所有因子求和</a:t>
            </a:r>
            <a:r>
              <a:rPr lang="en-US" altLang="zh-CN" smtClean="0"/>
              <a:t>(</a:t>
            </a:r>
            <a:r>
              <a:rPr lang="zh-CN" altLang="en-US" smtClean="0"/>
              <a:t>因子不包含自己</a:t>
            </a:r>
            <a:r>
              <a:rPr lang="en-US" altLang="zh-CN" smtClean="0"/>
              <a:t>)</a:t>
            </a:r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  <a:p>
            <a:pPr eaLnBrk="1" hangingPunct="1">
              <a:buFont typeface="Arial" charset="0"/>
              <a:buNone/>
            </a:pPr>
            <a:r>
              <a:rPr lang="zh-CN" altLang="en-US" smtClean="0"/>
              <a:t>因子就是能被这个数整除的数字</a:t>
            </a:r>
          </a:p>
          <a:p>
            <a:pPr eaLnBrk="1" hangingPunct="1">
              <a:buFont typeface="Arial" charset="0"/>
              <a:buNone/>
            </a:pPr>
            <a:r>
              <a:rPr lang="zh-CN" altLang="en-US" smtClean="0"/>
              <a:t>例如：</a:t>
            </a:r>
            <a:r>
              <a:rPr lang="en-US" altLang="zh-CN" smtClean="0"/>
              <a:t>10</a:t>
            </a:r>
            <a:r>
              <a:rPr lang="zh-CN" altLang="en-US" smtClean="0"/>
              <a:t>的因子有 </a:t>
            </a:r>
            <a:r>
              <a:rPr lang="en-US" altLang="zh-CN" smtClean="0"/>
              <a:t>1 2 5 </a:t>
            </a:r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案例</a:t>
            </a:r>
          </a:p>
        </p:txBody>
      </p:sp>
      <p:sp>
        <p:nvSpPr>
          <p:cNvPr id="4710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mtClean="0"/>
              <a:t>练习</a:t>
            </a:r>
            <a:r>
              <a:rPr lang="en-US" altLang="zh-CN" smtClean="0"/>
              <a:t>2:</a:t>
            </a:r>
          </a:p>
          <a:p>
            <a:pPr eaLnBrk="1" hangingPunct="1">
              <a:buFont typeface="Arial" charset="0"/>
              <a:buNone/>
            </a:pPr>
            <a:r>
              <a:rPr lang="zh-CN" altLang="en-US" smtClean="0"/>
              <a:t>    通过键盘输入一个数字，判断该数字是否为质数</a:t>
            </a:r>
          </a:p>
          <a:p>
            <a:pPr eaLnBrk="1" hangingPunct="1">
              <a:buFont typeface="Arial" charset="0"/>
              <a:buNone/>
            </a:pPr>
            <a:endParaRPr lang="zh-CN" altLang="en-US" smtClean="0"/>
          </a:p>
          <a:p>
            <a:pPr eaLnBrk="1" hangingPunct="1">
              <a:buFont typeface="Arial" charset="0"/>
              <a:buNone/>
            </a:pPr>
            <a:r>
              <a:rPr lang="zh-CN" altLang="en-US" smtClean="0"/>
              <a:t>    质数：只能被</a:t>
            </a:r>
            <a:r>
              <a:rPr lang="en-US" altLang="zh-CN" smtClean="0"/>
              <a:t>1</a:t>
            </a:r>
            <a:r>
              <a:rPr lang="zh-CN" altLang="en-US" smtClean="0"/>
              <a:t>和自己整除的数字</a:t>
            </a:r>
          </a:p>
          <a:p>
            <a:pPr eaLnBrk="1" hangingPunct="1">
              <a:buFont typeface="Arial" charset="0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案例</a:t>
            </a:r>
          </a:p>
        </p:txBody>
      </p:sp>
      <p:sp>
        <p:nvSpPr>
          <p:cNvPr id="4915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smtClean="0"/>
              <a:t>练习</a:t>
            </a:r>
            <a:r>
              <a:rPr lang="en-US" altLang="zh-CN" b="1" smtClean="0"/>
              <a:t>3:</a:t>
            </a:r>
          </a:p>
          <a:p>
            <a:pPr eaLnBrk="1" hangingPunct="1">
              <a:buFont typeface="Arial" charset="0"/>
              <a:buNone/>
            </a:pPr>
            <a:r>
              <a:rPr lang="zh-CN" altLang="en-US" smtClean="0"/>
              <a:t>打印</a:t>
            </a:r>
            <a:r>
              <a:rPr lang="en-US" altLang="zh-CN" smtClean="0"/>
              <a:t>100</a:t>
            </a:r>
            <a:r>
              <a:rPr lang="zh-CN" altLang="en-US" smtClean="0"/>
              <a:t>到</a:t>
            </a:r>
            <a:r>
              <a:rPr lang="en-US" altLang="zh-CN" smtClean="0"/>
              <a:t>200</a:t>
            </a:r>
            <a:r>
              <a:rPr lang="zh-CN" altLang="en-US" smtClean="0"/>
              <a:t>之间所有的素数</a:t>
            </a:r>
          </a:p>
          <a:p>
            <a:pPr eaLnBrk="1" hangingPunct="1">
              <a:buFont typeface="Arial" charset="0"/>
              <a:buNone/>
            </a:pPr>
            <a:endParaRPr lang="zh-CN" altLang="en-US" smtClean="0"/>
          </a:p>
          <a:p>
            <a:pPr eaLnBrk="1" hangingPunct="1">
              <a:buFont typeface="Arial" charset="0"/>
              <a:buNone/>
            </a:pPr>
            <a:r>
              <a:rPr lang="zh-CN" altLang="en-US" smtClean="0"/>
              <a:t>第一判断</a:t>
            </a:r>
            <a:r>
              <a:rPr lang="en-US" altLang="zh-CN" smtClean="0"/>
              <a:t>100</a:t>
            </a:r>
          </a:p>
          <a:p>
            <a:pPr eaLnBrk="1" hangingPunct="1">
              <a:buFont typeface="Arial" charset="0"/>
              <a:buNone/>
            </a:pPr>
            <a:r>
              <a:rPr lang="zh-CN" altLang="en-US" smtClean="0"/>
              <a:t>第二次判断</a:t>
            </a:r>
            <a:r>
              <a:rPr lang="en-US" altLang="zh-CN" smtClean="0"/>
              <a:t>101....</a:t>
            </a:r>
            <a:r>
              <a:rPr lang="zh-CN" altLang="en-US" smtClean="0"/>
              <a:t>一直到</a:t>
            </a:r>
            <a:r>
              <a:rPr lang="en-US" altLang="zh-CN" smtClean="0"/>
              <a:t>200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案例</a:t>
            </a:r>
          </a:p>
        </p:txBody>
      </p:sp>
      <p:sp>
        <p:nvSpPr>
          <p:cNvPr id="5120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800" smtClean="0"/>
              <a:t>练习</a:t>
            </a:r>
            <a:r>
              <a:rPr lang="en-US" altLang="zh-CN" sz="2800" smtClean="0"/>
              <a:t>5</a:t>
            </a:r>
            <a:r>
              <a:rPr lang="zh-CN" altLang="en-US" sz="2800" smtClean="0"/>
              <a:t>： </a:t>
            </a:r>
            <a:r>
              <a:rPr lang="en-US" altLang="zh-CN" sz="2800" smtClean="0"/>
              <a:t>for</a:t>
            </a:r>
            <a:r>
              <a:rPr lang="zh-CN" altLang="en-US" sz="2800" smtClean="0"/>
              <a:t>循环的嵌套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800" smtClean="0"/>
              <a:t>通过键盘输入行数打印如下图形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800" smtClean="0"/>
              <a:t>*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800" smtClean="0"/>
              <a:t>**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800" smtClean="0"/>
              <a:t>***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800" smtClean="0"/>
              <a:t>****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800" smtClean="0"/>
              <a:t>*****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800" smtClean="0"/>
              <a:t>******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800" smtClean="0"/>
              <a:t>打印图形有行有列，就是两层循环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800" smtClean="0"/>
              <a:t>外层循环控制行，内层循环控制列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案例</a:t>
            </a:r>
          </a:p>
        </p:txBody>
      </p:sp>
      <p:sp>
        <p:nvSpPr>
          <p:cNvPr id="5325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mtClean="0"/>
              <a:t>练习</a:t>
            </a:r>
            <a:r>
              <a:rPr lang="en-US" altLang="zh-CN" smtClean="0"/>
              <a:t>6</a:t>
            </a:r>
            <a:r>
              <a:rPr lang="zh-CN" altLang="en-US" smtClean="0"/>
              <a:t>：</a:t>
            </a:r>
          </a:p>
          <a:p>
            <a:pPr eaLnBrk="1" hangingPunct="1">
              <a:buFont typeface="Arial" charset="0"/>
              <a:buNone/>
            </a:pPr>
            <a:r>
              <a:rPr lang="zh-CN" altLang="en-US" smtClean="0"/>
              <a:t>打印九九乘法表</a:t>
            </a:r>
            <a:r>
              <a:rPr lang="en-US" altLang="zh-CN" smtClean="0"/>
              <a:t>!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1*1=1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1*2=2 2*2=4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1*3=3 2*3=6 3*3=9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...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案例</a:t>
            </a:r>
          </a:p>
        </p:txBody>
      </p:sp>
      <p:sp>
        <p:nvSpPr>
          <p:cNvPr id="5529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练习</a:t>
            </a:r>
            <a:r>
              <a:rPr lang="en-US" altLang="zh-CN" sz="2400" smtClean="0"/>
              <a:t>7</a:t>
            </a:r>
            <a:r>
              <a:rPr lang="zh-CN" altLang="en-US" sz="2400" smtClean="0"/>
              <a:t>：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* * * * * * * *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  * * * * * * *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    * * * * * *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     * * * * *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       * * * *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         * * *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           * *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             *   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上面宽外层循环从大开始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每行都有若干个空格和若干个星号组成，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需要有一个循环来控制空格，还要有一个循环控制星号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内层循环的控制一定和外层循环是相关的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运算符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微软雅黑"/>
                <a:ea typeface="微软雅黑"/>
                <a:cs typeface="微软雅黑"/>
              </a:rPr>
              <a:t>Java 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语言支持如下运算符：</a:t>
            </a:r>
          </a:p>
          <a:p>
            <a:pPr lvl="1" eaLnBrk="1" hangingPunct="1"/>
            <a:r>
              <a:rPr lang="zh-CN" altLang="en-US" smtClean="0">
                <a:latin typeface="微软雅黑"/>
                <a:ea typeface="微软雅黑"/>
                <a:cs typeface="微软雅黑"/>
              </a:rPr>
              <a:t>算术运算符：  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+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，*，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%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++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--</a:t>
            </a:r>
          </a:p>
          <a:p>
            <a:pPr lvl="1" eaLnBrk="1" hangingPunct="1"/>
            <a:r>
              <a:rPr lang="zh-CN" altLang="en-US" smtClean="0">
                <a:latin typeface="微软雅黑"/>
                <a:ea typeface="微软雅黑"/>
                <a:cs typeface="微软雅黑"/>
              </a:rPr>
              <a:t>关系运算符： 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&gt;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&lt;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&gt;=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&lt;=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= =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!=</a:t>
            </a:r>
          </a:p>
          <a:p>
            <a:pPr lvl="1" eaLnBrk="1" hangingPunct="1"/>
            <a:r>
              <a:rPr lang="zh-CN" altLang="en-US" smtClean="0">
                <a:latin typeface="微软雅黑"/>
                <a:ea typeface="微软雅黑"/>
                <a:cs typeface="微软雅黑"/>
              </a:rPr>
              <a:t>逻辑运算符： 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!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&amp; , | , ^ , &amp;&amp;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||</a:t>
            </a:r>
          </a:p>
          <a:p>
            <a:pPr lvl="1" eaLnBrk="1" hangingPunct="1"/>
            <a:r>
              <a:rPr lang="zh-CN" altLang="en-US" i="1" smtClean="0">
                <a:latin typeface="微软雅黑"/>
                <a:ea typeface="微软雅黑"/>
                <a:cs typeface="微软雅黑"/>
              </a:rPr>
              <a:t>位运算符： </a:t>
            </a:r>
            <a:r>
              <a:rPr lang="en-US" altLang="zh-CN" i="1" smtClean="0">
                <a:latin typeface="微软雅黑"/>
                <a:ea typeface="微软雅黑"/>
                <a:cs typeface="微软雅黑"/>
              </a:rPr>
              <a:t>&amp;</a:t>
            </a:r>
            <a:r>
              <a:rPr lang="zh-CN" altLang="en-US" i="1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i="1" smtClean="0">
                <a:latin typeface="微软雅黑"/>
                <a:ea typeface="微软雅黑"/>
                <a:cs typeface="微软雅黑"/>
              </a:rPr>
              <a:t>|</a:t>
            </a:r>
            <a:r>
              <a:rPr lang="zh-CN" altLang="en-US" i="1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i="1" smtClean="0">
                <a:latin typeface="微软雅黑"/>
                <a:ea typeface="微软雅黑"/>
                <a:cs typeface="微软雅黑"/>
              </a:rPr>
              <a:t>^</a:t>
            </a:r>
            <a:r>
              <a:rPr lang="zh-CN" altLang="en-US" i="1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i="1" smtClean="0">
                <a:latin typeface="微软雅黑"/>
                <a:ea typeface="微软雅黑"/>
                <a:cs typeface="微软雅黑"/>
              </a:rPr>
              <a:t>~ </a:t>
            </a:r>
            <a:r>
              <a:rPr lang="zh-CN" altLang="en-US" i="1" smtClean="0">
                <a:latin typeface="微软雅黑"/>
                <a:ea typeface="微软雅黑"/>
                <a:cs typeface="微软雅黑"/>
              </a:rPr>
              <a:t>， </a:t>
            </a:r>
            <a:r>
              <a:rPr lang="en-US" altLang="zh-CN" i="1" smtClean="0">
                <a:latin typeface="微软雅黑"/>
                <a:ea typeface="微软雅黑"/>
                <a:cs typeface="微软雅黑"/>
              </a:rPr>
              <a:t>&gt;&gt;</a:t>
            </a:r>
            <a:r>
              <a:rPr lang="zh-CN" altLang="en-US" i="1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i="1" smtClean="0">
                <a:latin typeface="微软雅黑"/>
                <a:ea typeface="微软雅黑"/>
                <a:cs typeface="微软雅黑"/>
              </a:rPr>
              <a:t>&lt;&lt;</a:t>
            </a:r>
            <a:r>
              <a:rPr lang="zh-CN" altLang="en-US" i="1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i="1" smtClean="0">
                <a:latin typeface="微软雅黑"/>
                <a:ea typeface="微软雅黑"/>
                <a:cs typeface="微软雅黑"/>
              </a:rPr>
              <a:t>&gt;&gt;&gt;</a:t>
            </a:r>
          </a:p>
          <a:p>
            <a:pPr lvl="1" eaLnBrk="1" hangingPunct="1"/>
            <a:r>
              <a:rPr lang="zh-CN" altLang="en-US" smtClean="0">
                <a:latin typeface="微软雅黑"/>
                <a:ea typeface="微软雅黑"/>
                <a:cs typeface="微软雅黑"/>
              </a:rPr>
              <a:t>赋值运算符：  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=  </a:t>
            </a:r>
          </a:p>
          <a:p>
            <a:pPr lvl="1" eaLnBrk="1" hangingPunct="1"/>
            <a:r>
              <a:rPr lang="zh-CN" altLang="en-US" smtClean="0">
                <a:latin typeface="微软雅黑"/>
                <a:ea typeface="微软雅黑"/>
                <a:cs typeface="微软雅黑"/>
              </a:rPr>
              <a:t>扩展赋值运算符：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+ =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- =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，* 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=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/ =</a:t>
            </a:r>
          </a:p>
          <a:p>
            <a:pPr lvl="1" eaLnBrk="1" hangingPunct="1"/>
            <a:r>
              <a:rPr lang="zh-CN" altLang="en-US" smtClean="0">
                <a:latin typeface="微软雅黑"/>
                <a:ea typeface="微软雅黑"/>
                <a:cs typeface="微软雅黑"/>
              </a:rPr>
              <a:t>字符串连接运算符：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+ 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案例</a:t>
            </a:r>
          </a:p>
        </p:txBody>
      </p:sp>
      <p:sp>
        <p:nvSpPr>
          <p:cNvPr id="5734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练习</a:t>
            </a:r>
            <a:r>
              <a:rPr lang="en-US" altLang="zh-CN" sz="2400" smtClean="0"/>
              <a:t>8</a:t>
            </a:r>
            <a:r>
              <a:rPr lang="zh-CN" altLang="en-US" sz="2400" smtClean="0"/>
              <a:t>：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        *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      ***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    *****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  *******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*********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  *******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    *****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      ***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        *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案例</a:t>
            </a:r>
          </a:p>
        </p:txBody>
      </p:sp>
      <p:sp>
        <p:nvSpPr>
          <p:cNvPr id="5939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练习</a:t>
            </a:r>
            <a:r>
              <a:rPr lang="en-US" altLang="zh-CN" sz="2400" smtClean="0"/>
              <a:t>9</a:t>
            </a:r>
            <a:r>
              <a:rPr lang="zh-CN" altLang="en-US" sz="2400" smtClean="0"/>
              <a:t>：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        A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      BBB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    CCCCC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 DDDDDDD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 EEEEEEEEE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zh-CN" altLang="en-US" sz="24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zh-CN" altLang="en-US" sz="24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背景知识：</a:t>
            </a:r>
            <a:r>
              <a:rPr lang="en-US" altLang="zh-CN" sz="2400" smtClean="0"/>
              <a:t>’A’</a:t>
            </a:r>
            <a:r>
              <a:rPr lang="zh-CN" altLang="en-US" sz="2400" smtClean="0"/>
              <a:t>的</a:t>
            </a:r>
            <a:r>
              <a:rPr lang="en-US" altLang="zh-CN" sz="2400" smtClean="0"/>
              <a:t>Unicode</a:t>
            </a:r>
            <a:r>
              <a:rPr lang="zh-CN" altLang="en-US" sz="2400" smtClean="0"/>
              <a:t>编码是</a:t>
            </a:r>
            <a:r>
              <a:rPr lang="en-US" altLang="zh-CN" sz="2400" smtClean="0"/>
              <a:t>65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                      ‘a’</a:t>
            </a:r>
            <a:r>
              <a:rPr lang="zh-CN" altLang="en-US" sz="2400" smtClean="0"/>
              <a:t>的</a:t>
            </a:r>
            <a:r>
              <a:rPr lang="en-US" altLang="zh-CN" sz="2400" smtClean="0"/>
              <a:t>Unicode</a:t>
            </a:r>
            <a:r>
              <a:rPr lang="zh-CN" altLang="en-US" sz="2400" smtClean="0"/>
              <a:t>编码是</a:t>
            </a:r>
            <a:r>
              <a:rPr lang="en-US" altLang="zh-CN" sz="2400" smtClean="0"/>
              <a:t>97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System.out.println((char)65);  </a:t>
            </a:r>
            <a:r>
              <a:rPr lang="zh-CN" altLang="en-US" sz="2400" smtClean="0"/>
              <a:t>输出为：</a:t>
            </a:r>
            <a:r>
              <a:rPr lang="en-US" altLang="zh-CN" sz="2400" smtClean="0"/>
              <a:t>A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System.out.println((char)97);  </a:t>
            </a:r>
            <a:r>
              <a:rPr lang="zh-CN" altLang="en-US" sz="2400" smtClean="0"/>
              <a:t>输出为：</a:t>
            </a:r>
            <a:r>
              <a:rPr lang="en-US" altLang="zh-CN" sz="2400" smtClean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+mn-cs"/>
              </a:rPr>
              <a:t>案例</a:t>
            </a:r>
          </a:p>
        </p:txBody>
      </p:sp>
      <p:sp>
        <p:nvSpPr>
          <p:cNvPr id="6144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smtClean="0"/>
              <a:t>练习</a:t>
            </a:r>
            <a:r>
              <a:rPr lang="en-US" altLang="zh-CN" sz="2400" smtClean="0"/>
              <a:t>10</a:t>
            </a:r>
            <a:r>
              <a:rPr lang="zh-CN" altLang="en-US" sz="2400" smtClean="0"/>
              <a:t>：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          1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        121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      12321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    1234321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  123454321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smtClean="0"/>
              <a:t>12345654321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zh-CN" altLang="en-US" smtClean="0"/>
              <a:t>案例</a:t>
            </a:r>
            <a:r>
              <a:rPr lang="en-US" altLang="zh-CN" smtClean="0"/>
              <a:t>:</a:t>
            </a:r>
          </a:p>
          <a:p>
            <a:pPr>
              <a:buFont typeface="Arial" charset="0"/>
              <a:buNone/>
            </a:pPr>
            <a:r>
              <a:rPr lang="zh-CN" altLang="en-US" smtClean="0"/>
              <a:t>通过键盘输入三个数字，分别打印这三个数字的因子</a:t>
            </a: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09600" y="427038"/>
            <a:ext cx="6248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4400" b="1">
                <a:solidFill>
                  <a:srgbClr val="523227"/>
                </a:solidFill>
                <a:latin typeface="微软雅黑"/>
                <a:ea typeface="微软雅黑"/>
                <a:cs typeface="微软雅黑"/>
              </a:rPr>
              <a:t>方    法</a:t>
            </a:r>
          </a:p>
        </p:txBody>
      </p:sp>
      <p:pic>
        <p:nvPicPr>
          <p:cNvPr id="6349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352800"/>
            <a:ext cx="58674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+mn-cs"/>
              </a:rPr>
              <a:t>方    法</a:t>
            </a:r>
          </a:p>
        </p:txBody>
      </p:sp>
      <p:sp>
        <p:nvSpPr>
          <p:cNvPr id="64514" name="矩形 1"/>
          <p:cNvSpPr>
            <a:spLocks noChangeArrowheads="1"/>
          </p:cNvSpPr>
          <p:nvPr/>
        </p:nvSpPr>
        <p:spPr bwMode="auto">
          <a:xfrm>
            <a:off x="574675" y="1219200"/>
            <a:ext cx="7772400" cy="518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Java</a:t>
            </a:r>
            <a:r>
              <a:rPr kumimoji="1" lang="zh-CN" altLang="en-US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的方法是一段用来完成特定功能的代码片段，声明格式：</a:t>
            </a:r>
          </a:p>
          <a:p>
            <a:pPr marL="914400" lvl="1" indent="-457200">
              <a:lnSpc>
                <a:spcPct val="8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[</a:t>
            </a:r>
            <a:r>
              <a:rPr kumimoji="1" lang="zh-CN" altLang="en-US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修饰符</a:t>
            </a:r>
            <a:r>
              <a:rPr kumimoji="1" lang="en-US" altLang="zh-CN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1  </a:t>
            </a:r>
            <a:r>
              <a:rPr kumimoji="1" lang="zh-CN" altLang="en-US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修饰符</a:t>
            </a:r>
            <a:r>
              <a:rPr kumimoji="1" lang="en-US" altLang="zh-CN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2  …] </a:t>
            </a:r>
            <a:r>
              <a:rPr kumimoji="1" lang="zh-CN" altLang="en-US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返回值类型 方法名</a:t>
            </a:r>
            <a:r>
              <a:rPr kumimoji="1" lang="en-US" altLang="zh-CN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形式参数列表</a:t>
            </a:r>
            <a:r>
              <a:rPr kumimoji="1" lang="en-US" altLang="zh-CN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pPr marL="914400" lvl="1" indent="-457200">
              <a:lnSpc>
                <a:spcPct val="8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{</a:t>
            </a:r>
          </a:p>
          <a:p>
            <a:pPr marL="914400" lvl="1" indent="-457200">
              <a:lnSpc>
                <a:spcPct val="8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	Java</a:t>
            </a:r>
            <a:r>
              <a:rPr kumimoji="1" lang="zh-CN" altLang="en-US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语句；</a:t>
            </a:r>
            <a:r>
              <a:rPr kumimoji="1" lang="en-US" altLang="zh-CN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… … …</a:t>
            </a:r>
          </a:p>
          <a:p>
            <a:pPr marL="914400" lvl="1" indent="-457200">
              <a:lnSpc>
                <a:spcPct val="8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1600" b="1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}</a:t>
            </a:r>
          </a:p>
          <a:p>
            <a:pPr marL="533400" indent="-533400"/>
            <a:endParaRPr kumimoji="1" lang="en-US" altLang="zh-CN">
              <a:solidFill>
                <a:srgbClr val="91581F"/>
              </a:solidFill>
            </a:endParaRPr>
          </a:p>
          <a:p>
            <a:pPr marL="533400" indent="-533400"/>
            <a:r>
              <a:rPr kumimoji="1" lang="zh-CN" altLang="en-US">
                <a:solidFill>
                  <a:srgbClr val="91581F"/>
                </a:solidFill>
              </a:rPr>
              <a:t>返回值：方法在执行完毕后返还给调用它的环境的数据。</a:t>
            </a:r>
          </a:p>
          <a:p>
            <a:pPr marL="533400" indent="-533400"/>
            <a:r>
              <a:rPr kumimoji="1" lang="zh-CN" altLang="en-US">
                <a:solidFill>
                  <a:srgbClr val="91581F"/>
                </a:solidFill>
              </a:rPr>
              <a:t>返回值类型：事先约定的返回值的数据类型，如无返回值，必须给出返回值类型</a:t>
            </a:r>
            <a:r>
              <a:rPr kumimoji="1" lang="en-US" altLang="zh-CN">
                <a:solidFill>
                  <a:srgbClr val="91581F"/>
                </a:solidFill>
              </a:rPr>
              <a:t>void</a:t>
            </a:r>
            <a:r>
              <a:rPr kumimoji="1" lang="zh-CN" altLang="en-US">
                <a:solidFill>
                  <a:srgbClr val="91581F"/>
                </a:solidFill>
              </a:rPr>
              <a:t>。</a:t>
            </a:r>
            <a:r>
              <a:rPr kumimoji="1" lang="en-US" altLang="zh-CN"/>
              <a:t> </a:t>
            </a:r>
          </a:p>
          <a:p>
            <a:pPr marL="533400" indent="-533400"/>
            <a:endParaRPr kumimoji="1" lang="en-US" altLang="zh-CN"/>
          </a:p>
          <a:p>
            <a:pPr marL="533400" indent="-533400"/>
            <a:r>
              <a:rPr kumimoji="1" lang="zh-CN" altLang="en-US">
                <a:solidFill>
                  <a:srgbClr val="91581F"/>
                </a:solidFill>
              </a:rPr>
              <a:t>形式参数：在方法被调用时用于接收外界输入的数据。</a:t>
            </a:r>
          </a:p>
          <a:p>
            <a:pPr marL="533400" indent="-533400"/>
            <a:r>
              <a:rPr kumimoji="1" lang="zh-CN" altLang="en-US">
                <a:solidFill>
                  <a:srgbClr val="91581F"/>
                </a:solidFill>
              </a:rPr>
              <a:t>实参：调用方法时实际传给方法的数据。</a:t>
            </a:r>
          </a:p>
          <a:p>
            <a:pPr marL="533400" indent="-533400"/>
            <a:endParaRPr kumimoji="1" lang="en-US" altLang="zh-CN"/>
          </a:p>
          <a:p>
            <a:pPr marL="533400" indent="-533400"/>
            <a:endParaRPr kumimoji="1" lang="en-US" altLang="zh-CN"/>
          </a:p>
          <a:p>
            <a:pPr marL="533400" indent="-533400"/>
            <a:r>
              <a:rPr kumimoji="1" lang="en-US" altLang="zh-CN">
                <a:solidFill>
                  <a:srgbClr val="91581F"/>
                </a:solidFill>
              </a:rPr>
              <a:t>Java</a:t>
            </a:r>
            <a:r>
              <a:rPr kumimoji="1" lang="zh-CN" altLang="en-US">
                <a:solidFill>
                  <a:srgbClr val="91581F"/>
                </a:solidFill>
              </a:rPr>
              <a:t>语言中使用下述形式调用方法：对象名</a:t>
            </a:r>
            <a:r>
              <a:rPr kumimoji="1" lang="en-US" altLang="zh-CN">
                <a:solidFill>
                  <a:srgbClr val="91581F"/>
                </a:solidFill>
              </a:rPr>
              <a:t>.</a:t>
            </a:r>
            <a:r>
              <a:rPr kumimoji="1" lang="zh-CN" altLang="en-US">
                <a:solidFill>
                  <a:srgbClr val="91581F"/>
                </a:solidFill>
              </a:rPr>
              <a:t>方法名</a:t>
            </a:r>
            <a:r>
              <a:rPr kumimoji="1" lang="en-US" altLang="zh-CN">
                <a:solidFill>
                  <a:srgbClr val="91581F"/>
                </a:solidFill>
              </a:rPr>
              <a:t>(</a:t>
            </a:r>
            <a:r>
              <a:rPr kumimoji="1" lang="zh-CN" altLang="en-US">
                <a:solidFill>
                  <a:srgbClr val="91581F"/>
                </a:solidFill>
              </a:rPr>
              <a:t>实参列表</a:t>
            </a:r>
            <a:r>
              <a:rPr kumimoji="1" lang="en-US" altLang="zh-CN">
                <a:solidFill>
                  <a:srgbClr val="91581F"/>
                </a:solidFill>
              </a:rPr>
              <a:t>)</a:t>
            </a:r>
          </a:p>
          <a:p>
            <a:pPr marL="533400" indent="-533400"/>
            <a:r>
              <a:rPr kumimoji="1" lang="zh-CN" altLang="en-US">
                <a:solidFill>
                  <a:srgbClr val="91581F"/>
                </a:solidFill>
              </a:rPr>
              <a:t>实参的数目、数据类型和次序必须和所调用方法声明的形参列表匹配，</a:t>
            </a:r>
          </a:p>
          <a:p>
            <a:pPr marL="533400" indent="-533400"/>
            <a:r>
              <a:rPr kumimoji="1" lang="en-US" altLang="zh-CN">
                <a:solidFill>
                  <a:srgbClr val="91581F"/>
                </a:solidFill>
              </a:rPr>
              <a:t>return  </a:t>
            </a:r>
            <a:r>
              <a:rPr kumimoji="1" lang="zh-CN" altLang="en-US">
                <a:solidFill>
                  <a:srgbClr val="91581F"/>
                </a:solidFill>
              </a:rPr>
              <a:t>语句终止方法的运行并指定要返回的数据。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75" y="2286000"/>
            <a:ext cx="4578350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913" y="3657600"/>
            <a:ext cx="5064125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913" y="1524000"/>
            <a:ext cx="4543425" cy="615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+mn-cs"/>
              </a:rPr>
              <a:t>方    法</a:t>
            </a:r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685800" y="5959475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kumimoji="1" lang="zh-CN" altLang="en-US" sz="2400">
                <a:solidFill>
                  <a:srgbClr val="91581F"/>
                </a:solidFill>
              </a:rPr>
              <a:t>方法名称</a:t>
            </a:r>
            <a:r>
              <a:rPr kumimoji="1" lang="en-US" altLang="zh-CN" sz="2400">
                <a:solidFill>
                  <a:srgbClr val="91581F"/>
                </a:solidFill>
              </a:rPr>
              <a:t>: </a:t>
            </a:r>
            <a:r>
              <a:rPr kumimoji="1" lang="zh-CN" altLang="en-US" sz="2400">
                <a:solidFill>
                  <a:srgbClr val="91581F"/>
                </a:solidFill>
              </a:rPr>
              <a:t>  首字母习惯小写，驼峰式命名</a:t>
            </a:r>
            <a:r>
              <a:rPr kumimoji="1" lang="en-US" altLang="zh-CN" sz="2400">
                <a:solidFill>
                  <a:srgbClr val="91581F"/>
                </a:solidFill>
              </a:rPr>
              <a:t>,</a:t>
            </a:r>
            <a:r>
              <a:rPr kumimoji="1" lang="zh-CN" altLang="en-US" sz="2400">
                <a:solidFill>
                  <a:srgbClr val="91581F"/>
                </a:solidFill>
              </a:rPr>
              <a:t>望文生义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+mn-cs"/>
              </a:rPr>
              <a:t>形式参数与实参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5084763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457200" y="3962400"/>
            <a:ext cx="7696200" cy="22463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实参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方法调用时候实际传递的参数变量（实际的值）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形参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方法的参数定义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是变量（声明变量而没有赋值）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案例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: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打印一个数的因子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public static void printDivisor(int n)</a:t>
            </a:r>
            <a:endParaRPr lang="zh-CN" altLang="en-US" sz="280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zh-CN" altLang="en-US" sz="280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方法的调用</a:t>
            </a:r>
            <a:endParaRPr lang="en-US" altLang="zh-CN" sz="280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       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方法名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实参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zh-CN" altLang="en-US" sz="280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需要使用某个功能时</a:t>
            </a:r>
            <a:endParaRPr lang="zh-CN" altLang="en-US" sz="2800" smtClean="0"/>
          </a:p>
        </p:txBody>
      </p:sp>
      <p:sp>
        <p:nvSpPr>
          <p:cNvPr id="67586" name="Rectangle 2"/>
          <p:cNvSpPr>
            <a:spLocks/>
          </p:cNvSpPr>
          <p:nvPr/>
        </p:nvSpPr>
        <p:spPr bwMode="auto">
          <a:xfrm>
            <a:off x="457200" y="274638"/>
            <a:ext cx="6248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4400" b="1">
                <a:solidFill>
                  <a:srgbClr val="523227"/>
                </a:solidFill>
                <a:latin typeface="微软雅黑"/>
                <a:ea typeface="微软雅黑"/>
                <a:cs typeface="微软雅黑"/>
              </a:rPr>
              <a:t>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案例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: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通过键盘输入三个数字判断是否为质数</a:t>
            </a:r>
          </a:p>
          <a:p>
            <a:pPr>
              <a:lnSpc>
                <a:spcPct val="80000"/>
              </a:lnSpc>
            </a:pP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 函数的返回值类型是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boolean</a:t>
            </a:r>
          </a:p>
          <a:p>
            <a:pPr>
              <a:lnSpc>
                <a:spcPct val="80000"/>
              </a:lnSpc>
            </a:pP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 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函数的具体的数据返回必须通过</a:t>
            </a:r>
            <a:r>
              <a:rPr lang="en-US" altLang="zh-CN" sz="2800" smtClean="0">
                <a:latin typeface="微软雅黑"/>
                <a:ea typeface="微软雅黑"/>
                <a:cs typeface="微软雅黑"/>
              </a:rPr>
              <a:t>return</a:t>
            </a:r>
            <a:r>
              <a:rPr lang="zh-CN" altLang="en-US" sz="2800" smtClean="0">
                <a:latin typeface="微软雅黑"/>
                <a:ea typeface="微软雅黑"/>
                <a:cs typeface="微软雅黑"/>
              </a:rPr>
              <a:t>才能返回</a:t>
            </a:r>
          </a:p>
        </p:txBody>
      </p:sp>
      <p:sp>
        <p:nvSpPr>
          <p:cNvPr id="68610" name="Rectangle 2"/>
          <p:cNvSpPr>
            <a:spLocks/>
          </p:cNvSpPr>
          <p:nvPr/>
        </p:nvSpPr>
        <p:spPr bwMode="auto">
          <a:xfrm>
            <a:off x="457200" y="274638"/>
            <a:ext cx="6248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4400" b="1">
                <a:solidFill>
                  <a:srgbClr val="523227"/>
                </a:solidFill>
                <a:latin typeface="微软雅黑"/>
                <a:ea typeface="微软雅黑"/>
                <a:cs typeface="微软雅黑"/>
              </a:rPr>
              <a:t>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写一个独立的功能单元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打印一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数字各位数之和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static  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sum(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例如：用户输入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12345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程序执行完成打印出：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1 + 2 + 3 + 4 + 5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的结果</a:t>
            </a:r>
            <a:endParaRPr lang="zh-CN" altLang="en-US" dirty="0"/>
          </a:p>
        </p:txBody>
      </p:sp>
      <p:sp>
        <p:nvSpPr>
          <p:cNvPr id="69634" name="Rectangle 2"/>
          <p:cNvSpPr>
            <a:spLocks/>
          </p:cNvSpPr>
          <p:nvPr/>
        </p:nvSpPr>
        <p:spPr bwMode="auto">
          <a:xfrm>
            <a:off x="457200" y="274638"/>
            <a:ext cx="6248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4400" b="1">
                <a:solidFill>
                  <a:srgbClr val="523227"/>
                </a:solidFill>
                <a:latin typeface="微软雅黑"/>
                <a:ea typeface="微软雅黑"/>
                <a:cs typeface="微软雅黑"/>
              </a:rPr>
              <a:t>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533400" y="1447800"/>
            <a:ext cx="8197850" cy="3200400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fontAlgn="auto">
              <a:spcBef>
                <a:spcPct val="20000"/>
              </a:spcBef>
              <a:buClr>
                <a:srgbClr val="FF6600"/>
              </a:buClr>
              <a:defRPr/>
            </a:pPr>
            <a:r>
              <a:rPr kumimoji="1"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逻辑运算符</a:t>
            </a:r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</a:p>
          <a:p>
            <a:pPr fontAlgn="auto">
              <a:spcBef>
                <a:spcPct val="20000"/>
              </a:spcBef>
              <a:buClr>
                <a:srgbClr val="FF6600"/>
              </a:buClr>
              <a:defRPr/>
            </a:pPr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!</a:t>
            </a:r>
            <a:r>
              <a:rPr kumimoji="1"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－逻辑非  </a:t>
            </a:r>
            <a:endParaRPr kumimoji="1" lang="en-US" altLang="zh-CN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ct val="20000"/>
              </a:spcBef>
              <a:buClr>
                <a:srgbClr val="FF6600"/>
              </a:buClr>
              <a:defRPr/>
            </a:pPr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&amp;</a:t>
            </a:r>
            <a:r>
              <a:rPr kumimoji="1"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－ 逻辑与  </a:t>
            </a:r>
            <a:endParaRPr kumimoji="1" lang="en-US" altLang="zh-CN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ct val="20000"/>
              </a:spcBef>
              <a:buClr>
                <a:srgbClr val="FF6600"/>
              </a:buClr>
              <a:defRPr/>
            </a:pPr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| </a:t>
            </a:r>
            <a:r>
              <a:rPr kumimoji="1"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－ 逻辑或 </a:t>
            </a:r>
            <a:endParaRPr kumimoji="1" lang="en-US" altLang="zh-CN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ct val="20000"/>
              </a:spcBef>
              <a:buClr>
                <a:srgbClr val="FF6600"/>
              </a:buClr>
              <a:defRPr/>
            </a:pPr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^  </a:t>
            </a:r>
            <a:r>
              <a:rPr kumimoji="1"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－ 逻辑异或  </a:t>
            </a:r>
            <a:endParaRPr kumimoji="1" lang="en-US" altLang="zh-CN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ct val="20000"/>
              </a:spcBef>
              <a:buClr>
                <a:srgbClr val="FF6600"/>
              </a:buClr>
              <a:defRPr/>
            </a:pPr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&amp;&amp;</a:t>
            </a:r>
            <a:r>
              <a:rPr kumimoji="1"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－ 短路与  </a:t>
            </a:r>
            <a:endParaRPr kumimoji="1" lang="en-US" altLang="zh-CN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ct val="20000"/>
              </a:spcBef>
              <a:buClr>
                <a:srgbClr val="FF6600"/>
              </a:buClr>
              <a:defRPr/>
            </a:pPr>
            <a:r>
              <a: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|| </a:t>
            </a:r>
            <a:r>
              <a:rPr kumimoji="1"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－ 短路或</a:t>
            </a:r>
            <a:endParaRPr kumimoji="1" lang="en-US" altLang="zh-CN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ct val="20000"/>
              </a:spcBef>
              <a:buClr>
                <a:srgbClr val="FF6600"/>
              </a:buClr>
              <a:defRPr/>
            </a:pPr>
            <a:r>
              <a:rPr kumimoji="1" lang="zh-CN" altLang="en-US" sz="2000" b="1" i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kumimoji="1"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&amp;&amp;, ||,! </a:t>
            </a:r>
            <a:r>
              <a:rPr kumimoji="1" lang="zh-CN" altLang="en-US" sz="2000" b="1" i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逻辑运算符只能用于</a:t>
            </a:r>
            <a:r>
              <a:rPr kumimoji="1" lang="en-US" altLang="zh-CN" sz="2000" b="1" i="1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kumimoji="1" lang="zh-CN" altLang="en-US" sz="2000" b="1" i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</a:p>
        </p:txBody>
      </p:sp>
      <p:graphicFrame>
        <p:nvGraphicFramePr>
          <p:cNvPr id="172116" name="Group 84"/>
          <p:cNvGraphicFramePr>
            <a:graphicFrameLocks noGrp="1"/>
          </p:cNvGraphicFramePr>
          <p:nvPr/>
        </p:nvGraphicFramePr>
        <p:xfrm>
          <a:off x="762000" y="4800600"/>
          <a:ext cx="7239000" cy="1676400"/>
        </p:xfrm>
        <a:graphic>
          <a:graphicData uri="http://schemas.openxmlformats.org/drawingml/2006/table">
            <a:tbl>
              <a:tblPr/>
              <a:tblGrid>
                <a:gridCol w="904875"/>
                <a:gridCol w="904875"/>
                <a:gridCol w="904875"/>
                <a:gridCol w="876300"/>
                <a:gridCol w="933450"/>
                <a:gridCol w="904875"/>
                <a:gridCol w="904875"/>
                <a:gridCol w="90487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a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58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58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!a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58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a&amp;b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58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a|b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58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a^b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58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a&amp;&amp;b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58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a||b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581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58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true 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58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58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58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58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58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58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58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true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E3A3A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false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72099" name="Rectangle 6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逻辑运算符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zh-CN" altLang="en-US" smtClean="0">
                <a:latin typeface="微软雅黑"/>
                <a:ea typeface="微软雅黑"/>
                <a:cs typeface="微软雅黑"/>
              </a:rPr>
              <a:t>案例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2: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写一个独立的功能单元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,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把一个数字倒置得到倒置后的数字</a:t>
            </a:r>
          </a:p>
          <a:p>
            <a:r>
              <a:rPr lang="zh-CN" altLang="en-US" smtClean="0">
                <a:latin typeface="微软雅黑"/>
                <a:ea typeface="微软雅黑"/>
                <a:cs typeface="微软雅黑"/>
              </a:rPr>
              <a:t> 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public static  int reverseNumber(int n)</a:t>
            </a:r>
            <a:endParaRPr lang="zh-CN" altLang="en-US" smtClean="0">
              <a:latin typeface="微软雅黑"/>
              <a:ea typeface="微软雅黑"/>
              <a:cs typeface="微软雅黑"/>
            </a:endParaRPr>
          </a:p>
          <a:p>
            <a:endParaRPr lang="zh-CN" altLang="en-US" smtClean="0"/>
          </a:p>
        </p:txBody>
      </p:sp>
      <p:sp>
        <p:nvSpPr>
          <p:cNvPr id="71682" name="Rectangle 2"/>
          <p:cNvSpPr>
            <a:spLocks/>
          </p:cNvSpPr>
          <p:nvPr/>
        </p:nvSpPr>
        <p:spPr bwMode="auto">
          <a:xfrm>
            <a:off x="457200" y="274638"/>
            <a:ext cx="6248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4400" b="1">
                <a:solidFill>
                  <a:srgbClr val="523227"/>
                </a:solidFill>
                <a:latin typeface="微软雅黑"/>
                <a:ea typeface="微软雅黑"/>
                <a:cs typeface="微软雅黑"/>
              </a:rPr>
              <a:t>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+mn-cs"/>
              </a:rPr>
              <a:t>数组</a:t>
            </a:r>
          </a:p>
        </p:txBody>
      </p:sp>
      <p:sp>
        <p:nvSpPr>
          <p:cNvPr id="7373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>
              <a:buFont typeface="Wingdings 2" pitchFamily="18" charset="2"/>
              <a:buNone/>
            </a:pPr>
            <a:r>
              <a:rPr lang="zh-CN" altLang="en-US" smtClean="0">
                <a:latin typeface="微软雅黑"/>
                <a:ea typeface="微软雅黑"/>
                <a:cs typeface="微软雅黑"/>
              </a:rPr>
              <a:t>一维数组的声明和初始化</a:t>
            </a:r>
          </a:p>
          <a:p>
            <a:pPr marL="609600" indent="-609600">
              <a:buFont typeface="Wingdings 2" pitchFamily="18" charset="2"/>
              <a:buNone/>
            </a:pPr>
            <a:r>
              <a:rPr lang="zh-CN" altLang="en-US" smtClean="0">
                <a:latin typeface="微软雅黑"/>
                <a:ea typeface="微软雅黑"/>
                <a:cs typeface="微软雅黑"/>
              </a:rPr>
              <a:t>数组元素的引用</a:t>
            </a:r>
          </a:p>
          <a:p>
            <a:pPr marL="609600" indent="-609600">
              <a:buFont typeface="Wingdings 2" pitchFamily="18" charset="2"/>
              <a:buNone/>
            </a:pPr>
            <a:r>
              <a:rPr lang="zh-CN" altLang="en-US" smtClean="0">
                <a:latin typeface="微软雅黑"/>
                <a:ea typeface="微软雅黑"/>
                <a:cs typeface="微软雅黑"/>
              </a:rPr>
              <a:t>二维数组的声明和使用</a:t>
            </a:r>
          </a:p>
          <a:p>
            <a:pPr marL="609600" indent="-609600">
              <a:buFont typeface="Wingdings 2" pitchFamily="18" charset="2"/>
              <a:buNone/>
            </a:pPr>
            <a:endParaRPr lang="zh-CN" altLang="en-US" smtClean="0">
              <a:latin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zh-CN" altLang="en-US" smtClean="0">
                <a:latin typeface="微软雅黑"/>
                <a:ea typeface="微软雅黑"/>
                <a:cs typeface="微软雅黑"/>
              </a:rPr>
              <a:t>数组可以看成是多个相同类型数据组合，对这些数据的统一管理。</a:t>
            </a:r>
          </a:p>
          <a:p>
            <a:endParaRPr kumimoji="1" lang="zh-CN" altLang="en-US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mtClean="0">
                <a:latin typeface="微软雅黑"/>
                <a:ea typeface="微软雅黑"/>
                <a:cs typeface="微软雅黑"/>
              </a:rPr>
              <a:t>数组变量属引用类型，数组也可以看成是对象，数组中的每个元素相当于该对象的成员变量。</a:t>
            </a:r>
          </a:p>
          <a:p>
            <a:endParaRPr kumimoji="1" lang="zh-CN" altLang="en-US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mtClean="0">
                <a:latin typeface="微软雅黑"/>
                <a:ea typeface="微软雅黑"/>
                <a:cs typeface="微软雅黑"/>
              </a:rPr>
              <a:t>数组中的元素可以是任何数据类型</a:t>
            </a:r>
            <a:endParaRPr lang="zh-CN" altLang="en-US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5778" name="Rectangle 2"/>
          <p:cNvSpPr>
            <a:spLocks/>
          </p:cNvSpPr>
          <p:nvPr/>
        </p:nvSpPr>
        <p:spPr bwMode="auto">
          <a:xfrm>
            <a:off x="457200" y="274638"/>
            <a:ext cx="6248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4400" b="1">
                <a:solidFill>
                  <a:srgbClr val="523227"/>
                </a:solidFill>
                <a:latin typeface="微软雅黑"/>
                <a:ea typeface="微软雅黑"/>
                <a:cs typeface="微软雅黑"/>
              </a:rPr>
              <a:t>数组概述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/>
          </p:cNvSpPr>
          <p:nvPr/>
        </p:nvSpPr>
        <p:spPr bwMode="auto">
          <a:xfrm>
            <a:off x="457200" y="274638"/>
            <a:ext cx="6248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4400" b="1">
                <a:solidFill>
                  <a:srgbClr val="523227"/>
                </a:solidFill>
                <a:latin typeface="微软雅黑"/>
                <a:ea typeface="微软雅黑"/>
                <a:cs typeface="微软雅黑"/>
              </a:rPr>
              <a:t>一维数组的声明</a:t>
            </a:r>
          </a:p>
        </p:txBody>
      </p:sp>
      <p:sp>
        <p:nvSpPr>
          <p:cNvPr id="76802" name="Rectangle 5"/>
          <p:cNvSpPr>
            <a:spLocks noChangeArrowheads="1"/>
          </p:cNvSpPr>
          <p:nvPr/>
        </p:nvSpPr>
        <p:spPr bwMode="auto">
          <a:xfrm>
            <a:off x="609600" y="1371600"/>
            <a:ext cx="76200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一维数组的声明方式：</a:t>
            </a:r>
          </a:p>
          <a:p>
            <a:r>
              <a:rPr lang="zh-CN" altLang="en-US" sz="28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		</a:t>
            </a:r>
            <a:r>
              <a:rPr lang="en-US" altLang="zh-CN" sz="28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type var[]</a:t>
            </a:r>
            <a:r>
              <a:rPr lang="zh-CN" altLang="en-US" sz="28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； 或 </a:t>
            </a:r>
            <a:r>
              <a:rPr lang="en-US" altLang="zh-CN" sz="28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type[] var</a:t>
            </a:r>
            <a:endParaRPr lang="zh-CN" altLang="en-US" sz="2800">
              <a:solidFill>
                <a:srgbClr val="91581F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28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例如：</a:t>
            </a:r>
          </a:p>
          <a:p>
            <a:r>
              <a:rPr lang="zh-CN" altLang="en-US" sz="28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		</a:t>
            </a:r>
            <a:r>
              <a:rPr lang="en-US" altLang="zh-CN" sz="28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int a1[];  int[] a2;</a:t>
            </a:r>
          </a:p>
          <a:p>
            <a:r>
              <a:rPr lang="en-US" altLang="zh-CN" sz="28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double b[];</a:t>
            </a:r>
          </a:p>
          <a:p>
            <a:r>
              <a:rPr lang="en-US" altLang="zh-CN" sz="28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Person[] p1; String s1[];</a:t>
            </a:r>
          </a:p>
          <a:p>
            <a:endParaRPr lang="en-US" altLang="zh-CN" sz="2800">
              <a:solidFill>
                <a:srgbClr val="91581F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sz="28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sz="28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语言中声明数组时不能指定其长度</a:t>
            </a:r>
            <a:r>
              <a:rPr lang="en-US" altLang="zh-CN" sz="28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28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数组中元素的个数</a:t>
            </a:r>
            <a:r>
              <a:rPr lang="en-US" altLang="zh-CN" sz="28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lang="zh-CN" altLang="en-US" sz="28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，例如：</a:t>
            </a:r>
          </a:p>
          <a:p>
            <a:r>
              <a:rPr lang="zh-CN" altLang="en-US" sz="28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		</a:t>
            </a:r>
            <a:r>
              <a:rPr lang="en-US" altLang="zh-CN" sz="28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int a[5]; //</a:t>
            </a:r>
            <a:r>
              <a:rPr lang="zh-CN" altLang="en-US" sz="28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非法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5"/>
          <p:cNvSpPr>
            <a:spLocks noChangeArrowheads="1"/>
          </p:cNvSpPr>
          <p:nvPr/>
        </p:nvSpPr>
        <p:spPr bwMode="auto">
          <a:xfrm>
            <a:off x="6102350" y="2695575"/>
            <a:ext cx="2514600" cy="3581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/>
              <a:t>内存</a:t>
            </a:r>
          </a:p>
        </p:txBody>
      </p:sp>
      <p:sp>
        <p:nvSpPr>
          <p:cNvPr id="77826" name="Rectangle 13"/>
          <p:cNvSpPr>
            <a:spLocks noChangeArrowheads="1"/>
          </p:cNvSpPr>
          <p:nvPr/>
        </p:nvSpPr>
        <p:spPr bwMode="auto">
          <a:xfrm>
            <a:off x="6711950" y="3914775"/>
            <a:ext cx="7620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latin typeface="Times New Roman" pitchFamily="18" charset="0"/>
              </a:rPr>
              <a:t>0</a:t>
            </a:r>
          </a:p>
        </p:txBody>
      </p:sp>
      <p:sp>
        <p:nvSpPr>
          <p:cNvPr id="77827" name="Rectangle 14"/>
          <p:cNvSpPr>
            <a:spLocks noChangeArrowheads="1"/>
          </p:cNvSpPr>
          <p:nvPr/>
        </p:nvSpPr>
        <p:spPr bwMode="auto">
          <a:xfrm>
            <a:off x="6711950" y="4829175"/>
            <a:ext cx="7620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latin typeface="Times New Roman" pitchFamily="18" charset="0"/>
              </a:rPr>
              <a:t>3</a:t>
            </a:r>
          </a:p>
        </p:txBody>
      </p:sp>
      <p:sp>
        <p:nvSpPr>
          <p:cNvPr id="77828" name="Rectangle 15"/>
          <p:cNvSpPr>
            <a:spLocks noChangeArrowheads="1"/>
          </p:cNvSpPr>
          <p:nvPr/>
        </p:nvSpPr>
        <p:spPr bwMode="auto">
          <a:xfrm>
            <a:off x="6711950" y="4219575"/>
            <a:ext cx="7620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latin typeface="Times New Roman" pitchFamily="18" charset="0"/>
              </a:rPr>
              <a:t>1</a:t>
            </a:r>
          </a:p>
        </p:txBody>
      </p:sp>
      <p:sp>
        <p:nvSpPr>
          <p:cNvPr id="77829" name="Rectangle 16"/>
          <p:cNvSpPr>
            <a:spLocks noChangeArrowheads="1"/>
          </p:cNvSpPr>
          <p:nvPr/>
        </p:nvSpPr>
        <p:spPr bwMode="auto">
          <a:xfrm>
            <a:off x="6711950" y="4524375"/>
            <a:ext cx="7620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latin typeface="Times New Roman" pitchFamily="18" charset="0"/>
              </a:rPr>
              <a:t>2</a:t>
            </a:r>
          </a:p>
        </p:txBody>
      </p:sp>
      <p:sp>
        <p:nvSpPr>
          <p:cNvPr id="77830" name="Rectangle 17"/>
          <p:cNvSpPr>
            <a:spLocks noChangeArrowheads="1"/>
          </p:cNvSpPr>
          <p:nvPr/>
        </p:nvSpPr>
        <p:spPr bwMode="auto">
          <a:xfrm>
            <a:off x="6711950" y="5133975"/>
            <a:ext cx="7620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>
                <a:latin typeface="Times New Roman" pitchFamily="18" charset="0"/>
              </a:rPr>
              <a:t>4</a:t>
            </a:r>
          </a:p>
        </p:txBody>
      </p:sp>
      <p:sp>
        <p:nvSpPr>
          <p:cNvPr id="77831" name="Rectangle 2"/>
          <p:cNvSpPr>
            <a:spLocks/>
          </p:cNvSpPr>
          <p:nvPr/>
        </p:nvSpPr>
        <p:spPr bwMode="auto">
          <a:xfrm>
            <a:off x="457200" y="274638"/>
            <a:ext cx="6248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 b="1">
                <a:solidFill>
                  <a:srgbClr val="523227"/>
                </a:solidFill>
                <a:latin typeface="微软雅黑"/>
                <a:ea typeface="微软雅黑"/>
                <a:cs typeface="微软雅黑"/>
              </a:rPr>
              <a:t>数组对象的创建</a:t>
            </a:r>
          </a:p>
        </p:txBody>
      </p:sp>
      <p:sp>
        <p:nvSpPr>
          <p:cNvPr id="77832" name="Rectangle 21"/>
          <p:cNvSpPr>
            <a:spLocks noChangeArrowheads="1"/>
          </p:cNvSpPr>
          <p:nvPr/>
        </p:nvSpPr>
        <p:spPr bwMode="auto">
          <a:xfrm>
            <a:off x="609600" y="1600200"/>
            <a:ext cx="48006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中使用关键字 </a:t>
            </a:r>
            <a:r>
              <a:rPr lang="en-US" altLang="zh-CN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new  </a:t>
            </a:r>
            <a:r>
              <a:rPr lang="zh-CN" altLang="en-US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创建数组对象，格式为：</a:t>
            </a:r>
          </a:p>
          <a:p>
            <a:r>
              <a:rPr lang="zh-CN" altLang="en-US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  数组名 ＝ </a:t>
            </a:r>
            <a:r>
              <a:rPr lang="en-US" altLang="zh-CN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new </a:t>
            </a:r>
            <a:r>
              <a:rPr lang="zh-CN" altLang="en-US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数组元素的类型 </a:t>
            </a:r>
            <a:r>
              <a:rPr lang="en-US" altLang="zh-CN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[</a:t>
            </a:r>
            <a:r>
              <a:rPr lang="zh-CN" altLang="en-US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数组元素的个数</a:t>
            </a:r>
            <a:r>
              <a:rPr lang="en-US" altLang="zh-CN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]</a:t>
            </a:r>
          </a:p>
          <a:p>
            <a:r>
              <a:rPr lang="zh-CN" altLang="en-US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例如：</a:t>
            </a:r>
          </a:p>
        </p:txBody>
      </p:sp>
      <p:sp>
        <p:nvSpPr>
          <p:cNvPr id="75785" name="Rectangle 22"/>
          <p:cNvSpPr>
            <a:spLocks noChangeArrowheads="1"/>
          </p:cNvSpPr>
          <p:nvPr/>
        </p:nvSpPr>
        <p:spPr bwMode="auto">
          <a:xfrm>
            <a:off x="685800" y="3810000"/>
            <a:ext cx="4572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[] s;</a:t>
            </a:r>
          </a:p>
          <a:p>
            <a:pPr>
              <a:defRPr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s = new 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[5];</a:t>
            </a:r>
          </a:p>
          <a:p>
            <a:pPr>
              <a:defRPr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for (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0; 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&lt; 5; 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++) </a:t>
            </a:r>
          </a:p>
          <a:p>
            <a:pPr>
              <a:defRPr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{</a:t>
            </a:r>
          </a:p>
          <a:p>
            <a:pPr>
              <a:defRPr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s[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] = 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defRPr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3"/>
          <p:cNvSpPr>
            <a:spLocks noChangeArrowheads="1"/>
          </p:cNvSpPr>
          <p:nvPr/>
        </p:nvSpPr>
        <p:spPr bwMode="auto">
          <a:xfrm>
            <a:off x="2133600" y="2903538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zh-CN" altLang="en-US">
              <a:latin typeface="Times New Roman" pitchFamily="18" charset="0"/>
            </a:endParaRPr>
          </a:p>
        </p:txBody>
      </p:sp>
      <p:sp>
        <p:nvSpPr>
          <p:cNvPr id="78850" name="Rectangle 7"/>
          <p:cNvSpPr>
            <a:spLocks noChangeArrowheads="1"/>
          </p:cNvSpPr>
          <p:nvPr/>
        </p:nvSpPr>
        <p:spPr bwMode="auto">
          <a:xfrm>
            <a:off x="609600" y="3886200"/>
            <a:ext cx="769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/>
              <a:t> </a:t>
            </a:r>
            <a:endParaRPr kumimoji="1" lang="zh-CN" altLang="en-US" b="1"/>
          </a:p>
        </p:txBody>
      </p:sp>
      <p:sp>
        <p:nvSpPr>
          <p:cNvPr id="76803" name="Rectangle 9"/>
          <p:cNvSpPr>
            <a:spLocks noChangeArrowheads="1"/>
          </p:cNvSpPr>
          <p:nvPr/>
        </p:nvSpPr>
        <p:spPr bwMode="auto">
          <a:xfrm>
            <a:off x="609600" y="1600200"/>
            <a:ext cx="77724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动态初始化</a:t>
            </a:r>
          </a:p>
          <a:p>
            <a:pPr>
              <a:defRPr/>
            </a:pP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数组定义与为数组元素分配空间和赋值的操作分开进行，例如：</a:t>
            </a:r>
          </a:p>
          <a:p>
            <a:pPr>
              <a:defRPr/>
            </a:pPr>
            <a:endParaRPr kumimoji="1" lang="zh-CN" altLang="en-US" sz="24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a[];</a:t>
            </a:r>
          </a:p>
          <a:p>
            <a:pPr>
              <a:defRPr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a = new 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[3];</a:t>
            </a:r>
          </a:p>
          <a:p>
            <a:pPr>
              <a:defRPr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a[0] = 3; a[1] = 9; a[2] = 8;</a:t>
            </a:r>
          </a:p>
          <a:p>
            <a:pPr>
              <a:defRPr/>
            </a:pPr>
            <a:endParaRPr kumimoji="1" lang="en-US" altLang="zh-CN" sz="24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静态初始化</a:t>
            </a:r>
          </a:p>
          <a:p>
            <a:pPr>
              <a:defRPr/>
            </a:pP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在定义数组的同时就为数组元素分配空间并赋值，例如：</a:t>
            </a:r>
          </a:p>
          <a:p>
            <a:pPr>
              <a:defRPr/>
            </a:pPr>
            <a:endParaRPr kumimoji="1" lang="zh-CN" altLang="en-US" sz="24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a[] = new 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[]{ 3, 9, 8 };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852" name="Rectangle 2"/>
          <p:cNvSpPr>
            <a:spLocks/>
          </p:cNvSpPr>
          <p:nvPr/>
        </p:nvSpPr>
        <p:spPr bwMode="auto">
          <a:xfrm>
            <a:off x="457200" y="274638"/>
            <a:ext cx="6248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 b="1">
                <a:solidFill>
                  <a:srgbClr val="523227"/>
                </a:solidFill>
                <a:latin typeface="微软雅黑"/>
                <a:ea typeface="微软雅黑"/>
                <a:cs typeface="微软雅黑"/>
              </a:rPr>
              <a:t>数组初始化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定义并用运算符</a:t>
            </a:r>
            <a:r>
              <a:rPr kumimoji="1"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kumimoji="1"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为之分配空间后，才可以引用数组中的每个元素，数组元素的引用方式为：</a:t>
            </a:r>
          </a:p>
          <a:p>
            <a:pPr lvl="1">
              <a:buFont typeface="Arial" charset="0"/>
              <a:buNone/>
              <a:defRPr/>
            </a:pPr>
            <a:r>
              <a:rPr kumimoji="1" lang="en-US" altLang="zh-CN" sz="2400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arrayName</a:t>
            </a:r>
            <a:r>
              <a:rPr kumimoji="1"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[index]</a:t>
            </a:r>
          </a:p>
          <a:p>
            <a:pPr lvl="2">
              <a:defRPr/>
            </a:pP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index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为数组元素下标，可以是整型常量或整型表达式。如：</a:t>
            </a:r>
          </a:p>
          <a:p>
            <a:pPr lvl="1">
              <a:buFont typeface="Arial" charset="0"/>
              <a:buNone/>
              <a:defRPr/>
            </a:pPr>
            <a:r>
              <a:rPr kumimoji="1"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1"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a[3], b[</a:t>
            </a:r>
            <a:r>
              <a:rPr kumimoji="1" lang="en-US" altLang="zh-CN" sz="2400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], c[6*</a:t>
            </a:r>
            <a:r>
              <a:rPr kumimoji="1" lang="en-US" altLang="zh-CN" sz="2400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] </a:t>
            </a:r>
            <a:r>
              <a:rPr kumimoji="1"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buFont typeface="Arial" charset="0"/>
              <a:buNone/>
              <a:defRPr/>
            </a:pPr>
            <a:r>
              <a:rPr kumimoji="1"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数组元素下标从</a:t>
            </a:r>
            <a:r>
              <a:rPr kumimoji="1"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1"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开始；长度为</a:t>
            </a:r>
            <a:r>
              <a:rPr kumimoji="1"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kumimoji="1"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的数组的合法下标取值范围为	</a:t>
            </a:r>
            <a:r>
              <a:rPr kumimoji="1"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kumimoji="1"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～ </a:t>
            </a:r>
            <a:r>
              <a:rPr kumimoji="1"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n-1 </a:t>
            </a:r>
            <a:r>
              <a:rPr kumimoji="1"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defRPr/>
            </a:pPr>
            <a:endParaRPr kumimoji="1" lang="zh-CN" altLang="en-US" sz="2400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kumimoji="1"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每个数组都有一个属性</a:t>
            </a:r>
            <a:r>
              <a:rPr kumimoji="1"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length</a:t>
            </a:r>
            <a:r>
              <a:rPr kumimoji="1"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指明它的长度，例如：</a:t>
            </a:r>
          </a:p>
          <a:p>
            <a:pPr lvl="1">
              <a:buFont typeface="Arial" charset="0"/>
              <a:buNone/>
              <a:defRPr/>
            </a:pPr>
            <a:r>
              <a:rPr kumimoji="1" lang="en-US" altLang="zh-CN" sz="2400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a.length</a:t>
            </a:r>
            <a:r>
              <a:rPr kumimoji="1"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的值为数组</a:t>
            </a:r>
            <a:r>
              <a:rPr kumimoji="1"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1"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的长度</a:t>
            </a:r>
            <a:r>
              <a:rPr kumimoji="1"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元素个数</a:t>
            </a:r>
            <a:r>
              <a:rPr kumimoji="1"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874" name="Rectangle 2"/>
          <p:cNvSpPr>
            <a:spLocks/>
          </p:cNvSpPr>
          <p:nvPr/>
        </p:nvSpPr>
        <p:spPr bwMode="auto">
          <a:xfrm>
            <a:off x="457200" y="274638"/>
            <a:ext cx="6248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 b="1">
                <a:solidFill>
                  <a:srgbClr val="523227"/>
                </a:solidFill>
                <a:latin typeface="微软雅黑"/>
                <a:ea typeface="微软雅黑"/>
                <a:cs typeface="微软雅黑"/>
              </a:rPr>
              <a:t>数组元素的引用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+mn-cs"/>
              </a:rPr>
              <a:t>数组练习</a:t>
            </a:r>
          </a:p>
        </p:txBody>
      </p:sp>
      <p:sp>
        <p:nvSpPr>
          <p:cNvPr id="7885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>
              <a:buFont typeface="Arial" charset="0"/>
              <a:buAutoNum type="arabicPeriod"/>
              <a:defRPr/>
            </a:pPr>
            <a:r>
              <a:rPr kumimoji="1"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打印数组所有元素</a:t>
            </a:r>
          </a:p>
          <a:p>
            <a:pPr marL="609600" indent="-609600">
              <a:buFont typeface="Arial" charset="0"/>
              <a:buAutoNum type="arabicPeriod"/>
              <a:defRPr/>
            </a:pPr>
            <a:r>
              <a:rPr kumimoji="1"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r>
              <a:rPr kumimoji="1" lang="en-US" altLang="zh-CN" sz="28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kumimoji="1"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参数的含义</a:t>
            </a:r>
          </a:p>
          <a:p>
            <a:pPr marL="609600" indent="-609600">
              <a:buFont typeface="Arial" charset="0"/>
              <a:buAutoNum type="arabicPeriod"/>
              <a:defRPr/>
            </a:pPr>
            <a:r>
              <a:rPr kumimoji="1"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对用户输入的若干整数按升序进行排序</a:t>
            </a:r>
          </a:p>
          <a:p>
            <a:pPr marL="609600" indent="-609600">
              <a:buFont typeface="Arial" charset="0"/>
              <a:buNone/>
              <a:defRPr/>
            </a:pPr>
            <a:r>
              <a:rPr kumimoji="1"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kumimoji="1"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按‘</a:t>
            </a:r>
            <a:r>
              <a:rPr kumimoji="1"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q’</a:t>
            </a:r>
            <a:r>
              <a:rPr kumimoji="1"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结束输入</a:t>
            </a:r>
            <a:r>
              <a:rPr kumimoji="1"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609600" indent="-609600">
              <a:buFont typeface="Arial" charset="0"/>
              <a:buNone/>
              <a:defRPr/>
            </a:pPr>
            <a:r>
              <a:rPr kumimoji="1"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    </a:t>
            </a:r>
            <a:r>
              <a:rPr kumimoji="1"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查找排好序数组中的某个元素，最小值或最大值或给定值</a:t>
            </a:r>
          </a:p>
          <a:p>
            <a:pPr marL="609600" indent="-609600">
              <a:buFont typeface="Arial" charset="0"/>
              <a:buAutoNum type="arabicPeriod"/>
              <a:defRPr/>
            </a:pPr>
            <a:endParaRPr lang="zh-CN" altLang="en-US" dirty="0" smtClean="0"/>
          </a:p>
          <a:p>
            <a:pPr marL="609600" indent="-609600">
              <a:buFont typeface="Arial" charset="0"/>
              <a:buAutoNum type="arabicPeriod"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3"/>
          <p:cNvSpPr>
            <a:spLocks noChangeArrowheads="1"/>
          </p:cNvSpPr>
          <p:nvPr/>
        </p:nvSpPr>
        <p:spPr bwMode="auto">
          <a:xfrm>
            <a:off x="457200" y="1371600"/>
            <a:ext cx="8001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二维数组可以看成以数组为元素的数组。例如：</a:t>
            </a: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1" lang="en-US" altLang="zh-CN" sz="2400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[][] 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 = {{1,2},{3,4,5,6},{7,8,9}};</a:t>
            </a:r>
          </a:p>
          <a:p>
            <a:pPr marL="609600" indent="-609600" eaLnBrk="0" hangingPunct="0">
              <a:spcBef>
                <a:spcPct val="20000"/>
              </a:spcBef>
              <a:defRPr/>
            </a:pPr>
            <a:endParaRPr kumimoji="1" lang="en-US" altLang="zh-CN" sz="24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中多维数组的声明</a:t>
            </a: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和初始化应按从高维到</a:t>
            </a: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低维的顺序进行，例如：</a:t>
            </a:r>
          </a:p>
        </p:txBody>
      </p:sp>
      <p:sp>
        <p:nvSpPr>
          <p:cNvPr id="82946" name="Rectangle 2"/>
          <p:cNvSpPr>
            <a:spLocks/>
          </p:cNvSpPr>
          <p:nvPr/>
        </p:nvSpPr>
        <p:spPr bwMode="auto">
          <a:xfrm>
            <a:off x="457200" y="274638"/>
            <a:ext cx="6248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 b="1">
                <a:solidFill>
                  <a:srgbClr val="523227"/>
                </a:solidFill>
                <a:latin typeface="微软雅黑"/>
                <a:ea typeface="微软雅黑"/>
                <a:cs typeface="微软雅黑"/>
              </a:rPr>
              <a:t>二维数组</a:t>
            </a:r>
          </a:p>
        </p:txBody>
      </p:sp>
      <p:sp>
        <p:nvSpPr>
          <p:cNvPr id="79875" name="Rectangle 39"/>
          <p:cNvSpPr>
            <a:spLocks noChangeArrowheads="1"/>
          </p:cNvSpPr>
          <p:nvPr/>
        </p:nvSpPr>
        <p:spPr bwMode="auto">
          <a:xfrm>
            <a:off x="533400" y="4267200"/>
            <a:ext cx="76962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en-US" altLang="zh-CN" sz="2400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[][] a 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= new 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[3][];</a:t>
            </a: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a[0] = new 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[2];</a:t>
            </a: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a[1] = new 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[4];</a:t>
            </a: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a[2] = new 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[3]</a:t>
            </a: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t1[][] = new </a:t>
            </a:r>
            <a:r>
              <a:rPr kumimoji="1"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[][4];//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/>
          </p:cNvSpPr>
          <p:nvPr/>
        </p:nvSpPr>
        <p:spPr bwMode="auto">
          <a:xfrm>
            <a:off x="457200" y="274638"/>
            <a:ext cx="6248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 b="1">
                <a:solidFill>
                  <a:srgbClr val="523227"/>
                </a:solidFill>
                <a:latin typeface="微软雅黑"/>
                <a:ea typeface="微软雅黑"/>
                <a:cs typeface="微软雅黑"/>
              </a:rPr>
              <a:t>二维数组初始化</a:t>
            </a:r>
          </a:p>
        </p:txBody>
      </p:sp>
      <p:sp>
        <p:nvSpPr>
          <p:cNvPr id="81922" name="Rectangle 6"/>
          <p:cNvSpPr>
            <a:spLocks noChangeArrowheads="1"/>
          </p:cNvSpPr>
          <p:nvPr/>
        </p:nvSpPr>
        <p:spPr bwMode="auto">
          <a:xfrm>
            <a:off x="609600" y="1447800"/>
            <a:ext cx="7848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eaLnBrk="0" hangingPunct="0">
              <a:spcBef>
                <a:spcPct val="20000"/>
              </a:spcBef>
            </a:pPr>
            <a:r>
              <a:rPr kumimoji="1" lang="zh-CN" altLang="en-US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静态初始化：</a:t>
            </a:r>
          </a:p>
          <a:p>
            <a:pPr marL="609600" indent="-609600" eaLnBrk="0" hangingPunct="0">
              <a:spcBef>
                <a:spcPct val="20000"/>
              </a:spcBef>
            </a:pPr>
            <a:r>
              <a:rPr kumimoji="1" lang="zh-CN" altLang="en-US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</a:t>
            </a:r>
            <a:r>
              <a:rPr kumimoji="1" lang="en-US" altLang="zh-CN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int intA[][] = {{1,2},{2,3},{3,4,5}};</a:t>
            </a:r>
          </a:p>
          <a:p>
            <a:pPr marL="609600" indent="-609600" eaLnBrk="0" hangingPunct="0">
              <a:spcBef>
                <a:spcPct val="20000"/>
              </a:spcBef>
            </a:pPr>
            <a:r>
              <a:rPr kumimoji="1" lang="en-US" altLang="zh-CN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int intB[3][2] = {{1,2},{2,3},{4,5}};//</a:t>
            </a:r>
            <a:r>
              <a:rPr kumimoji="1" lang="zh-CN" altLang="en-US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非法</a:t>
            </a:r>
          </a:p>
          <a:p>
            <a:pPr marL="609600" indent="-609600" eaLnBrk="0" hangingPunct="0">
              <a:spcBef>
                <a:spcPct val="20000"/>
              </a:spcBef>
            </a:pPr>
            <a:endParaRPr kumimoji="1" lang="zh-CN" altLang="en-US" sz="2400">
              <a:solidFill>
                <a:srgbClr val="91581F"/>
              </a:solidFill>
              <a:latin typeface="微软雅黑"/>
              <a:ea typeface="微软雅黑"/>
              <a:cs typeface="微软雅黑"/>
            </a:endParaRPr>
          </a:p>
          <a:p>
            <a:pPr marL="609600" indent="-609600" eaLnBrk="0" hangingPunct="0">
              <a:spcBef>
                <a:spcPct val="20000"/>
              </a:spcBef>
            </a:pPr>
            <a:r>
              <a:rPr kumimoji="1" lang="zh-CN" altLang="en-US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动态初始化：</a:t>
            </a:r>
          </a:p>
          <a:p>
            <a:pPr marL="609600" indent="-609600" eaLnBrk="0" hangingPunct="0">
              <a:spcBef>
                <a:spcPct val="20000"/>
              </a:spcBef>
            </a:pPr>
            <a:r>
              <a:rPr kumimoji="1" lang="zh-CN" altLang="en-US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int a[][] = new int[3][5];</a:t>
            </a:r>
          </a:p>
          <a:p>
            <a:pPr marL="609600" indent="-609600" eaLnBrk="0" hangingPunct="0">
              <a:spcBef>
                <a:spcPct val="20000"/>
              </a:spcBef>
            </a:pPr>
            <a:r>
              <a:rPr kumimoji="1" lang="en-US" altLang="zh-CN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int b[][] = new int[3][] </a:t>
            </a:r>
          </a:p>
          <a:p>
            <a:pPr marL="609600" indent="-609600" eaLnBrk="0" hangingPunct="0">
              <a:spcBef>
                <a:spcPct val="20000"/>
              </a:spcBef>
            </a:pPr>
            <a:r>
              <a:rPr kumimoji="1" lang="en-US" altLang="zh-CN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b[0] = new int[2];</a:t>
            </a:r>
          </a:p>
          <a:p>
            <a:pPr marL="609600" indent="-609600" eaLnBrk="0" hangingPunct="0">
              <a:spcBef>
                <a:spcPct val="20000"/>
              </a:spcBef>
            </a:pPr>
            <a:r>
              <a:rPr kumimoji="1" lang="en-US" altLang="zh-CN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b[1] = new int[3];</a:t>
            </a:r>
          </a:p>
          <a:p>
            <a:pPr marL="609600" indent="-609600" eaLnBrk="0" hangingPunct="0">
              <a:spcBef>
                <a:spcPct val="20000"/>
              </a:spcBef>
            </a:pPr>
            <a:r>
              <a:rPr kumimoji="1" lang="en-US" altLang="zh-CN" sz="2400">
                <a:solidFill>
                  <a:srgbClr val="91581F"/>
                </a:solidFill>
                <a:latin typeface="微软雅黑"/>
                <a:ea typeface="微软雅黑"/>
                <a:cs typeface="微软雅黑"/>
              </a:rPr>
              <a:t>      b[2] = new int[5];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341313" y="1676400"/>
            <a:ext cx="7772400" cy="2376488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just" fontAlgn="auto"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赋值运算符 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(=)</a:t>
            </a:r>
          </a:p>
          <a:p>
            <a:pPr marL="742950" lvl="1" indent="-285750" algn="just" fontAlgn="auto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当“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=”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两侧数据类型不一致时，可以适用默认类型转换或使用强制类型转换原则进行处理</a:t>
            </a:r>
          </a:p>
          <a:p>
            <a:pPr marL="742950" lvl="1" indent="-285750" algn="just" fontAlgn="auto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        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 l = 100;       </a:t>
            </a:r>
            <a:r>
              <a:rPr kumimoji="1" lang="en-US" altLang="zh-CN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(</a:t>
            </a:r>
            <a:r>
              <a:rPr kumimoji="1" lang="en-US" altLang="zh-CN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)l;</a:t>
            </a:r>
          </a:p>
          <a:p>
            <a:pPr marL="742950" lvl="1" indent="-285750" algn="just" fontAlgn="auto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  <a:defRPr/>
            </a:pP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注意：可以将整型常量直接赋值给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byte, short, char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等类型变量，而不需要进行强制类型转换，只要不超出其表数范围</a:t>
            </a:r>
          </a:p>
          <a:p>
            <a:pPr marL="742950" lvl="1" indent="-285750" algn="just" fontAlgn="auto"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        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byte b = 12; char c = 100;</a:t>
            </a:r>
          </a:p>
          <a:p>
            <a:pPr marL="742950" lvl="1" indent="-285750" algn="just" fontAlgn="auto"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错误：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byte bb = 256;      short s = -32769;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748713" cy="787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赋值运算符与扩展赋值运算符</a:t>
            </a:r>
          </a:p>
        </p:txBody>
      </p:sp>
      <p:graphicFrame>
        <p:nvGraphicFramePr>
          <p:cNvPr id="173104" name="Group 48"/>
          <p:cNvGraphicFramePr>
            <a:graphicFrameLocks noGrp="1"/>
          </p:cNvGraphicFramePr>
          <p:nvPr>
            <p:ph idx="1"/>
          </p:nvPr>
        </p:nvGraphicFramePr>
        <p:xfrm>
          <a:off x="355600" y="4419600"/>
          <a:ext cx="7721111" cy="2011680"/>
        </p:xfrm>
        <a:graphic>
          <a:graphicData uri="http://schemas.openxmlformats.org/drawingml/2006/table">
            <a:tbl>
              <a:tblPr/>
              <a:tblGrid>
                <a:gridCol w="2077915"/>
                <a:gridCol w="2820865"/>
                <a:gridCol w="2822331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运算符 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zh-CN" altLang="en-US" sz="1600" b="0" kern="12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用法举例 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zh-CN" altLang="en-US" sz="1600" b="0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等效的表达式 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+=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a += 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a = a+b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-=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a -= 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a = a-b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*=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a *= 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a = a*b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/=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a /= 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a = a/b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%=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a %= b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lang="en-US" altLang="zh-CN" sz="1600" b="0" kern="1200" dirty="0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a = </a:t>
                      </a:r>
                      <a:r>
                        <a:rPr lang="en-US" altLang="zh-CN" sz="1600" b="0" kern="1200" dirty="0" err="1" smtClean="0">
                          <a:solidFill>
                            <a:srgbClr val="7E3A3A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a%b</a:t>
                      </a:r>
                      <a:endParaRPr lang="en-US" altLang="zh-CN" sz="1600" b="0" kern="1200" dirty="0" smtClean="0">
                        <a:solidFill>
                          <a:srgbClr val="7E3A3A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/>
          </p:cNvSpPr>
          <p:nvPr/>
        </p:nvSpPr>
        <p:spPr bwMode="auto">
          <a:xfrm>
            <a:off x="457200" y="274638"/>
            <a:ext cx="6248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 b="1">
                <a:solidFill>
                  <a:srgbClr val="523227"/>
                </a:solidFill>
                <a:latin typeface="微软雅黑"/>
                <a:ea typeface="微软雅黑"/>
                <a:cs typeface="微软雅黑"/>
              </a:rPr>
              <a:t>二维数组案例</a:t>
            </a:r>
          </a:p>
        </p:txBody>
      </p:sp>
      <p:sp>
        <p:nvSpPr>
          <p:cNvPr id="82946" name="Rectangle 5"/>
          <p:cNvSpPr>
            <a:spLocks noChangeArrowheads="1"/>
          </p:cNvSpPr>
          <p:nvPr/>
        </p:nvSpPr>
        <p:spPr bwMode="auto">
          <a:xfrm>
            <a:off x="609600" y="1524000"/>
            <a:ext cx="7543800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public class Test</a:t>
            </a: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public static void main(String </a:t>
            </a:r>
            <a:r>
              <a:rPr kumimoji="1" lang="en-US" altLang="zh-CN" sz="16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[]) </a:t>
            </a: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{</a:t>
            </a: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1" lang="en-US" altLang="zh-CN" sz="16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a[][] = {{1,2},{3,4,5,6},{7,8,9}};</a:t>
            </a: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for(</a:t>
            </a:r>
            <a:r>
              <a:rPr kumimoji="1" lang="en-US" altLang="zh-CN" sz="16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6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=0;i&lt;</a:t>
            </a:r>
            <a:r>
              <a:rPr kumimoji="1" lang="en-US" altLang="zh-CN" sz="16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a.length;i</a:t>
            </a: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++)</a:t>
            </a: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{</a:t>
            </a: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for(</a:t>
            </a:r>
            <a:r>
              <a:rPr kumimoji="1" lang="en-US" altLang="zh-CN" sz="16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j=0;j&lt;a[</a:t>
            </a:r>
            <a:r>
              <a:rPr kumimoji="1" lang="en-US" altLang="zh-CN" sz="16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].</a:t>
            </a:r>
            <a:r>
              <a:rPr kumimoji="1" lang="en-US" altLang="zh-CN" sz="16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length;j</a:t>
            </a: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++)</a:t>
            </a: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{</a:t>
            </a: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      </a:t>
            </a:r>
            <a:r>
              <a:rPr kumimoji="1" lang="en-US" altLang="zh-CN" sz="16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System.out.print</a:t>
            </a:r>
            <a:endParaRPr kumimoji="1" lang="en-US" altLang="zh-CN" sz="16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     ("a["+</a:t>
            </a:r>
            <a:r>
              <a:rPr kumimoji="1" lang="en-US" altLang="zh-CN" sz="16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+"]["+j+"] = "+a[</a:t>
            </a:r>
            <a:r>
              <a:rPr kumimoji="1" lang="en-US" altLang="zh-CN" sz="16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][j]+"  ");</a:t>
            </a: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}</a:t>
            </a: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kumimoji="1" lang="en-US" altLang="zh-CN" sz="16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}</a:t>
            </a: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}</a:t>
            </a:r>
          </a:p>
          <a:p>
            <a:pPr marL="609600" indent="-609600" eaLnBrk="0" hangingPunct="0">
              <a:spcBef>
                <a:spcPct val="20000"/>
              </a:spcBef>
              <a:defRPr/>
            </a:pPr>
            <a:r>
              <a:rPr kumimoji="1"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r>
              <a:rPr lang="en-US" altLang="zh-CN" dirty="0" smtClean="0"/>
              <a:t>-</a:t>
            </a:r>
            <a:r>
              <a:rPr lang="zh-CN" altLang="en-US" dirty="0" smtClean="0"/>
              <a:t>德罗斯特效</a:t>
            </a:r>
            <a:endParaRPr lang="en-US" altLang="zh-CN" dirty="0" smtClean="0"/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　　如果你想自己真正的体验一次，那么，找两面大镜子，使其以“丨 丨”的形式互相平行放置。在光线好的情况下，你站在两面镜子中间，就可以看到许多的“小空间”。 </a:t>
            </a:r>
          </a:p>
        </p:txBody>
      </p:sp>
      <p:pic>
        <p:nvPicPr>
          <p:cNvPr id="71685" name="Picture 5" descr="16_100101160935_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84657"/>
            <a:ext cx="4762500" cy="4762500"/>
          </a:xfrm>
          <a:prstGeom prst="rect">
            <a:avLst/>
          </a:prstGeom>
          <a:noFill/>
        </p:spPr>
      </p:pic>
      <p:pic>
        <p:nvPicPr>
          <p:cNvPr id="71687" name="Picture 7" descr="aa59892bd65effb7e6cd408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376095"/>
            <a:ext cx="4762500" cy="4762500"/>
          </a:xfrm>
          <a:prstGeom prst="rect">
            <a:avLst/>
          </a:prstGeom>
          <a:noFill/>
        </p:spPr>
      </p:pic>
      <p:pic>
        <p:nvPicPr>
          <p:cNvPr id="71689" name="Picture 9" descr="8d158aee4647f0642df5348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1384657"/>
            <a:ext cx="4743450" cy="5276850"/>
          </a:xfrm>
          <a:prstGeom prst="rect">
            <a:avLst/>
          </a:prstGeom>
          <a:noFill/>
        </p:spPr>
      </p:pic>
      <p:pic>
        <p:nvPicPr>
          <p:cNvPr id="71691" name="Picture 11" descr="f29faa8f380d5ea3f01f368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1390650"/>
            <a:ext cx="4762500" cy="518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8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递归算法缺点</a:t>
            </a:r>
          </a:p>
        </p:txBody>
      </p:sp>
      <p:sp>
        <p:nvSpPr>
          <p:cNvPr id="727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/>
              <a:t>　　递归算法解题相对常用的算法如普通循环等，运行效率较低。因此，应该尽量避免使用递归，除非没有更好的</a:t>
            </a:r>
            <a:r>
              <a:rPr lang="zh-CN" altLang="en-US" u="sng" dirty="0" smtClean="0">
                <a:hlinkClick r:id="rId2"/>
              </a:rPr>
              <a:t>算法</a:t>
            </a:r>
            <a:r>
              <a:rPr lang="zh-CN" altLang="en-US" dirty="0" smtClean="0"/>
              <a:t>或者某种特定情况，递归更为适合的时候。在</a:t>
            </a:r>
            <a:r>
              <a:rPr lang="zh-CN" altLang="en-US" u="sng" dirty="0" smtClean="0">
                <a:hlinkClick r:id="rId3"/>
              </a:rPr>
              <a:t>递归调用</a:t>
            </a:r>
            <a:r>
              <a:rPr lang="zh-CN" altLang="en-US" dirty="0" smtClean="0"/>
              <a:t>的过程当中系统为每一层的返回点、局部量等开辟了栈来存储。递归次数过多容易造成</a:t>
            </a:r>
            <a:r>
              <a:rPr lang="zh-CN" altLang="en-US" u="sng" dirty="0" smtClean="0">
                <a:hlinkClick r:id="rId4"/>
              </a:rPr>
              <a:t>栈溢出</a:t>
            </a:r>
            <a:r>
              <a:rPr lang="zh-CN" altLang="en-US" dirty="0" smtClean="0"/>
              <a:t>等。 </a:t>
            </a:r>
          </a:p>
        </p:txBody>
      </p:sp>
    </p:spTree>
    <p:extLst>
      <p:ext uri="{BB962C8B-B14F-4D97-AF65-F5344CB8AC3E}">
        <p14:creationId xmlns:p14="http://schemas.microsoft.com/office/powerpoint/2010/main" val="4765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65" name="Rectangle 73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000000"/>
                </a:solidFill>
              </a:rPr>
              <a:t>斐波那契数列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2530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85698" anchor="ctr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cs typeface="Arial" charset="0"/>
              </a:rPr>
              <a:t>　　斐波那契在</a:t>
            </a:r>
            <a:r>
              <a:rPr lang="en-US" altLang="zh-CN" sz="1600" dirty="0">
                <a:solidFill>
                  <a:srgbClr val="000000"/>
                </a:solidFill>
                <a:cs typeface="Arial" charset="0"/>
              </a:rPr>
              <a:t>《</a:t>
            </a:r>
            <a:r>
              <a:rPr lang="zh-CN" altLang="en-US" sz="1600" dirty="0">
                <a:solidFill>
                  <a:srgbClr val="000000"/>
                </a:solidFill>
                <a:cs typeface="Arial" charset="0"/>
              </a:rPr>
              <a:t>算盘书</a:t>
            </a:r>
            <a:r>
              <a:rPr lang="en-US" altLang="zh-CN" sz="1600" dirty="0">
                <a:solidFill>
                  <a:srgbClr val="000000"/>
                </a:solidFill>
                <a:cs typeface="Arial" charset="0"/>
              </a:rPr>
              <a:t>》</a:t>
            </a:r>
            <a:r>
              <a:rPr lang="zh-CN" altLang="en-US" sz="1600" dirty="0">
                <a:solidFill>
                  <a:srgbClr val="000000"/>
                </a:solidFill>
                <a:cs typeface="Arial" charset="0"/>
              </a:rPr>
              <a:t>中提出了一个有趣的兔子问题：</a:t>
            </a:r>
            <a:endParaRPr lang="zh-CN" altLang="en-US" sz="1600" dirty="0"/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cs typeface="Arial" charset="0"/>
              </a:rPr>
              <a:t>　　一般而言，兔子在出生两个月后，就有繁殖能力，一对兔子每个月能生出一对小兔子来。如果所有兔都不死，那么一年以后可以繁殖多少对兔子？</a:t>
            </a:r>
            <a:endParaRPr lang="zh-CN" altLang="en-US" sz="1600" dirty="0"/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cs typeface="Arial" charset="0"/>
              </a:rPr>
              <a:t>　　我们不妨拿新出生的一对小兔子分析一下：</a:t>
            </a:r>
            <a:endParaRPr lang="zh-CN" altLang="en-US" sz="1600" dirty="0"/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cs typeface="Arial" charset="0"/>
              </a:rPr>
              <a:t>　　第一个月小兔子没有繁殖能力，所以还是一对；</a:t>
            </a:r>
            <a:endParaRPr lang="zh-CN" altLang="en-US" sz="1600" dirty="0"/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cs typeface="Arial" charset="0"/>
              </a:rPr>
              <a:t>　　两个月后，生下一对小兔总数共有两对；</a:t>
            </a:r>
            <a:endParaRPr lang="zh-CN" altLang="en-US" sz="1600" dirty="0"/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cs typeface="Arial" charset="0"/>
              </a:rPr>
              <a:t>　　三个月以后，老兔子又生下一对，因为小兔子还没有繁殖能力，所以一共是三对；</a:t>
            </a:r>
            <a:endParaRPr lang="zh-CN" altLang="en-US" sz="1600" dirty="0"/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cs typeface="Arial" charset="0"/>
              </a:rPr>
              <a:t>　　</a:t>
            </a:r>
            <a:r>
              <a:rPr lang="en-US" altLang="zh-CN" sz="1600" dirty="0">
                <a:solidFill>
                  <a:srgbClr val="000000"/>
                </a:solidFill>
                <a:cs typeface="Arial" charset="0"/>
              </a:rPr>
              <a:t>……</a:t>
            </a:r>
            <a:r>
              <a:rPr lang="zh-CN" altLang="en-US" sz="1600" dirty="0">
                <a:solidFill>
                  <a:srgbClr val="000000"/>
                </a:solidFill>
                <a:cs typeface="Arial" charset="0"/>
              </a:rPr>
              <a:t>　</a:t>
            </a:r>
            <a:endParaRPr lang="zh-CN" altLang="en-US" sz="1600" dirty="0"/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cs typeface="Arial" charset="0"/>
              </a:rPr>
              <a:t>　　依次类推可以列出下表</a:t>
            </a:r>
            <a:r>
              <a:rPr lang="en-US" altLang="zh-CN" sz="1600" dirty="0">
                <a:solidFill>
                  <a:srgbClr val="000000"/>
                </a:solidFill>
                <a:cs typeface="Arial" charset="0"/>
              </a:rPr>
              <a:t>,</a:t>
            </a:r>
            <a:r>
              <a:rPr lang="zh-CN" altLang="en-US" sz="1600" dirty="0"/>
              <a:t>表中数字</a:t>
            </a:r>
            <a:r>
              <a:rPr lang="en-US" altLang="zh-CN" sz="1600" dirty="0"/>
              <a:t>1</a:t>
            </a:r>
            <a:r>
              <a:rPr lang="zh-CN" altLang="en-US" sz="1600" dirty="0"/>
              <a:t>，</a:t>
            </a:r>
            <a:r>
              <a:rPr lang="en-US" altLang="zh-CN" sz="1600" dirty="0"/>
              <a:t>1</a:t>
            </a:r>
            <a:r>
              <a:rPr lang="zh-CN" altLang="en-US" sz="1600" dirty="0"/>
              <a:t>，</a:t>
            </a:r>
            <a:r>
              <a:rPr lang="en-US" altLang="zh-CN" sz="1600" dirty="0"/>
              <a:t>2</a:t>
            </a:r>
            <a:r>
              <a:rPr lang="zh-CN" altLang="en-US" sz="1600" dirty="0"/>
              <a:t>，</a:t>
            </a:r>
            <a:r>
              <a:rPr lang="en-US" altLang="zh-CN" sz="1600" dirty="0"/>
              <a:t>3</a:t>
            </a:r>
            <a:r>
              <a:rPr lang="zh-CN" altLang="en-US" sz="1600" dirty="0"/>
              <a:t>，</a:t>
            </a:r>
            <a:r>
              <a:rPr lang="en-US" altLang="zh-CN" sz="1600" dirty="0"/>
              <a:t>5</a:t>
            </a:r>
            <a:r>
              <a:rPr lang="zh-CN" altLang="en-US" sz="1600" dirty="0"/>
              <a:t>，</a:t>
            </a:r>
            <a:r>
              <a:rPr lang="en-US" altLang="zh-CN" sz="1600" dirty="0"/>
              <a:t>8</a:t>
            </a:r>
            <a:r>
              <a:rPr lang="zh-CN" altLang="en-US" sz="1600" dirty="0"/>
              <a:t>－－－构成了一个序列。这个数列有关十分明显的特点，那是：前面相邻两项之和，构成了后一项。</a:t>
            </a:r>
            <a:r>
              <a:rPr lang="zh-CN" altLang="en-US" sz="1600" dirty="0">
                <a:solidFill>
                  <a:srgbClr val="000000"/>
                </a:solidFill>
                <a:cs typeface="Arial" charset="0"/>
              </a:rPr>
              <a:t>　</a:t>
            </a:r>
          </a:p>
        </p:txBody>
      </p:sp>
      <p:sp>
        <p:nvSpPr>
          <p:cNvPr id="70000" name="Rectangle 368"/>
          <p:cNvSpPr>
            <a:spLocks noChangeArrowheads="1"/>
          </p:cNvSpPr>
          <p:nvPr/>
        </p:nvSpPr>
        <p:spPr bwMode="auto">
          <a:xfrm>
            <a:off x="381000" y="4868863"/>
            <a:ext cx="1841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900"/>
              <a:t/>
            </a:r>
            <a:br>
              <a:rPr lang="zh-CN" altLang="en-US" sz="900"/>
            </a:br>
            <a:endParaRPr lang="zh-CN" altLang="en-US"/>
          </a:p>
        </p:txBody>
      </p:sp>
      <p:graphicFrame>
        <p:nvGraphicFramePr>
          <p:cNvPr id="70364" name="Group 73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46110962"/>
              </p:ext>
            </p:extLst>
          </p:nvPr>
        </p:nvGraphicFramePr>
        <p:xfrm>
          <a:off x="581192" y="4190999"/>
          <a:ext cx="7953208" cy="1858964"/>
        </p:xfrm>
        <a:graphic>
          <a:graphicData uri="http://schemas.openxmlformats.org/drawingml/2006/table">
            <a:tbl>
              <a:tblPr/>
              <a:tblGrid>
                <a:gridCol w="1285031"/>
                <a:gridCol w="511804"/>
                <a:gridCol w="513645"/>
                <a:gridCol w="513644"/>
                <a:gridCol w="511804"/>
                <a:gridCol w="513645"/>
                <a:gridCol w="513644"/>
                <a:gridCol w="511804"/>
                <a:gridCol w="513645"/>
                <a:gridCol w="511804"/>
                <a:gridCol w="513644"/>
                <a:gridCol w="436666"/>
                <a:gridCol w="472468"/>
                <a:gridCol w="629960"/>
              </a:tblGrid>
              <a:tr h="390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经过月数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5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6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7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8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9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10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幼仔对数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5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8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13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34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55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89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成兔对数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0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5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8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13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34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55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89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144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总体对数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5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8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13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34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55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89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144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233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7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字符串连接符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“+” </a:t>
            </a:r>
            <a:r>
              <a:rPr lang="zh-CN" altLang="en-US" sz="3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除用于算术加法运算外，还可用于对字符串进行连接操作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3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30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3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id = 800 + 90;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3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String s = "hello" + "world</a:t>
            </a:r>
            <a:r>
              <a:rPr lang="en-US" altLang="zh-CN" sz="30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altLang="zh-CN" sz="3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“+”</a:t>
            </a:r>
            <a:r>
              <a:rPr lang="zh-CN" altLang="en-US" sz="3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运算符两侧的操作数中只要有一个是字符串</a:t>
            </a:r>
            <a:r>
              <a:rPr lang="en-US" altLang="zh-CN" sz="3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(String)</a:t>
            </a:r>
            <a:r>
              <a:rPr lang="zh-CN" altLang="en-US" sz="3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类型，系统会自动将另一个操作数转换为字符串然后再进行连接。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3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30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3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c = 12;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3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30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3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("c=" + c);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运算的封闭性</a:t>
            </a:r>
            <a:endParaRPr lang="zh-CN" altLang="en-US" sz="4000" b="1" dirty="0">
              <a:solidFill>
                <a:srgbClr val="7E3A3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" y="1524000"/>
            <a:ext cx="7239000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运算的规则如下：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同种类型参与运算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可能需要自动类型转换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比如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类型的值最终运算结果也是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zh-CN" sz="2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返回同种类型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可能发生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上溢出和下溢出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zh-CN" sz="2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byte, short, char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三种类型在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中是表象（假的），底层都是按照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运算的。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整数的除法是整除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在做除法运算的时候，容易出现下溢出（小数位丢掉了）</a:t>
            </a:r>
            <a:endParaRPr lang="zh-CN" altLang="zh-CN" sz="2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运算符的优先级 </a:t>
            </a:r>
          </a:p>
        </p:txBody>
      </p:sp>
      <p:graphicFrame>
        <p:nvGraphicFramePr>
          <p:cNvPr id="1104" name="Object 80"/>
          <p:cNvGraphicFramePr>
            <a:graphicFrameLocks noGrp="1" noChangeAspect="1"/>
          </p:cNvGraphicFramePr>
          <p:nvPr>
            <p:ph idx="1"/>
          </p:nvPr>
        </p:nvGraphicFramePr>
        <p:xfrm>
          <a:off x="762000" y="1371600"/>
          <a:ext cx="6553200" cy="430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BMP 图像" r:id="rId3" imgW="0" imgH="0" progId="PBrush">
                  <p:embed/>
                </p:oleObj>
              </mc:Choice>
              <mc:Fallback>
                <p:oleObj name="BMP 图像" r:id="rId3" imgW="0" imgH="0" progId="PBrush">
                  <p:embed/>
                  <p:pic>
                    <p:nvPicPr>
                      <p:cNvPr id="0" name="Picture 8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6553200" cy="430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971550" y="5734050"/>
            <a:ext cx="7200900" cy="646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我们可以使用括号改变运算赋的优先级，分析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int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 a =2;int b = a + 3*a;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语句的执行过程 与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int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 a =2;int b =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（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a + 3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）*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a;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语句的执行过程的区别 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62484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7E3A3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如何避免多个运算符带来的问题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7772400" cy="3248025"/>
          </a:xfrm>
        </p:spPr>
        <p:txBody>
          <a:bodyPr/>
          <a:lstStyle/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对于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int a =2; int b= a + 3 * a++;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这样的语句，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b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最</a:t>
            </a:r>
            <a:endParaRPr lang="en-US" altLang="zh-CN" sz="2400" smtClean="0">
              <a:latin typeface="微软雅黑"/>
              <a:ea typeface="微软雅黑"/>
              <a:cs typeface="微软雅黑"/>
            </a:endParaRP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终等于多少呢？</a:t>
            </a:r>
            <a:endParaRPr lang="en-US" altLang="zh-CN" sz="2400" smtClean="0">
              <a:latin typeface="微软雅黑"/>
              <a:ea typeface="微软雅黑"/>
              <a:cs typeface="微软雅黑"/>
            </a:endParaRP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endParaRPr lang="zh-CN" altLang="en-US" sz="2400" smtClean="0">
              <a:latin typeface="微软雅黑"/>
              <a:ea typeface="微软雅黑"/>
              <a:cs typeface="微软雅黑"/>
            </a:endParaRP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endParaRPr lang="zh-CN" altLang="en-US" sz="2400" smtClean="0">
              <a:latin typeface="微软雅黑"/>
              <a:ea typeface="微软雅黑"/>
              <a:cs typeface="微软雅黑"/>
            </a:endParaRP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endParaRPr lang="zh-CN" altLang="en-US" sz="2400" smtClean="0">
              <a:latin typeface="微软雅黑"/>
              <a:ea typeface="微软雅黑"/>
              <a:cs typeface="微软雅黑"/>
            </a:endParaRP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对于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int a =2; int b= (a ++)+ 3 * a;</a:t>
            </a: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这样的语句，</a:t>
            </a:r>
            <a:r>
              <a:rPr lang="en-US" altLang="zh-CN" sz="2400" smtClean="0">
                <a:latin typeface="微软雅黑"/>
                <a:ea typeface="微软雅黑"/>
                <a:cs typeface="微软雅黑"/>
              </a:rPr>
              <a:t>b</a:t>
            </a: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zh-CN" altLang="en-US" sz="2400" smtClean="0">
                <a:latin typeface="微软雅黑"/>
                <a:ea typeface="微软雅黑"/>
                <a:cs typeface="微软雅黑"/>
              </a:rPr>
              <a:t>最终等于多少呢？</a:t>
            </a:r>
          </a:p>
          <a:p>
            <a:pPr eaLnBrk="1" hangingPunct="1">
              <a:lnSpc>
                <a:spcPct val="70000"/>
              </a:lnSpc>
              <a:buFont typeface="Monotype Sorts"/>
              <a:buNone/>
            </a:pPr>
            <a:endParaRPr lang="zh-CN" altLang="en-US" sz="2400" smtClean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</TotalTime>
  <Words>2994</Words>
  <Application>Microsoft Office PowerPoint</Application>
  <PresentationFormat>全屏显示(4:3)</PresentationFormat>
  <Paragraphs>749</Paragraphs>
  <Slides>53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5" baseType="lpstr">
      <vt:lpstr>Office Theme</vt:lpstr>
      <vt:lpstr>BMP 图像</vt:lpstr>
      <vt:lpstr>PowerPoint 演示文稿</vt:lpstr>
      <vt:lpstr>PowerPoint 演示文稿</vt:lpstr>
      <vt:lpstr>运算符</vt:lpstr>
      <vt:lpstr>逻辑运算符</vt:lpstr>
      <vt:lpstr>赋值运算符与扩展赋值运算符</vt:lpstr>
      <vt:lpstr>字符串连接符</vt:lpstr>
      <vt:lpstr>运算的封闭性</vt:lpstr>
      <vt:lpstr>运算符的优先级 </vt:lpstr>
      <vt:lpstr>如何避免多个运算符带来的问题</vt:lpstr>
      <vt:lpstr>如何避免多个运算符带来的问题</vt:lpstr>
      <vt:lpstr>表达式</vt:lpstr>
      <vt:lpstr>条件运算符</vt:lpstr>
      <vt:lpstr>程序的流程控制 </vt:lpstr>
      <vt:lpstr>语句</vt:lpstr>
      <vt:lpstr>if语句的选择结构 </vt:lpstr>
      <vt:lpstr>switch语句的选择结构 </vt:lpstr>
      <vt:lpstr>while循环语句 </vt:lpstr>
      <vt:lpstr>do-while循环语句</vt:lpstr>
      <vt:lpstr>do-while循环语句</vt:lpstr>
      <vt:lpstr>for循环语句 </vt:lpstr>
      <vt:lpstr>break语句 </vt:lpstr>
      <vt:lpstr>continue语句 </vt:lpstr>
      <vt:lpstr>接受输入的方法</vt:lpstr>
      <vt:lpstr>案例</vt:lpstr>
      <vt:lpstr>案例</vt:lpstr>
      <vt:lpstr>案例</vt:lpstr>
      <vt:lpstr>案例</vt:lpstr>
      <vt:lpstr>案例</vt:lpstr>
      <vt:lpstr>案例</vt:lpstr>
      <vt:lpstr>案例</vt:lpstr>
      <vt:lpstr>案例</vt:lpstr>
      <vt:lpstr>案例</vt:lpstr>
      <vt:lpstr>PowerPoint 演示文稿</vt:lpstr>
      <vt:lpstr>方    法</vt:lpstr>
      <vt:lpstr>方    法</vt:lpstr>
      <vt:lpstr>形式参数与实参</vt:lpstr>
      <vt:lpstr>PowerPoint 演示文稿</vt:lpstr>
      <vt:lpstr>PowerPoint 演示文稿</vt:lpstr>
      <vt:lpstr>PowerPoint 演示文稿</vt:lpstr>
      <vt:lpstr>PowerPoint 演示文稿</vt:lpstr>
      <vt:lpstr>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数组练习</vt:lpstr>
      <vt:lpstr>PowerPoint 演示文稿</vt:lpstr>
      <vt:lpstr>PowerPoint 演示文稿</vt:lpstr>
      <vt:lpstr>PowerPoint 演示文稿</vt:lpstr>
      <vt:lpstr>递归-德罗斯特效</vt:lpstr>
      <vt:lpstr>递归算法缺点</vt:lpstr>
      <vt:lpstr>斐波那契数列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Rivvy Wen</dc:creator>
  <cp:lastModifiedBy>USER</cp:lastModifiedBy>
  <cp:revision>512</cp:revision>
  <dcterms:created xsi:type="dcterms:W3CDTF">2012-08-21T03:00:20Z</dcterms:created>
  <dcterms:modified xsi:type="dcterms:W3CDTF">2013-07-12T03:28:56Z</dcterms:modified>
</cp:coreProperties>
</file>