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367" r:id="rId4"/>
    <p:sldId id="363" r:id="rId5"/>
    <p:sldId id="365" r:id="rId6"/>
    <p:sldId id="276" r:id="rId7"/>
    <p:sldId id="366" r:id="rId8"/>
    <p:sldId id="282" r:id="rId9"/>
    <p:sldId id="283" r:id="rId10"/>
    <p:sldId id="284" r:id="rId11"/>
    <p:sldId id="285" r:id="rId12"/>
    <p:sldId id="286" r:id="rId13"/>
    <p:sldId id="289" r:id="rId14"/>
    <p:sldId id="290" r:id="rId15"/>
    <p:sldId id="291" r:id="rId16"/>
    <p:sldId id="302" r:id="rId17"/>
    <p:sldId id="31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12" autoAdjust="0"/>
  </p:normalViewPr>
  <p:slideViewPr>
    <p:cSldViewPr>
      <p:cViewPr varScale="1">
        <p:scale>
          <a:sx n="79" d="100"/>
          <a:sy n="79" d="100"/>
        </p:scale>
        <p:origin x="-13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DC9A0-DCAF-492A-AF9C-2E7A192E2A85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93543C8-7D72-4954-9D63-57171DEF166A}">
      <dgm:prSet phldrT="[Text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 面向对象的设计思想</a:t>
          </a:r>
          <a:endParaRPr 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8E26FC3C-661A-4FD6-B102-1AE10A24C25B}" type="parTrans" cxnId="{EFC4348E-3BD9-4294-A4C5-B81750D4094F}">
      <dgm:prSet/>
      <dgm:spPr/>
      <dgm:t>
        <a:bodyPr/>
        <a:lstStyle/>
        <a:p>
          <a:endParaRPr lang="en-US"/>
        </a:p>
      </dgm:t>
    </dgm:pt>
    <dgm:pt modelId="{1CA65836-39D4-4DB7-87E9-37A10E34923C}" type="sibTrans" cxnId="{EFC4348E-3BD9-4294-A4C5-B81750D4094F}">
      <dgm:prSet/>
      <dgm:spPr/>
      <dgm:t>
        <a:bodyPr/>
        <a:lstStyle/>
        <a:p>
          <a:endParaRPr lang="en-US"/>
        </a:p>
      </dgm:t>
    </dgm:pt>
    <dgm:pt modelId="{A880974F-141C-42E3-A8E4-2C75998ECAB7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Java 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类的定义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12CDEB2C-5216-457C-83EF-EA6B31846128}" type="parTrans" cxnId="{7D804B9C-ED71-4EB1-A3C1-FFE04CF14AB5}">
      <dgm:prSet/>
      <dgm:spPr/>
      <dgm:t>
        <a:bodyPr/>
        <a:lstStyle/>
        <a:p>
          <a:endParaRPr lang="zh-CN" altLang="en-US"/>
        </a:p>
      </dgm:t>
    </dgm:pt>
    <dgm:pt modelId="{F9839213-D071-4914-B412-1860F1F8B39E}" type="sibTrans" cxnId="{7D804B9C-ED71-4EB1-A3C1-FFE04CF14AB5}">
      <dgm:prSet/>
      <dgm:spPr/>
      <dgm:t>
        <a:bodyPr/>
        <a:lstStyle/>
        <a:p>
          <a:endParaRPr lang="zh-CN" altLang="en-US"/>
        </a:p>
      </dgm:t>
    </dgm:pt>
    <dgm:pt modelId="{71D1E80F-9DB3-416D-A354-DA9CE4391A95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对象和类的概念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DED07F65-E5C5-4935-86BF-BCC88D69E403}" type="parTrans" cxnId="{A070C7B9-A6C5-46A6-B906-6940BBFE9450}">
      <dgm:prSet/>
      <dgm:spPr/>
      <dgm:t>
        <a:bodyPr/>
        <a:lstStyle/>
        <a:p>
          <a:endParaRPr lang="zh-CN" altLang="en-US"/>
        </a:p>
      </dgm:t>
    </dgm:pt>
    <dgm:pt modelId="{60AE74DB-0FCF-4609-96BC-DABE793BBA7A}" type="sibTrans" cxnId="{A070C7B9-A6C5-46A6-B906-6940BBFE9450}">
      <dgm:prSet/>
      <dgm:spPr/>
      <dgm:t>
        <a:bodyPr/>
        <a:lstStyle/>
        <a:p>
          <a:endParaRPr lang="zh-CN" altLang="en-US"/>
        </a:p>
      </dgm:t>
    </dgm:pt>
    <dgm:pt modelId="{B6BFDBE7-E7DF-43B9-ACFF-0273DE58DFBE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构造函数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2EBD0C29-CC6C-48EE-BEE7-6CF0720C0A5F}" type="parTrans" cxnId="{B769AB49-E07E-4C7E-91DE-987971533B45}">
      <dgm:prSet/>
      <dgm:spPr/>
      <dgm:t>
        <a:bodyPr/>
        <a:lstStyle/>
        <a:p>
          <a:endParaRPr lang="zh-CN" altLang="en-US"/>
        </a:p>
      </dgm:t>
    </dgm:pt>
    <dgm:pt modelId="{194560D4-E585-4B8A-890C-501497B95BB0}" type="sibTrans" cxnId="{B769AB49-E07E-4C7E-91DE-987971533B45}">
      <dgm:prSet/>
      <dgm:spPr/>
      <dgm:t>
        <a:bodyPr/>
        <a:lstStyle/>
        <a:p>
          <a:endParaRPr lang="zh-CN" altLang="en-US"/>
        </a:p>
      </dgm:t>
    </dgm:pt>
    <dgm:pt modelId="{DBD37241-E4EA-4B7E-BEE0-71D8E9C99F87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对象的创建和使用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1EE49EBB-84D2-41D6-BBC5-7BFA449289A7}" type="parTrans" cxnId="{E0BCB2DB-C639-471F-8E8A-0867988D4FDB}">
      <dgm:prSet/>
      <dgm:spPr/>
      <dgm:t>
        <a:bodyPr/>
        <a:lstStyle/>
        <a:p>
          <a:endParaRPr lang="zh-CN" altLang="en-US"/>
        </a:p>
      </dgm:t>
    </dgm:pt>
    <dgm:pt modelId="{9523863D-EA56-4D37-A932-F659C5F069CF}" type="sibTrans" cxnId="{E0BCB2DB-C639-471F-8E8A-0867988D4FDB}">
      <dgm:prSet/>
      <dgm:spPr/>
      <dgm:t>
        <a:bodyPr/>
        <a:lstStyle/>
        <a:p>
          <a:endParaRPr lang="zh-CN" altLang="en-US"/>
        </a:p>
      </dgm:t>
    </dgm:pt>
    <dgm:pt modelId="{0DA9B0BC-E9D2-4E3B-90EF-715310864589}">
      <dgm:prSet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 方法的重载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DD5E5D25-966F-4816-BCC7-47F6A9A5C1A2}" type="parTrans" cxnId="{6A6A555F-AA3F-471F-92F1-015AA0BD74F2}">
      <dgm:prSet/>
      <dgm:spPr/>
      <dgm:t>
        <a:bodyPr/>
        <a:lstStyle/>
        <a:p>
          <a:endParaRPr lang="zh-CN" altLang="en-US"/>
        </a:p>
      </dgm:t>
    </dgm:pt>
    <dgm:pt modelId="{FCE5827D-0E44-465C-A321-5AC939CB3B17}" type="sibTrans" cxnId="{6A6A555F-AA3F-471F-92F1-015AA0BD74F2}">
      <dgm:prSet/>
      <dgm:spPr/>
      <dgm:t>
        <a:bodyPr/>
        <a:lstStyle/>
        <a:p>
          <a:endParaRPr lang="zh-CN" altLang="en-US"/>
        </a:p>
      </dgm:t>
    </dgm:pt>
    <dgm:pt modelId="{30904C42-09DC-4EB9-A711-3B6540AB363A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this static 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关键字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E10F007D-120B-42DB-A3A4-985C07D6178F}" type="parTrans" cxnId="{444D30A9-A7FA-443E-ADE8-7BD3AFBB2243}">
      <dgm:prSet/>
      <dgm:spPr/>
      <dgm:t>
        <a:bodyPr/>
        <a:lstStyle/>
        <a:p>
          <a:endParaRPr lang="zh-CN" altLang="en-US"/>
        </a:p>
      </dgm:t>
    </dgm:pt>
    <dgm:pt modelId="{93EC6A58-750C-475A-85FC-C3FE421A24FC}" type="sibTrans" cxnId="{444D30A9-A7FA-443E-ADE8-7BD3AFBB2243}">
      <dgm:prSet/>
      <dgm:spPr/>
      <dgm:t>
        <a:bodyPr/>
        <a:lstStyle/>
        <a:p>
          <a:endParaRPr lang="zh-CN" altLang="en-US"/>
        </a:p>
      </dgm:t>
    </dgm:pt>
    <dgm:pt modelId="{7C9F285B-EFA0-471C-AD98-B25FB6346EEC}" type="pres">
      <dgm:prSet presAssocID="{972DC9A0-DCAF-492A-AF9C-2E7A192E2A8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B5C9476-5F6E-401C-A155-119EF4E8DA4C}" type="pres">
      <dgm:prSet presAssocID="{972DC9A0-DCAF-492A-AF9C-2E7A192E2A85}" presName="Name1" presStyleCnt="0"/>
      <dgm:spPr/>
      <dgm:t>
        <a:bodyPr/>
        <a:lstStyle/>
        <a:p>
          <a:endParaRPr lang="zh-CN" altLang="en-US"/>
        </a:p>
      </dgm:t>
    </dgm:pt>
    <dgm:pt modelId="{5F40A38C-B969-462A-A69C-2D9D4B54DB6E}" type="pres">
      <dgm:prSet presAssocID="{972DC9A0-DCAF-492A-AF9C-2E7A192E2A85}" presName="cycle" presStyleCnt="0"/>
      <dgm:spPr/>
      <dgm:t>
        <a:bodyPr/>
        <a:lstStyle/>
        <a:p>
          <a:endParaRPr lang="zh-CN" altLang="en-US"/>
        </a:p>
      </dgm:t>
    </dgm:pt>
    <dgm:pt modelId="{F3538014-00BF-4D04-9253-B85846F92FE1}" type="pres">
      <dgm:prSet presAssocID="{972DC9A0-DCAF-492A-AF9C-2E7A192E2A85}" presName="srcNode" presStyleLbl="node1" presStyleIdx="0" presStyleCnt="7"/>
      <dgm:spPr/>
      <dgm:t>
        <a:bodyPr/>
        <a:lstStyle/>
        <a:p>
          <a:endParaRPr lang="zh-CN" altLang="en-US"/>
        </a:p>
      </dgm:t>
    </dgm:pt>
    <dgm:pt modelId="{3BC49BE7-912B-4D6E-B748-49F503F432EC}" type="pres">
      <dgm:prSet presAssocID="{972DC9A0-DCAF-492A-AF9C-2E7A192E2A85}" presName="conn" presStyleLbl="parChTrans1D2" presStyleIdx="0" presStyleCnt="1"/>
      <dgm:spPr/>
      <dgm:t>
        <a:bodyPr/>
        <a:lstStyle/>
        <a:p>
          <a:endParaRPr lang="en-US"/>
        </a:p>
      </dgm:t>
    </dgm:pt>
    <dgm:pt modelId="{6A9BEF60-6F1D-48EE-8BA7-578220D4B47D}" type="pres">
      <dgm:prSet presAssocID="{972DC9A0-DCAF-492A-AF9C-2E7A192E2A85}" presName="extraNode" presStyleLbl="node1" presStyleIdx="0" presStyleCnt="7"/>
      <dgm:spPr/>
      <dgm:t>
        <a:bodyPr/>
        <a:lstStyle/>
        <a:p>
          <a:endParaRPr lang="zh-CN" altLang="en-US"/>
        </a:p>
      </dgm:t>
    </dgm:pt>
    <dgm:pt modelId="{E0F7CA20-3089-416E-BAA0-555421DECAED}" type="pres">
      <dgm:prSet presAssocID="{972DC9A0-DCAF-492A-AF9C-2E7A192E2A85}" presName="dstNode" presStyleLbl="node1" presStyleIdx="0" presStyleCnt="7"/>
      <dgm:spPr/>
      <dgm:t>
        <a:bodyPr/>
        <a:lstStyle/>
        <a:p>
          <a:endParaRPr lang="zh-CN" altLang="en-US"/>
        </a:p>
      </dgm:t>
    </dgm:pt>
    <dgm:pt modelId="{9103214B-2328-42B5-9C87-ECB584C29699}" type="pres">
      <dgm:prSet presAssocID="{993543C8-7D72-4954-9D63-57171DEF166A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64957-ED87-471E-B9A4-FF0191BA14F1}" type="pres">
      <dgm:prSet presAssocID="{993543C8-7D72-4954-9D63-57171DEF166A}" presName="accent_1" presStyleCnt="0"/>
      <dgm:spPr/>
      <dgm:t>
        <a:bodyPr/>
        <a:lstStyle/>
        <a:p>
          <a:endParaRPr lang="zh-CN" altLang="en-US"/>
        </a:p>
      </dgm:t>
    </dgm:pt>
    <dgm:pt modelId="{22DF3FF7-7177-47D3-9E73-56C51F723028}" type="pres">
      <dgm:prSet presAssocID="{993543C8-7D72-4954-9D63-57171DEF166A}" presName="accentRepeatNode" presStyleLbl="solidFgAcc1" presStyleIdx="0" presStyleCnt="7"/>
      <dgm:spPr/>
      <dgm:t>
        <a:bodyPr/>
        <a:lstStyle/>
        <a:p>
          <a:endParaRPr lang="zh-CN" altLang="en-US"/>
        </a:p>
      </dgm:t>
    </dgm:pt>
    <dgm:pt modelId="{D1C23EC3-EA8D-43F7-B4ED-3EB690E6B7A5}" type="pres">
      <dgm:prSet presAssocID="{71D1E80F-9DB3-416D-A354-DA9CE4391A95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B2AB6-CCD0-4430-BB2E-92C7098605E2}" type="pres">
      <dgm:prSet presAssocID="{71D1E80F-9DB3-416D-A354-DA9CE4391A95}" presName="accent_2" presStyleCnt="0"/>
      <dgm:spPr/>
      <dgm:t>
        <a:bodyPr/>
        <a:lstStyle/>
        <a:p>
          <a:endParaRPr lang="zh-CN" altLang="en-US"/>
        </a:p>
      </dgm:t>
    </dgm:pt>
    <dgm:pt modelId="{26D3629F-273D-46AB-8703-19D43C77FF4C}" type="pres">
      <dgm:prSet presAssocID="{71D1E80F-9DB3-416D-A354-DA9CE4391A95}" presName="accentRepeatNode" presStyleLbl="solidFgAcc1" presStyleIdx="1" presStyleCnt="7"/>
      <dgm:spPr/>
      <dgm:t>
        <a:bodyPr/>
        <a:lstStyle/>
        <a:p>
          <a:endParaRPr lang="zh-CN" altLang="en-US"/>
        </a:p>
      </dgm:t>
    </dgm:pt>
    <dgm:pt modelId="{097331EB-8E41-461E-9C63-F264DA402FB3}" type="pres">
      <dgm:prSet presAssocID="{A880974F-141C-42E3-A8E4-2C75998ECAB7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5B0AC-91B4-4342-8714-0592B554BAAD}" type="pres">
      <dgm:prSet presAssocID="{A880974F-141C-42E3-A8E4-2C75998ECAB7}" presName="accent_3" presStyleCnt="0"/>
      <dgm:spPr/>
      <dgm:t>
        <a:bodyPr/>
        <a:lstStyle/>
        <a:p>
          <a:endParaRPr lang="zh-CN" altLang="en-US"/>
        </a:p>
      </dgm:t>
    </dgm:pt>
    <dgm:pt modelId="{02976FB4-DA40-4D74-B5F2-18AD387B0A69}" type="pres">
      <dgm:prSet presAssocID="{A880974F-141C-42E3-A8E4-2C75998ECAB7}" presName="accentRepeatNode" presStyleLbl="solidFgAcc1" presStyleIdx="2" presStyleCnt="7"/>
      <dgm:spPr/>
      <dgm:t>
        <a:bodyPr/>
        <a:lstStyle/>
        <a:p>
          <a:endParaRPr lang="zh-CN" altLang="en-US"/>
        </a:p>
      </dgm:t>
    </dgm:pt>
    <dgm:pt modelId="{6CCB1FF4-B382-45D1-B01A-543C83808AE1}" type="pres">
      <dgm:prSet presAssocID="{B6BFDBE7-E7DF-43B9-ACFF-0273DE58DFBE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2D0A89-AA63-43E3-BFF2-2A849BC62273}" type="pres">
      <dgm:prSet presAssocID="{B6BFDBE7-E7DF-43B9-ACFF-0273DE58DFBE}" presName="accent_4" presStyleCnt="0"/>
      <dgm:spPr/>
    </dgm:pt>
    <dgm:pt modelId="{0F9F83E0-EB6C-4609-8E96-891823DFB7EE}" type="pres">
      <dgm:prSet presAssocID="{B6BFDBE7-E7DF-43B9-ACFF-0273DE58DFBE}" presName="accentRepeatNode" presStyleLbl="solidFgAcc1" presStyleIdx="3" presStyleCnt="7"/>
      <dgm:spPr/>
    </dgm:pt>
    <dgm:pt modelId="{0F434D46-2888-4117-94D2-8546B791B919}" type="pres">
      <dgm:prSet presAssocID="{DBD37241-E4EA-4B7E-BEE0-71D8E9C99F87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5EC353-EA9C-4AC8-A351-6E799BB181BD}" type="pres">
      <dgm:prSet presAssocID="{DBD37241-E4EA-4B7E-BEE0-71D8E9C99F87}" presName="accent_5" presStyleCnt="0"/>
      <dgm:spPr/>
    </dgm:pt>
    <dgm:pt modelId="{6FDBBDF0-E32A-4CCC-90E6-5EE134E4AD61}" type="pres">
      <dgm:prSet presAssocID="{DBD37241-E4EA-4B7E-BEE0-71D8E9C99F87}" presName="accentRepeatNode" presStyleLbl="solidFgAcc1" presStyleIdx="4" presStyleCnt="7"/>
      <dgm:spPr/>
    </dgm:pt>
    <dgm:pt modelId="{485EC607-6AE3-403F-B869-AE495D2DCA8B}" type="pres">
      <dgm:prSet presAssocID="{0DA9B0BC-E9D2-4E3B-90EF-715310864589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3B5F4B-3A75-4E66-B332-3D352CF79107}" type="pres">
      <dgm:prSet presAssocID="{0DA9B0BC-E9D2-4E3B-90EF-715310864589}" presName="accent_6" presStyleCnt="0"/>
      <dgm:spPr/>
    </dgm:pt>
    <dgm:pt modelId="{B243A959-76AD-4268-BBF0-6D15C417B4F9}" type="pres">
      <dgm:prSet presAssocID="{0DA9B0BC-E9D2-4E3B-90EF-715310864589}" presName="accentRepeatNode" presStyleLbl="solidFgAcc1" presStyleIdx="5" presStyleCnt="7"/>
      <dgm:spPr/>
    </dgm:pt>
    <dgm:pt modelId="{9307F8F9-DD38-4B84-B9D0-C0662C17791A}" type="pres">
      <dgm:prSet presAssocID="{30904C42-09DC-4EB9-A711-3B6540AB363A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4305CC-3E86-49E6-A485-609BA11F418A}" type="pres">
      <dgm:prSet presAssocID="{30904C42-09DC-4EB9-A711-3B6540AB363A}" presName="accent_7" presStyleCnt="0"/>
      <dgm:spPr/>
    </dgm:pt>
    <dgm:pt modelId="{B58BFF91-0458-4008-B2FC-1EC517483DB0}" type="pres">
      <dgm:prSet presAssocID="{30904C42-09DC-4EB9-A711-3B6540AB363A}" presName="accentRepeatNode" presStyleLbl="solidFgAcc1" presStyleIdx="6" presStyleCnt="7"/>
      <dgm:spPr/>
    </dgm:pt>
  </dgm:ptLst>
  <dgm:cxnLst>
    <dgm:cxn modelId="{EFC4348E-3BD9-4294-A4C5-B81750D4094F}" srcId="{972DC9A0-DCAF-492A-AF9C-2E7A192E2A85}" destId="{993543C8-7D72-4954-9D63-57171DEF166A}" srcOrd="0" destOrd="0" parTransId="{8E26FC3C-661A-4FD6-B102-1AE10A24C25B}" sibTransId="{1CA65836-39D4-4DB7-87E9-37A10E34923C}"/>
    <dgm:cxn modelId="{7D804B9C-ED71-4EB1-A3C1-FFE04CF14AB5}" srcId="{972DC9A0-DCAF-492A-AF9C-2E7A192E2A85}" destId="{A880974F-141C-42E3-A8E4-2C75998ECAB7}" srcOrd="2" destOrd="0" parTransId="{12CDEB2C-5216-457C-83EF-EA6B31846128}" sibTransId="{F9839213-D071-4914-B412-1860F1F8B39E}"/>
    <dgm:cxn modelId="{444D30A9-A7FA-443E-ADE8-7BD3AFBB2243}" srcId="{972DC9A0-DCAF-492A-AF9C-2E7A192E2A85}" destId="{30904C42-09DC-4EB9-A711-3B6540AB363A}" srcOrd="6" destOrd="0" parTransId="{E10F007D-120B-42DB-A3A4-985C07D6178F}" sibTransId="{93EC6A58-750C-475A-85FC-C3FE421A24FC}"/>
    <dgm:cxn modelId="{5F4B176E-BCD6-42CA-9F0D-C0267F011ED4}" type="presOf" srcId="{0DA9B0BC-E9D2-4E3B-90EF-715310864589}" destId="{485EC607-6AE3-403F-B869-AE495D2DCA8B}" srcOrd="0" destOrd="0" presId="urn:microsoft.com/office/officeart/2008/layout/VerticalCurvedList"/>
    <dgm:cxn modelId="{5AC6B03A-57FE-42FA-A685-120DF2E24D49}" type="presOf" srcId="{DBD37241-E4EA-4B7E-BEE0-71D8E9C99F87}" destId="{0F434D46-2888-4117-94D2-8546B791B919}" srcOrd="0" destOrd="0" presId="urn:microsoft.com/office/officeart/2008/layout/VerticalCurvedList"/>
    <dgm:cxn modelId="{EAD96B54-5B7D-4DB0-B03A-5E28847711B5}" type="presOf" srcId="{B6BFDBE7-E7DF-43B9-ACFF-0273DE58DFBE}" destId="{6CCB1FF4-B382-45D1-B01A-543C83808AE1}" srcOrd="0" destOrd="0" presId="urn:microsoft.com/office/officeart/2008/layout/VerticalCurvedList"/>
    <dgm:cxn modelId="{E7917EE3-AA0D-4C22-A607-14182B00CFE2}" type="presOf" srcId="{1CA65836-39D4-4DB7-87E9-37A10E34923C}" destId="{3BC49BE7-912B-4D6E-B748-49F503F432EC}" srcOrd="0" destOrd="0" presId="urn:microsoft.com/office/officeart/2008/layout/VerticalCurvedList"/>
    <dgm:cxn modelId="{ED76C7A4-07D4-4DFA-97EB-9AA5F0F53530}" type="presOf" srcId="{A880974F-141C-42E3-A8E4-2C75998ECAB7}" destId="{097331EB-8E41-461E-9C63-F264DA402FB3}" srcOrd="0" destOrd="0" presId="urn:microsoft.com/office/officeart/2008/layout/VerticalCurvedList"/>
    <dgm:cxn modelId="{B769AB49-E07E-4C7E-91DE-987971533B45}" srcId="{972DC9A0-DCAF-492A-AF9C-2E7A192E2A85}" destId="{B6BFDBE7-E7DF-43B9-ACFF-0273DE58DFBE}" srcOrd="3" destOrd="0" parTransId="{2EBD0C29-CC6C-48EE-BEE7-6CF0720C0A5F}" sibTransId="{194560D4-E585-4B8A-890C-501497B95BB0}"/>
    <dgm:cxn modelId="{016C1A65-52D1-4750-AB9A-8D0698182695}" type="presOf" srcId="{30904C42-09DC-4EB9-A711-3B6540AB363A}" destId="{9307F8F9-DD38-4B84-B9D0-C0662C17791A}" srcOrd="0" destOrd="0" presId="urn:microsoft.com/office/officeart/2008/layout/VerticalCurvedList"/>
    <dgm:cxn modelId="{12756E14-4895-444D-8238-814161182785}" type="presOf" srcId="{993543C8-7D72-4954-9D63-57171DEF166A}" destId="{9103214B-2328-42B5-9C87-ECB584C29699}" srcOrd="0" destOrd="0" presId="urn:microsoft.com/office/officeart/2008/layout/VerticalCurvedList"/>
    <dgm:cxn modelId="{A070C7B9-A6C5-46A6-B906-6940BBFE9450}" srcId="{972DC9A0-DCAF-492A-AF9C-2E7A192E2A85}" destId="{71D1E80F-9DB3-416D-A354-DA9CE4391A95}" srcOrd="1" destOrd="0" parTransId="{DED07F65-E5C5-4935-86BF-BCC88D69E403}" sibTransId="{60AE74DB-0FCF-4609-96BC-DABE793BBA7A}"/>
    <dgm:cxn modelId="{6F23E9F7-3E26-4A8A-962F-1DB309175760}" type="presOf" srcId="{71D1E80F-9DB3-416D-A354-DA9CE4391A95}" destId="{D1C23EC3-EA8D-43F7-B4ED-3EB690E6B7A5}" srcOrd="0" destOrd="0" presId="urn:microsoft.com/office/officeart/2008/layout/VerticalCurvedList"/>
    <dgm:cxn modelId="{E0BCB2DB-C639-471F-8E8A-0867988D4FDB}" srcId="{972DC9A0-DCAF-492A-AF9C-2E7A192E2A85}" destId="{DBD37241-E4EA-4B7E-BEE0-71D8E9C99F87}" srcOrd="4" destOrd="0" parTransId="{1EE49EBB-84D2-41D6-BBC5-7BFA449289A7}" sibTransId="{9523863D-EA56-4D37-A932-F659C5F069CF}"/>
    <dgm:cxn modelId="{6A6A555F-AA3F-471F-92F1-015AA0BD74F2}" srcId="{972DC9A0-DCAF-492A-AF9C-2E7A192E2A85}" destId="{0DA9B0BC-E9D2-4E3B-90EF-715310864589}" srcOrd="5" destOrd="0" parTransId="{DD5E5D25-966F-4816-BCC7-47F6A9A5C1A2}" sibTransId="{FCE5827D-0E44-465C-A321-5AC939CB3B17}"/>
    <dgm:cxn modelId="{6597AB25-B031-4A1C-957A-38EA83387C10}" type="presOf" srcId="{972DC9A0-DCAF-492A-AF9C-2E7A192E2A85}" destId="{7C9F285B-EFA0-471C-AD98-B25FB6346EEC}" srcOrd="0" destOrd="0" presId="urn:microsoft.com/office/officeart/2008/layout/VerticalCurvedList"/>
    <dgm:cxn modelId="{57898335-FC74-4032-9279-AEEF9F1F6BE9}" type="presParOf" srcId="{7C9F285B-EFA0-471C-AD98-B25FB6346EEC}" destId="{DB5C9476-5F6E-401C-A155-119EF4E8DA4C}" srcOrd="0" destOrd="0" presId="urn:microsoft.com/office/officeart/2008/layout/VerticalCurvedList"/>
    <dgm:cxn modelId="{4FBAB905-16EA-4C46-BAB0-4D8140AF0A20}" type="presParOf" srcId="{DB5C9476-5F6E-401C-A155-119EF4E8DA4C}" destId="{5F40A38C-B969-462A-A69C-2D9D4B54DB6E}" srcOrd="0" destOrd="0" presId="urn:microsoft.com/office/officeart/2008/layout/VerticalCurvedList"/>
    <dgm:cxn modelId="{1F8778B2-6302-4A51-A77F-E482D03104A2}" type="presParOf" srcId="{5F40A38C-B969-462A-A69C-2D9D4B54DB6E}" destId="{F3538014-00BF-4D04-9253-B85846F92FE1}" srcOrd="0" destOrd="0" presId="urn:microsoft.com/office/officeart/2008/layout/VerticalCurvedList"/>
    <dgm:cxn modelId="{05B56FAD-881C-46F7-9F3A-78F79261912F}" type="presParOf" srcId="{5F40A38C-B969-462A-A69C-2D9D4B54DB6E}" destId="{3BC49BE7-912B-4D6E-B748-49F503F432EC}" srcOrd="1" destOrd="0" presId="urn:microsoft.com/office/officeart/2008/layout/VerticalCurvedList"/>
    <dgm:cxn modelId="{C3072E39-8324-4CA1-99BE-CFC010B4E397}" type="presParOf" srcId="{5F40A38C-B969-462A-A69C-2D9D4B54DB6E}" destId="{6A9BEF60-6F1D-48EE-8BA7-578220D4B47D}" srcOrd="2" destOrd="0" presId="urn:microsoft.com/office/officeart/2008/layout/VerticalCurvedList"/>
    <dgm:cxn modelId="{14976303-F347-4681-80B1-790D6FEF9A74}" type="presParOf" srcId="{5F40A38C-B969-462A-A69C-2D9D4B54DB6E}" destId="{E0F7CA20-3089-416E-BAA0-555421DECAED}" srcOrd="3" destOrd="0" presId="urn:microsoft.com/office/officeart/2008/layout/VerticalCurvedList"/>
    <dgm:cxn modelId="{CC07AE71-F690-4138-9EB1-F5B2CA1B3798}" type="presParOf" srcId="{DB5C9476-5F6E-401C-A155-119EF4E8DA4C}" destId="{9103214B-2328-42B5-9C87-ECB584C29699}" srcOrd="1" destOrd="0" presId="urn:microsoft.com/office/officeart/2008/layout/VerticalCurvedList"/>
    <dgm:cxn modelId="{4BDCD61F-9B43-4338-B4AF-35893173C152}" type="presParOf" srcId="{DB5C9476-5F6E-401C-A155-119EF4E8DA4C}" destId="{B5F64957-ED87-471E-B9A4-FF0191BA14F1}" srcOrd="2" destOrd="0" presId="urn:microsoft.com/office/officeart/2008/layout/VerticalCurvedList"/>
    <dgm:cxn modelId="{9F181133-248B-4A21-B276-86357757B6E2}" type="presParOf" srcId="{B5F64957-ED87-471E-B9A4-FF0191BA14F1}" destId="{22DF3FF7-7177-47D3-9E73-56C51F723028}" srcOrd="0" destOrd="0" presId="urn:microsoft.com/office/officeart/2008/layout/VerticalCurvedList"/>
    <dgm:cxn modelId="{C4C93DED-1263-4DF3-AC3D-F270EF458C6C}" type="presParOf" srcId="{DB5C9476-5F6E-401C-A155-119EF4E8DA4C}" destId="{D1C23EC3-EA8D-43F7-B4ED-3EB690E6B7A5}" srcOrd="3" destOrd="0" presId="urn:microsoft.com/office/officeart/2008/layout/VerticalCurvedList"/>
    <dgm:cxn modelId="{B8E5FEA4-6FAD-4CDB-9B42-4AC83160285C}" type="presParOf" srcId="{DB5C9476-5F6E-401C-A155-119EF4E8DA4C}" destId="{E37B2AB6-CCD0-4430-BB2E-92C7098605E2}" srcOrd="4" destOrd="0" presId="urn:microsoft.com/office/officeart/2008/layout/VerticalCurvedList"/>
    <dgm:cxn modelId="{AE3A5ABB-5253-4DA6-AFCD-C49DD65037AC}" type="presParOf" srcId="{E37B2AB6-CCD0-4430-BB2E-92C7098605E2}" destId="{26D3629F-273D-46AB-8703-19D43C77FF4C}" srcOrd="0" destOrd="0" presId="urn:microsoft.com/office/officeart/2008/layout/VerticalCurvedList"/>
    <dgm:cxn modelId="{D54E1F46-727A-4F6D-B91F-7B81B7101D1B}" type="presParOf" srcId="{DB5C9476-5F6E-401C-A155-119EF4E8DA4C}" destId="{097331EB-8E41-461E-9C63-F264DA402FB3}" srcOrd="5" destOrd="0" presId="urn:microsoft.com/office/officeart/2008/layout/VerticalCurvedList"/>
    <dgm:cxn modelId="{683F047D-A847-4093-B205-DFDF6516093F}" type="presParOf" srcId="{DB5C9476-5F6E-401C-A155-119EF4E8DA4C}" destId="{3315B0AC-91B4-4342-8714-0592B554BAAD}" srcOrd="6" destOrd="0" presId="urn:microsoft.com/office/officeart/2008/layout/VerticalCurvedList"/>
    <dgm:cxn modelId="{FBC9868D-E1A4-4B67-84A5-71D206D36A18}" type="presParOf" srcId="{3315B0AC-91B4-4342-8714-0592B554BAAD}" destId="{02976FB4-DA40-4D74-B5F2-18AD387B0A69}" srcOrd="0" destOrd="0" presId="urn:microsoft.com/office/officeart/2008/layout/VerticalCurvedList"/>
    <dgm:cxn modelId="{46978C3E-52A8-4410-A97D-3632A5994DFE}" type="presParOf" srcId="{DB5C9476-5F6E-401C-A155-119EF4E8DA4C}" destId="{6CCB1FF4-B382-45D1-B01A-543C83808AE1}" srcOrd="7" destOrd="0" presId="urn:microsoft.com/office/officeart/2008/layout/VerticalCurvedList"/>
    <dgm:cxn modelId="{A76E916C-B3B3-481E-A932-E1E6314BED88}" type="presParOf" srcId="{DB5C9476-5F6E-401C-A155-119EF4E8DA4C}" destId="{A22D0A89-AA63-43E3-BFF2-2A849BC62273}" srcOrd="8" destOrd="0" presId="urn:microsoft.com/office/officeart/2008/layout/VerticalCurvedList"/>
    <dgm:cxn modelId="{E67FBA25-11B3-423E-9684-14FA71038742}" type="presParOf" srcId="{A22D0A89-AA63-43E3-BFF2-2A849BC62273}" destId="{0F9F83E0-EB6C-4609-8E96-891823DFB7EE}" srcOrd="0" destOrd="0" presId="urn:microsoft.com/office/officeart/2008/layout/VerticalCurvedList"/>
    <dgm:cxn modelId="{58A70358-3CD7-41A7-978A-CC7F3F8060C0}" type="presParOf" srcId="{DB5C9476-5F6E-401C-A155-119EF4E8DA4C}" destId="{0F434D46-2888-4117-94D2-8546B791B919}" srcOrd="9" destOrd="0" presId="urn:microsoft.com/office/officeart/2008/layout/VerticalCurvedList"/>
    <dgm:cxn modelId="{4B8903F7-DD3C-4B75-A299-D8423EB267FA}" type="presParOf" srcId="{DB5C9476-5F6E-401C-A155-119EF4E8DA4C}" destId="{195EC353-EA9C-4AC8-A351-6E799BB181BD}" srcOrd="10" destOrd="0" presId="urn:microsoft.com/office/officeart/2008/layout/VerticalCurvedList"/>
    <dgm:cxn modelId="{FD0E98B4-5B07-4AD3-8A01-D6B8585E4014}" type="presParOf" srcId="{195EC353-EA9C-4AC8-A351-6E799BB181BD}" destId="{6FDBBDF0-E32A-4CCC-90E6-5EE134E4AD61}" srcOrd="0" destOrd="0" presId="urn:microsoft.com/office/officeart/2008/layout/VerticalCurvedList"/>
    <dgm:cxn modelId="{DA34E45C-B07E-4F16-A573-324A3087B1F9}" type="presParOf" srcId="{DB5C9476-5F6E-401C-A155-119EF4E8DA4C}" destId="{485EC607-6AE3-403F-B869-AE495D2DCA8B}" srcOrd="11" destOrd="0" presId="urn:microsoft.com/office/officeart/2008/layout/VerticalCurvedList"/>
    <dgm:cxn modelId="{32BCCAD6-6509-4C72-9136-1F215933D651}" type="presParOf" srcId="{DB5C9476-5F6E-401C-A155-119EF4E8DA4C}" destId="{343B5F4B-3A75-4E66-B332-3D352CF79107}" srcOrd="12" destOrd="0" presId="urn:microsoft.com/office/officeart/2008/layout/VerticalCurvedList"/>
    <dgm:cxn modelId="{783EB074-3A00-4918-8891-F0E25F924FE0}" type="presParOf" srcId="{343B5F4B-3A75-4E66-B332-3D352CF79107}" destId="{B243A959-76AD-4268-BBF0-6D15C417B4F9}" srcOrd="0" destOrd="0" presId="urn:microsoft.com/office/officeart/2008/layout/VerticalCurvedList"/>
    <dgm:cxn modelId="{396DA736-FBF9-45D2-BA04-13431483E749}" type="presParOf" srcId="{DB5C9476-5F6E-401C-A155-119EF4E8DA4C}" destId="{9307F8F9-DD38-4B84-B9D0-C0662C17791A}" srcOrd="13" destOrd="0" presId="urn:microsoft.com/office/officeart/2008/layout/VerticalCurvedList"/>
    <dgm:cxn modelId="{4FF474C2-5D05-4132-9740-1B83EBA9A171}" type="presParOf" srcId="{DB5C9476-5F6E-401C-A155-119EF4E8DA4C}" destId="{614305CC-3E86-49E6-A485-609BA11F418A}" srcOrd="14" destOrd="0" presId="urn:microsoft.com/office/officeart/2008/layout/VerticalCurvedList"/>
    <dgm:cxn modelId="{14C1793F-FEAA-4FA3-A29E-5A42FA50AE74}" type="presParOf" srcId="{614305CC-3E86-49E6-A485-609BA11F418A}" destId="{B58BFF91-0458-4008-B2FC-1EC517483D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49BE7-912B-4D6E-B748-49F503F432EC}">
      <dsp:nvSpPr>
        <dsp:cNvPr id="0" name=""/>
        <dsp:cNvSpPr/>
      </dsp:nvSpPr>
      <dsp:spPr>
        <a:xfrm>
          <a:off x="-5511004" y="-844209"/>
          <a:ext cx="6565219" cy="6565219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3214B-2328-42B5-9C87-ECB584C29699}">
      <dsp:nvSpPr>
        <dsp:cNvPr id="0" name=""/>
        <dsp:cNvSpPr/>
      </dsp:nvSpPr>
      <dsp:spPr>
        <a:xfrm>
          <a:off x="342107" y="221699"/>
          <a:ext cx="6603187" cy="4432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179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 面向对象的设计思想</a:t>
          </a:r>
          <a:endParaRPr 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42107" y="221699"/>
        <a:ext cx="6603187" cy="443203"/>
      </dsp:txXfrm>
    </dsp:sp>
    <dsp:sp modelId="{22DF3FF7-7177-47D3-9E73-56C51F723028}">
      <dsp:nvSpPr>
        <dsp:cNvPr id="0" name=""/>
        <dsp:cNvSpPr/>
      </dsp:nvSpPr>
      <dsp:spPr>
        <a:xfrm>
          <a:off x="65105" y="166298"/>
          <a:ext cx="554004" cy="554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23EC3-EA8D-43F7-B4ED-3EB690E6B7A5}">
      <dsp:nvSpPr>
        <dsp:cNvPr id="0" name=""/>
        <dsp:cNvSpPr/>
      </dsp:nvSpPr>
      <dsp:spPr>
        <a:xfrm>
          <a:off x="743468" y="886894"/>
          <a:ext cx="6201826" cy="4432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179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对象和类的概念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43468" y="886894"/>
        <a:ext cx="6201826" cy="443203"/>
      </dsp:txXfrm>
    </dsp:sp>
    <dsp:sp modelId="{26D3629F-273D-46AB-8703-19D43C77FF4C}">
      <dsp:nvSpPr>
        <dsp:cNvPr id="0" name=""/>
        <dsp:cNvSpPr/>
      </dsp:nvSpPr>
      <dsp:spPr>
        <a:xfrm>
          <a:off x="466465" y="831494"/>
          <a:ext cx="554004" cy="554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331EB-8E41-461E-9C63-F264DA402FB3}">
      <dsp:nvSpPr>
        <dsp:cNvPr id="0" name=""/>
        <dsp:cNvSpPr/>
      </dsp:nvSpPr>
      <dsp:spPr>
        <a:xfrm>
          <a:off x="963411" y="1551602"/>
          <a:ext cx="5981882" cy="4432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179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Java 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类的定义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63411" y="1551602"/>
        <a:ext cx="5981882" cy="443203"/>
      </dsp:txXfrm>
    </dsp:sp>
    <dsp:sp modelId="{02976FB4-DA40-4D74-B5F2-18AD387B0A69}">
      <dsp:nvSpPr>
        <dsp:cNvPr id="0" name=""/>
        <dsp:cNvSpPr/>
      </dsp:nvSpPr>
      <dsp:spPr>
        <a:xfrm>
          <a:off x="686409" y="1496202"/>
          <a:ext cx="554004" cy="554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B1FF4-B382-45D1-B01A-543C83808AE1}">
      <dsp:nvSpPr>
        <dsp:cNvPr id="0" name=""/>
        <dsp:cNvSpPr/>
      </dsp:nvSpPr>
      <dsp:spPr>
        <a:xfrm>
          <a:off x="1033637" y="2216798"/>
          <a:ext cx="5911656" cy="4432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179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构造函数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33637" y="2216798"/>
        <a:ext cx="5911656" cy="443203"/>
      </dsp:txXfrm>
    </dsp:sp>
    <dsp:sp modelId="{0F9F83E0-EB6C-4609-8E96-891823DFB7EE}">
      <dsp:nvSpPr>
        <dsp:cNvPr id="0" name=""/>
        <dsp:cNvSpPr/>
      </dsp:nvSpPr>
      <dsp:spPr>
        <a:xfrm>
          <a:off x="756635" y="2161397"/>
          <a:ext cx="554004" cy="554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34D46-2888-4117-94D2-8546B791B919}">
      <dsp:nvSpPr>
        <dsp:cNvPr id="0" name=""/>
        <dsp:cNvSpPr/>
      </dsp:nvSpPr>
      <dsp:spPr>
        <a:xfrm>
          <a:off x="963411" y="2881993"/>
          <a:ext cx="5981882" cy="4432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179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对象的创建和使用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63411" y="2881993"/>
        <a:ext cx="5981882" cy="443203"/>
      </dsp:txXfrm>
    </dsp:sp>
    <dsp:sp modelId="{6FDBBDF0-E32A-4CCC-90E6-5EE134E4AD61}">
      <dsp:nvSpPr>
        <dsp:cNvPr id="0" name=""/>
        <dsp:cNvSpPr/>
      </dsp:nvSpPr>
      <dsp:spPr>
        <a:xfrm>
          <a:off x="686409" y="2826593"/>
          <a:ext cx="554004" cy="554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EC607-6AE3-403F-B869-AE495D2DCA8B}">
      <dsp:nvSpPr>
        <dsp:cNvPr id="0" name=""/>
        <dsp:cNvSpPr/>
      </dsp:nvSpPr>
      <dsp:spPr>
        <a:xfrm>
          <a:off x="743468" y="3546701"/>
          <a:ext cx="6201826" cy="4432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179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 方法的重载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43468" y="3546701"/>
        <a:ext cx="6201826" cy="443203"/>
      </dsp:txXfrm>
    </dsp:sp>
    <dsp:sp modelId="{B243A959-76AD-4268-BBF0-6D15C417B4F9}">
      <dsp:nvSpPr>
        <dsp:cNvPr id="0" name=""/>
        <dsp:cNvSpPr/>
      </dsp:nvSpPr>
      <dsp:spPr>
        <a:xfrm>
          <a:off x="466465" y="3491301"/>
          <a:ext cx="554004" cy="554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7F8F9-DD38-4B84-B9D0-C0662C17791A}">
      <dsp:nvSpPr>
        <dsp:cNvPr id="0" name=""/>
        <dsp:cNvSpPr/>
      </dsp:nvSpPr>
      <dsp:spPr>
        <a:xfrm>
          <a:off x="342107" y="4211897"/>
          <a:ext cx="6603187" cy="4432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179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this static 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关键字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42107" y="4211897"/>
        <a:ext cx="6603187" cy="443203"/>
      </dsp:txXfrm>
    </dsp:sp>
    <dsp:sp modelId="{B58BFF91-0458-4008-B2FC-1EC517483DB0}">
      <dsp:nvSpPr>
        <dsp:cNvPr id="0" name=""/>
        <dsp:cNvSpPr/>
      </dsp:nvSpPr>
      <dsp:spPr>
        <a:xfrm>
          <a:off x="65105" y="4156496"/>
          <a:ext cx="554004" cy="554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7D3594-A934-4031-B9B2-AE83F7DC395C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D825B35-B11C-43A9-9979-5AFBEA43E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25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13C23F9-2408-4ED4-A8CF-8BBEFB7A67A3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A9C9B3-4D6B-4A79-98CD-4309C0E0A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05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33400" y="3657600"/>
            <a:ext cx="6248400" cy="79216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dirty="0" smtClean="0"/>
              <a:t>请输入标题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DE846-5267-4019-B632-6A533F7AF3F8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1FD15-BE5C-4726-8FBD-6F9ECE6F1993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AC878-5ACB-409F-B094-A39A0C2AA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4E169-223A-4E37-AA86-C6C920CD4864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59D36-5CA1-4051-B969-27EFBF684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61D80-129F-4D62-AD0C-91FB68551B45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EC2B6-2F3D-443F-AFA2-970B751CE2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2A625-54AC-41BE-8524-71C826B1FECE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387E1-A93F-4BE2-95BD-0C6D60C27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B644A-D67E-481F-B457-206CE53F14DB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C89E-34D3-48D7-ADD5-2DF11E5AC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7F3D3-6072-4A1E-97F9-0439D4A9AEF7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BB601-B4CD-4423-9B21-BC58D997E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16AC2-BD39-46FE-83D8-117F4815F5B9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4633B-F1C7-4345-A7BF-5D16EFDEB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7631113" y="6367463"/>
            <a:ext cx="15128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www.Coredu.cn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3E9FA-CB37-4D44-A559-4DEE784F0287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ED204-52FD-45AB-94B6-B2F359C5A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D2B19-A0E5-4B7B-8D1A-2FDEF1208B6E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00ED8-54ED-4CE4-BCC4-9C16F08484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3F3AA-064E-4068-B0E4-8A349959A7C7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1898-39D7-47BD-AB43-33F3D7530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248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请输入标题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71BF69-1468-4674-9196-E324D75962A1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www.coredu.cn</a:t>
            </a:r>
            <a:endParaRPr lang="en-US" dirty="0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858000" y="228600"/>
            <a:ext cx="20208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04800" y="6553200"/>
            <a:ext cx="7239000" cy="460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23227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91581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91581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91581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91581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91581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87475" y="155575"/>
            <a:ext cx="7691438" cy="987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88" y="6256338"/>
            <a:ext cx="7689850" cy="449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363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82000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Line 15"/>
          <p:cNvSpPr>
            <a:spLocks noChangeShapeType="1"/>
          </p:cNvSpPr>
          <p:nvPr/>
        </p:nvSpPr>
        <p:spPr bwMode="auto">
          <a:xfrm>
            <a:off x="5562600" y="1692275"/>
            <a:ext cx="833438" cy="89852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5" name="Rectangle 16"/>
          <p:cNvSpPr>
            <a:spLocks noChangeArrowheads="1"/>
          </p:cNvSpPr>
          <p:nvPr/>
        </p:nvSpPr>
        <p:spPr bwMode="auto">
          <a:xfrm>
            <a:off x="5786438" y="5707063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400">
                <a:solidFill>
                  <a:srgbClr val="007FB8"/>
                </a:solidFill>
                <a:latin typeface="Calibri" pitchFamily="34" charset="0"/>
              </a:rPr>
              <a:t>	</a:t>
            </a:r>
          </a:p>
        </p:txBody>
      </p:sp>
      <p:sp>
        <p:nvSpPr>
          <p:cNvPr id="15366" name="Line 17"/>
          <p:cNvSpPr>
            <a:spLocks noChangeShapeType="1"/>
          </p:cNvSpPr>
          <p:nvPr/>
        </p:nvSpPr>
        <p:spPr bwMode="auto">
          <a:xfrm flipH="1" flipV="1">
            <a:off x="6781800" y="2738438"/>
            <a:ext cx="757238" cy="3032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28"/>
          <p:cNvSpPr>
            <a:spLocks noChangeShapeType="1"/>
          </p:cNvSpPr>
          <p:nvPr/>
        </p:nvSpPr>
        <p:spPr bwMode="auto">
          <a:xfrm flipV="1">
            <a:off x="7143750" y="3184525"/>
            <a:ext cx="495300" cy="942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368" name="Picture 13" descr="headshotinset_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86650" y="2881313"/>
            <a:ext cx="4095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1" descr="headshotinset_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9163" y="2487613"/>
            <a:ext cx="5143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2" descr="headshotinset_0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86338" y="1111250"/>
            <a:ext cx="687387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1" name="Picture 14" descr="headshotinset_0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9938" y="1235075"/>
            <a:ext cx="4492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9" descr="headshotinset_0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0" y="1235075"/>
            <a:ext cx="44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3" name="Picture 10" descr="headshotinset_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69038" y="2119313"/>
            <a:ext cx="7223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4" name="Picture 1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34238" y="5995988"/>
            <a:ext cx="1528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5" name="Rectangle 16"/>
          <p:cNvSpPr>
            <a:spLocks noChangeArrowheads="1"/>
          </p:cNvSpPr>
          <p:nvPr/>
        </p:nvSpPr>
        <p:spPr bwMode="auto">
          <a:xfrm>
            <a:off x="347663" y="4833938"/>
            <a:ext cx="8763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3600" b="1" dirty="0">
              <a:solidFill>
                <a:srgbClr val="7E3A3A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2800" dirty="0">
              <a:solidFill>
                <a:srgbClr val="B36A4D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zh-CN" altLang="en-US" sz="2800" dirty="0">
              <a:solidFill>
                <a:srgbClr val="B36A4D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 idx="4294967295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类的定义 成员变量和方法的声明</a:t>
            </a:r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685800" y="167005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609600" y="1735138"/>
            <a:ext cx="7620000" cy="548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类的定义主要由两方面组成 </a:t>
            </a:r>
            <a:r>
              <a:rPr lang="zh-CN" altLang="en-US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</a:t>
            </a:r>
            <a:r>
              <a:rPr lang="zh-CN" altLang="en-US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成员变量和方法</a:t>
            </a:r>
          </a:p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举例：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class Person 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{</a:t>
            </a:r>
            <a:b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  //</a:t>
            </a:r>
            <a:r>
              <a:rPr lang="zh-CN" altLang="en-US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成员变量定义</a:t>
            </a:r>
            <a:br>
              <a:rPr lang="zh-CN" altLang="en-US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private </a:t>
            </a:r>
            <a:r>
              <a:rPr lang="en-US" altLang="zh-CN" sz="2400" dirty="0" err="1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id;</a:t>
            </a:r>
            <a:b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  private </a:t>
            </a:r>
            <a:r>
              <a:rPr lang="en-US" altLang="zh-CN" sz="2400" dirty="0" err="1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age = 20;</a:t>
            </a:r>
            <a:b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  //</a:t>
            </a:r>
            <a:r>
              <a:rPr lang="zh-CN" altLang="en-US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方法定义</a:t>
            </a:r>
            <a:br>
              <a:rPr lang="zh-CN" altLang="en-US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altLang="zh-CN" sz="2400" dirty="0" err="1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getAge</a:t>
            </a: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() {return age;}</a:t>
            </a:r>
            <a:b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  public void </a:t>
            </a:r>
            <a:r>
              <a:rPr lang="en-US" altLang="zh-CN" sz="2400" dirty="0" err="1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setAge</a:t>
            </a: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) {age = </a:t>
            </a:r>
            <a:r>
              <a:rPr lang="en-US" altLang="zh-CN" sz="2400" dirty="0" err="1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;}</a:t>
            </a:r>
            <a:b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  public </a:t>
            </a:r>
            <a:r>
              <a:rPr lang="en-US" altLang="zh-CN" sz="2400" dirty="0" err="1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getId</a:t>
            </a: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() {return id;}</a:t>
            </a:r>
            <a:b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}</a:t>
            </a:r>
          </a:p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endParaRPr lang="en-US" altLang="zh-CN" sz="2000" dirty="0">
              <a:solidFill>
                <a:srgbClr val="91581F"/>
              </a:solidFill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endParaRPr lang="zh-CN" altLang="en-US" sz="2000" dirty="0">
              <a:solidFill>
                <a:srgbClr val="91581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成员变量</a:t>
            </a:r>
          </a:p>
        </p:txBody>
      </p:sp>
      <p:sp>
        <p:nvSpPr>
          <p:cNvPr id="2662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4048125" cy="4525963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成员变量可以使用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语言中任何一种数据类型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在定义成员变量时可以对其初始化，如果不对其初始化，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使用默认的值对其初始化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成员变量的作用范围为整个类体。</a:t>
            </a:r>
          </a:p>
        </p:txBody>
      </p:sp>
      <p:graphicFrame>
        <p:nvGraphicFramePr>
          <p:cNvPr id="46138" name="Group 5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27694178"/>
              </p:ext>
            </p:extLst>
          </p:nvPr>
        </p:nvGraphicFramePr>
        <p:xfrm>
          <a:off x="4638675" y="1627188"/>
          <a:ext cx="4048125" cy="4438591"/>
        </p:xfrm>
        <a:graphic>
          <a:graphicData uri="http://schemas.openxmlformats.org/drawingml/2006/table">
            <a:tbl>
              <a:tblPr/>
              <a:tblGrid>
                <a:gridCol w="2054225"/>
                <a:gridCol w="1993900"/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成员变量类型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取值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byte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short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char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'\u0000'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float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0.0F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double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0.0D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boolean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其他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null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6705600" cy="792162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面向对象基本</a:t>
            </a:r>
            <a:r>
              <a:rPr lang="zh-CN" altLang="en-US" sz="40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en-US" altLang="zh-CN" sz="40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endParaRPr lang="zh-CN" altLang="en-US" sz="4000" b="1" dirty="0">
              <a:solidFill>
                <a:srgbClr val="7E3A3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184150" y="1773238"/>
            <a:ext cx="3590925" cy="363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     Java </a:t>
            </a:r>
            <a:r>
              <a:rPr lang="zh-CN" altLang="en-US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语言中除基本类型之外的变量类型都称之为引用类型。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zh-CN" altLang="en-US" sz="2400" dirty="0">
              <a:solidFill>
                <a:srgbClr val="91581F"/>
              </a:solidFill>
              <a:latin typeface="微软雅黑" pitchFamily="34" charset="-122"/>
              <a:ea typeface="微软雅黑" pitchFamily="34" charset="-122"/>
            </a:endParaRP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     Java</a:t>
            </a:r>
            <a:r>
              <a:rPr lang="zh-CN" altLang="en-US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中的对象是通过引用对其操作的。例如：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1" lang="zh-CN" altLang="en-US" b="1" dirty="0">
              <a:latin typeface="Times New Roman" pitchFamily="18" charset="0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b="1" dirty="0">
                <a:latin typeface="Courier New" pitchFamily="49" charset="0"/>
              </a:rPr>
              <a:t>        </a:t>
            </a:r>
            <a:endParaRPr kumimoji="1" lang="zh-CN" altLang="en-US" b="1" dirty="0">
              <a:latin typeface="Times New Roman" pitchFamily="18" charset="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4173538" y="1700213"/>
            <a:ext cx="4652962" cy="29579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/*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* </a:t>
            </a: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声明了一个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类型的引用变量，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* 但并没有使它指向一个对象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*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String s;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/*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* </a:t>
            </a: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语句创建了一个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* </a:t>
            </a: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类型的对象并用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指向它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* 以后可以通过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完成对其的操作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*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s = new String("hello world!");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对象的创建和使用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必须使用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关键字创建对象。</a:t>
            </a:r>
          </a:p>
          <a:p>
            <a:pPr lvl="1"/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Person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p</a:t>
            </a:r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erson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new </a:t>
            </a:r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Person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();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使用对象（引用）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成员变量来引用对象的成员变量。</a:t>
            </a:r>
          </a:p>
          <a:p>
            <a:pPr lvl="1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person.age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使用对象（引用）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方法（参数列表）来调用对象的方法。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person. </a:t>
            </a:r>
            <a:r>
              <a:rPr lang="en-US" altLang="en-US" dirty="0" err="1">
                <a:latin typeface="微软雅黑" pitchFamily="34" charset="-122"/>
                <a:ea typeface="微软雅黑" pitchFamily="34" charset="-122"/>
              </a:rPr>
              <a:t>setAge</a:t>
            </a:r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(23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</a:p>
        </p:txBody>
      </p:sp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304800" y="1361661"/>
            <a:ext cx="709923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   使用 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new + </a:t>
            </a: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构造方法 创建一个新的对象。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   构造方法是定义在 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类中的一个用来初始化对象的方法。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   构造方法与类同名且没有返回值。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    例如： 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Person </a:t>
            </a: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类的构造函数：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914400" y="3048000"/>
            <a:ext cx="6781800" cy="35235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public class Person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 err="1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id;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 err="1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age;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Person(</a:t>
            </a:r>
            <a:r>
              <a:rPr lang="en-US" altLang="zh-CN" sz="2000" dirty="0" err="1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n,int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id = n;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age = </a:t>
            </a:r>
            <a:r>
              <a:rPr lang="en-US" altLang="zh-CN" sz="2000" dirty="0" err="1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构造方法的调用</a:t>
            </a:r>
          </a:p>
        </p:txBody>
      </p:sp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685800" y="2276475"/>
            <a:ext cx="7696200" cy="30740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public class Test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public static void main(String </a:t>
            </a:r>
            <a:r>
              <a:rPr lang="en-US" altLang="zh-CN" sz="2400" dirty="0" err="1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[])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      Person tom = new Person(1,25);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      Person john = new Person(2,27);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85800" y="1550988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创建对象时，使用构造方法初始化对象的成员</a:t>
            </a:r>
            <a:r>
              <a:rPr lang="zh-CN" altLang="en-US" sz="2800" dirty="0" smtClean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zh-CN" altLang="en-US" sz="2800" dirty="0">
              <a:solidFill>
                <a:srgbClr val="91581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</a:p>
        </p:txBody>
      </p:sp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609600" y="1367672"/>
            <a:ext cx="78486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当没有指定构造方法时，编译器为类自动添加形如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 类名</a:t>
            </a: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( ) { } </a:t>
            </a:r>
            <a:r>
              <a:rPr lang="zh-CN" altLang="en-US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的构造方法。如果已有，编译器就不再添加了。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例如：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3276600"/>
            <a:ext cx="4572000" cy="309777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35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class Point </a:t>
            </a:r>
          </a:p>
          <a:p>
            <a:pPr lvl="0">
              <a:lnSpc>
                <a:spcPct val="35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lvl="0">
              <a:lnSpc>
                <a:spcPct val="35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public </a:t>
            </a:r>
            <a:r>
              <a:rPr lang="en-US" altLang="zh-CN" sz="2400" dirty="0" err="1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x; </a:t>
            </a:r>
          </a:p>
          <a:p>
            <a:pPr lvl="0">
              <a:lnSpc>
                <a:spcPct val="35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public </a:t>
            </a:r>
            <a:r>
              <a:rPr lang="en-US" altLang="zh-CN" sz="2400" dirty="0" err="1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y;</a:t>
            </a:r>
          </a:p>
          <a:p>
            <a:pPr lvl="0">
              <a:lnSpc>
                <a:spcPct val="35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 lvl="0">
              <a:lnSpc>
                <a:spcPct val="35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0">
              <a:lnSpc>
                <a:spcPct val="35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… … …</a:t>
            </a:r>
          </a:p>
          <a:p>
            <a:pPr lvl="0">
              <a:lnSpc>
                <a:spcPct val="35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Point p = new Point();</a:t>
            </a:r>
          </a:p>
          <a:p>
            <a:pPr lvl="0">
              <a:lnSpc>
                <a:spcPct val="35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91581F"/>
                </a:solidFill>
                <a:latin typeface="微软雅黑" pitchFamily="34" charset="-122"/>
                <a:ea typeface="微软雅黑" pitchFamily="34" charset="-122"/>
              </a:rPr>
              <a:t>… … …</a:t>
            </a:r>
          </a:p>
          <a:p>
            <a:pPr lvl="0">
              <a:lnSpc>
                <a:spcPct val="35000"/>
              </a:lnSpc>
              <a:spcBef>
                <a:spcPct val="50000"/>
              </a:spcBef>
            </a:pPr>
            <a:endParaRPr kumimoji="1" lang="zh-CN" altLang="en-US" b="1" dirty="0">
              <a:solidFill>
                <a:prstClr val="black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934200" cy="792162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复习：对象的创建和使用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必须使用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关键字创建对象。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使用对象引用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成员变量或来引用对象的成员变量。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使用对象引用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方法（参数列表）来调用对象的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646183"/>
              </p:ext>
            </p:extLst>
          </p:nvPr>
        </p:nvGraphicFramePr>
        <p:xfrm>
          <a:off x="762000" y="1524000"/>
          <a:ext cx="7010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381000"/>
            <a:ext cx="7416800" cy="685800"/>
          </a:xfrm>
          <a:prstGeom prst="rect">
            <a:avLst/>
          </a:prstGeom>
          <a:extLst/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JAVA SE</a:t>
            </a:r>
            <a:r>
              <a:rPr lang="zh-CN" altLang="en-US" sz="40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基础</a:t>
            </a:r>
            <a:endParaRPr lang="zh-CN" altLang="en-US" sz="4000" b="1" dirty="0">
              <a:solidFill>
                <a:srgbClr val="7E3A3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面向对象相关概念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多态</a:t>
            </a:r>
          </a:p>
        </p:txBody>
      </p:sp>
    </p:spTree>
    <p:extLst>
      <p:ext uri="{BB962C8B-B14F-4D97-AF65-F5344CB8AC3E}">
        <p14:creationId xmlns:p14="http://schemas.microsoft.com/office/powerpoint/2010/main" val="29423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>
          <a:ln cap="flat" algn="ctr">
            <a:solidFill>
              <a:schemeClr val="bg1"/>
            </a:solidFill>
          </a:ln>
        </p:spPr>
        <p:txBody>
          <a:bodyPr/>
          <a:lstStyle/>
          <a:p>
            <a:r>
              <a:rPr lang="zh-CN" altLang="en-US" sz="40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面向过程和面向对象</a:t>
            </a:r>
          </a:p>
        </p:txBody>
      </p:sp>
      <p:sp>
        <p:nvSpPr>
          <p:cNvPr id="1843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面向过程：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如何做   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重在操作步骤</a:t>
            </a:r>
          </a:p>
          <a:p>
            <a:pPr>
              <a:lnSpc>
                <a:spcPct val="90000"/>
              </a:lnSpc>
            </a:pP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面向对象：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谁来做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重在选择合适的对象</a:t>
            </a:r>
          </a:p>
          <a:p>
            <a:pPr>
              <a:lnSpc>
                <a:spcPct val="90000"/>
              </a:lnSpc>
            </a:pP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举例：运箱子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>
          <a:ln cap="flat" algn="ctr">
            <a:solidFill>
              <a:schemeClr val="bg1"/>
            </a:solidFill>
          </a:ln>
        </p:spPr>
        <p:txBody>
          <a:bodyPr/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面向对象设计思想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更高层级的复用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方法：复用级别是一个简单的步骤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面向对象：复用级别是一系列的操作步骤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案例：外包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疑问：被复用的对象执行操作仍然是面向过程的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ChangeArrowheads="1"/>
          </p:cNvSpPr>
          <p:nvPr/>
        </p:nvSpPr>
        <p:spPr bwMode="auto">
          <a:xfrm>
            <a:off x="784225" y="3429000"/>
            <a:ext cx="7310438" cy="266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title" idx="4294967295"/>
          </p:nvPr>
        </p:nvSpPr>
        <p:spPr>
          <a:ln cap="flat" algn="ctr">
            <a:solidFill>
              <a:schemeClr val="bg1"/>
            </a:solidFill>
          </a:ln>
        </p:spPr>
        <p:txBody>
          <a:bodyPr/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对象和类的概念</a:t>
            </a:r>
          </a:p>
        </p:txBody>
      </p:sp>
      <p:sp>
        <p:nvSpPr>
          <p:cNvPr id="20483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对象用计算机语言对问题域中事物的描述，对象通过“属性（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attribute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）”和“方法（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method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）”来分别对应事物所具有的静态属性和动态属性。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类是用于描述同一类形的对象的一个抽象的概念，类中定义了这一类对象所应具有的静态和动态属性。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类可以看成一类对象的模板，对象可以看成该类的一个具体实例。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752600" y="2057400"/>
            <a:ext cx="6705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endParaRPr kumimoji="1" lang="zh-CN" altLang="en-US" sz="2800" b="1">
              <a:latin typeface="Times New Roman" pitchFamily="18" charset="0"/>
            </a:endParaRPr>
          </a:p>
        </p:txBody>
      </p:sp>
      <p:grpSp>
        <p:nvGrpSpPr>
          <p:cNvPr id="20485" name="Group 6"/>
          <p:cNvGrpSpPr>
            <a:grpSpLocks/>
          </p:cNvGrpSpPr>
          <p:nvPr/>
        </p:nvGrpSpPr>
        <p:grpSpPr bwMode="auto">
          <a:xfrm>
            <a:off x="784225" y="3357563"/>
            <a:ext cx="6913563" cy="2663825"/>
            <a:chOff x="624" y="1366"/>
            <a:chExt cx="4576" cy="1802"/>
          </a:xfrm>
        </p:grpSpPr>
        <p:sp>
          <p:nvSpPr>
            <p:cNvPr id="20486" name="Oval 7"/>
            <p:cNvSpPr>
              <a:spLocks noChangeArrowheads="1"/>
            </p:cNvSpPr>
            <p:nvPr/>
          </p:nvSpPr>
          <p:spPr bwMode="auto">
            <a:xfrm>
              <a:off x="624" y="2249"/>
              <a:ext cx="697" cy="417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kumimoji="1" lang="zh-CN" altLang="en-US" sz="2000" b="1">
                  <a:solidFill>
                    <a:srgbClr val="800080"/>
                  </a:solidFill>
                  <a:latin typeface="Courier New" pitchFamily="49" charset="0"/>
                </a:rPr>
                <a:t>职员</a:t>
              </a:r>
              <a:r>
                <a:rPr kumimoji="1" lang="en-US" altLang="zh-CN" sz="2000" b="1">
                  <a:solidFill>
                    <a:srgbClr val="800080"/>
                  </a:solidFill>
                  <a:latin typeface="Courier New" pitchFamily="49" charset="0"/>
                </a:rPr>
                <a:t>A</a:t>
              </a:r>
            </a:p>
          </p:txBody>
        </p:sp>
        <p:grpSp>
          <p:nvGrpSpPr>
            <p:cNvPr id="20487" name="Group 8"/>
            <p:cNvGrpSpPr>
              <a:grpSpLocks/>
            </p:cNvGrpSpPr>
            <p:nvPr/>
          </p:nvGrpSpPr>
          <p:grpSpPr bwMode="auto">
            <a:xfrm>
              <a:off x="1485" y="1622"/>
              <a:ext cx="3715" cy="1546"/>
              <a:chOff x="1320" y="1728"/>
              <a:chExt cx="3624" cy="1488"/>
            </a:xfrm>
          </p:grpSpPr>
          <p:sp>
            <p:nvSpPr>
              <p:cNvPr id="20492" name="AutoShape 9"/>
              <p:cNvSpPr>
                <a:spLocks noChangeArrowheads="1"/>
              </p:cNvSpPr>
              <p:nvPr/>
            </p:nvSpPr>
            <p:spPr bwMode="auto">
              <a:xfrm>
                <a:off x="1320" y="2371"/>
                <a:ext cx="640" cy="202"/>
              </a:xfrm>
              <a:prstGeom prst="rightArrow">
                <a:avLst>
                  <a:gd name="adj1" fmla="val 50000"/>
                  <a:gd name="adj2" fmla="val 79208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0493" name="Picture 10" descr="employee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080" y="1728"/>
                <a:ext cx="992" cy="14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494" name="Picture 11" descr="object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88" y="1742"/>
                <a:ext cx="1056" cy="7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495" name="AutoShape 12"/>
              <p:cNvSpPr>
                <a:spLocks noChangeArrowheads="1"/>
              </p:cNvSpPr>
              <p:nvPr/>
            </p:nvSpPr>
            <p:spPr bwMode="auto">
              <a:xfrm>
                <a:off x="3216" y="1964"/>
                <a:ext cx="576" cy="222"/>
              </a:xfrm>
              <a:prstGeom prst="rightArrow">
                <a:avLst>
                  <a:gd name="adj1" fmla="val 50000"/>
                  <a:gd name="adj2" fmla="val 64865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0496" name="Picture 13" descr="object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888" y="2544"/>
                <a:ext cx="1056" cy="67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497" name="AutoShape 14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576" cy="237"/>
              </a:xfrm>
              <a:prstGeom prst="rightArrow">
                <a:avLst>
                  <a:gd name="adj1" fmla="val 50000"/>
                  <a:gd name="adj2" fmla="val 60759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88" name="Text Box 15"/>
            <p:cNvSpPr txBox="1">
              <a:spLocks noChangeArrowheads="1"/>
            </p:cNvSpPr>
            <p:nvPr/>
          </p:nvSpPr>
          <p:spPr bwMode="auto">
            <a:xfrm>
              <a:off x="2303" y="1366"/>
              <a:ext cx="916" cy="2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000" b="1">
                  <a:solidFill>
                    <a:srgbClr val="000099"/>
                  </a:solidFill>
                  <a:latin typeface="Courier New" pitchFamily="49" charset="0"/>
                </a:rPr>
                <a:t>类</a:t>
              </a:r>
            </a:p>
          </p:txBody>
        </p:sp>
        <p:sp>
          <p:nvSpPr>
            <p:cNvPr id="20489" name="Text Box 16"/>
            <p:cNvSpPr txBox="1">
              <a:spLocks noChangeArrowheads="1"/>
            </p:cNvSpPr>
            <p:nvPr/>
          </p:nvSpPr>
          <p:spPr bwMode="auto">
            <a:xfrm>
              <a:off x="4201" y="1366"/>
              <a:ext cx="916" cy="2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000" b="1">
                  <a:solidFill>
                    <a:srgbClr val="000099"/>
                  </a:solidFill>
                  <a:latin typeface="Courier New" pitchFamily="49" charset="0"/>
                </a:rPr>
                <a:t>对象</a:t>
              </a:r>
            </a:p>
          </p:txBody>
        </p:sp>
        <p:sp>
          <p:nvSpPr>
            <p:cNvPr id="20490" name="Text Box 17"/>
            <p:cNvSpPr txBox="1">
              <a:spLocks noChangeArrowheads="1"/>
            </p:cNvSpPr>
            <p:nvPr/>
          </p:nvSpPr>
          <p:spPr bwMode="auto">
            <a:xfrm>
              <a:off x="3273" y="2250"/>
              <a:ext cx="915" cy="2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000" b="1">
                  <a:solidFill>
                    <a:srgbClr val="000099"/>
                  </a:solidFill>
                  <a:latin typeface="Courier New" pitchFamily="49" charset="0"/>
                </a:rPr>
                <a:t>实例化</a:t>
              </a:r>
            </a:p>
          </p:txBody>
        </p:sp>
        <p:sp>
          <p:nvSpPr>
            <p:cNvPr id="20491" name="Text Box 18"/>
            <p:cNvSpPr txBox="1">
              <a:spLocks noChangeArrowheads="1"/>
            </p:cNvSpPr>
            <p:nvPr/>
          </p:nvSpPr>
          <p:spPr bwMode="auto">
            <a:xfrm>
              <a:off x="1298" y="2008"/>
              <a:ext cx="915" cy="2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000" b="1">
                  <a:solidFill>
                    <a:srgbClr val="000099"/>
                  </a:solidFill>
                  <a:latin typeface="Courier New" pitchFamily="49" charset="0"/>
                </a:rPr>
                <a:t>抽象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具有相同属性和相似行为的事物抽象出来</a:t>
            </a:r>
          </a:p>
          <a:p>
            <a:pPr>
              <a:buFont typeface="Arial" charset="0"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相同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可以用成员变量来表示</a:t>
            </a:r>
          </a:p>
          <a:p>
            <a:pPr>
              <a:buFont typeface="Arial" charset="0"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                   找出相同属性的过程称为数据抽象</a:t>
            </a:r>
          </a:p>
          <a:p>
            <a:pPr>
              <a:buFont typeface="Arial" charset="0"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相似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行为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可以用方法来表示</a:t>
            </a:r>
          </a:p>
          <a:p>
            <a:pPr>
              <a:buFont typeface="Arial" charset="0"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                   找出相似行为的过程称为过程抽象</a:t>
            </a:r>
          </a:p>
        </p:txBody>
      </p:sp>
      <p:sp>
        <p:nvSpPr>
          <p:cNvPr id="21506" name="Rectangle 4"/>
          <p:cNvSpPr>
            <a:spLocks noGrp="1" noChangeArrowheads="1"/>
          </p:cNvSpPr>
          <p:nvPr>
            <p:ph type="title" idx="4294967295"/>
          </p:nvPr>
        </p:nvSpPr>
        <p:spPr>
          <a:ln cap="flat" algn="ctr">
            <a:solidFill>
              <a:schemeClr val="bg1"/>
            </a:solidFill>
          </a:ln>
        </p:spPr>
        <p:txBody>
          <a:bodyPr/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对象和类的概念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与面向对象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1371600"/>
            <a:ext cx="8458200" cy="4953000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对象是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程序的核心，在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程序中“万事万物皆对象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类是用来创建同一类型的对象的“模板”，在一个类中定义了该类对象所应具有的成员变量以及方法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可以看成是静态属性（成员变量）和动态属性（方法）的封装体。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J2SDK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提供了很多类供编程人员使用，编程人员也可定义自己的类。</a:t>
            </a: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Scanner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System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为什么用对象？</a:t>
            </a:r>
          </a:p>
        </p:txBody>
      </p:sp>
      <p:sp>
        <p:nvSpPr>
          <p:cNvPr id="23554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1524000"/>
            <a:ext cx="7834312" cy="4876800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面向对象的编程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一组对象互相配合完成特定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的编程语言都是对现实问题的抽象</a:t>
            </a:r>
          </a:p>
          <a:p>
            <a:pPr lvl="2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汇编是对机器语言的抽象</a:t>
            </a:r>
          </a:p>
          <a:p>
            <a:pPr lvl="2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面向过程的语言是对汇编的抽象</a:t>
            </a:r>
          </a:p>
          <a:p>
            <a:pPr lvl="2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对象更加符合对于现实问题的抽象</a:t>
            </a: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对象都有对外服务的接口</a:t>
            </a: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对象隐藏内部服务的实现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比对象更高的层次上的抽象</a:t>
            </a: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举例：购物车业务流程组件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无论何种电商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803</Words>
  <Application>Microsoft Office PowerPoint</Application>
  <PresentationFormat>全屏显示(4:3)</PresentationFormat>
  <Paragraphs>174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Theme</vt:lpstr>
      <vt:lpstr>PowerPoint 演示文稿</vt:lpstr>
      <vt:lpstr>PowerPoint 演示文稿</vt:lpstr>
      <vt:lpstr>面向对象相关概念</vt:lpstr>
      <vt:lpstr>面向过程和面向对象</vt:lpstr>
      <vt:lpstr>面向对象设计思想</vt:lpstr>
      <vt:lpstr>对象和类的概念</vt:lpstr>
      <vt:lpstr>对象和类的概念</vt:lpstr>
      <vt:lpstr>Java与面向对象</vt:lpstr>
      <vt:lpstr>为什么用对象？</vt:lpstr>
      <vt:lpstr>Java 类的定义 成员变量和方法的声明</vt:lpstr>
      <vt:lpstr>成员变量</vt:lpstr>
      <vt:lpstr>Java面向对象基本概念-引用</vt:lpstr>
      <vt:lpstr>对象的创建和使用</vt:lpstr>
      <vt:lpstr>构造方法</vt:lpstr>
      <vt:lpstr>构造方法的调用</vt:lpstr>
      <vt:lpstr>构造方法</vt:lpstr>
      <vt:lpstr>复习：对象的创建和使用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Rivvy Wen</dc:creator>
  <cp:lastModifiedBy>user</cp:lastModifiedBy>
  <cp:revision>222</cp:revision>
  <dcterms:created xsi:type="dcterms:W3CDTF">2012-08-21T03:00:20Z</dcterms:created>
  <dcterms:modified xsi:type="dcterms:W3CDTF">2013-07-17T08:49:02Z</dcterms:modified>
</cp:coreProperties>
</file>