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8" r:id="rId3"/>
    <p:sldId id="362" r:id="rId4"/>
    <p:sldId id="316" r:id="rId5"/>
    <p:sldId id="317" r:id="rId6"/>
    <p:sldId id="318" r:id="rId7"/>
    <p:sldId id="321" r:id="rId8"/>
    <p:sldId id="324" r:id="rId9"/>
    <p:sldId id="325" r:id="rId10"/>
    <p:sldId id="326" r:id="rId11"/>
    <p:sldId id="327" r:id="rId12"/>
    <p:sldId id="328" r:id="rId13"/>
    <p:sldId id="330" r:id="rId14"/>
    <p:sldId id="331" r:id="rId15"/>
    <p:sldId id="332" r:id="rId16"/>
    <p:sldId id="334" r:id="rId17"/>
    <p:sldId id="336" r:id="rId18"/>
    <p:sldId id="335" r:id="rId19"/>
    <p:sldId id="337" r:id="rId20"/>
    <p:sldId id="338" r:id="rId21"/>
    <p:sldId id="339" r:id="rId22"/>
    <p:sldId id="340" r:id="rId23"/>
    <p:sldId id="341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7" r:id="rId35"/>
    <p:sldId id="358" r:id="rId36"/>
    <p:sldId id="359" r:id="rId37"/>
    <p:sldId id="360" r:id="rId38"/>
    <p:sldId id="361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12" autoAdjust="0"/>
  </p:normalViewPr>
  <p:slideViewPr>
    <p:cSldViewPr>
      <p:cViewPr varScale="1">
        <p:scale>
          <a:sx n="79" d="100"/>
          <a:sy n="79" d="100"/>
        </p:scale>
        <p:origin x="-130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2DC9A0-DCAF-492A-AF9C-2E7A192E2A85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93543C8-7D72-4954-9D63-57171DEF166A}">
      <dgm:prSet phldrT="[Text]" custT="1"/>
      <dgm:spPr/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 方法的重载</a:t>
          </a:r>
          <a:endParaRPr 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8E26FC3C-661A-4FD6-B102-1AE10A24C25B}" type="parTrans" cxnId="{EFC4348E-3BD9-4294-A4C5-B81750D4094F}">
      <dgm:prSet/>
      <dgm:spPr/>
      <dgm:t>
        <a:bodyPr/>
        <a:lstStyle/>
        <a:p>
          <a:endParaRPr lang="en-US"/>
        </a:p>
      </dgm:t>
    </dgm:pt>
    <dgm:pt modelId="{1CA65836-39D4-4DB7-87E9-37A10E34923C}" type="sibTrans" cxnId="{EFC4348E-3BD9-4294-A4C5-B81750D4094F}">
      <dgm:prSet/>
      <dgm:spPr/>
      <dgm:t>
        <a:bodyPr/>
        <a:lstStyle/>
        <a:p>
          <a:endParaRPr lang="en-US"/>
        </a:p>
      </dgm:t>
    </dgm:pt>
    <dgm:pt modelId="{A880974F-141C-42E3-A8E4-2C75998ECAB7}">
      <dgm:prSet custT="1"/>
      <dgm:spPr/>
      <dgm:t>
        <a:bodyPr/>
        <a:lstStyle/>
        <a:p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 static</a:t>
          </a:r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关键字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12CDEB2C-5216-457C-83EF-EA6B31846128}" type="parTrans" cxnId="{7D804B9C-ED71-4EB1-A3C1-FFE04CF14AB5}">
      <dgm:prSet/>
      <dgm:spPr/>
      <dgm:t>
        <a:bodyPr/>
        <a:lstStyle/>
        <a:p>
          <a:endParaRPr lang="zh-CN" altLang="en-US"/>
        </a:p>
      </dgm:t>
    </dgm:pt>
    <dgm:pt modelId="{F9839213-D071-4914-B412-1860F1F8B39E}" type="sibTrans" cxnId="{7D804B9C-ED71-4EB1-A3C1-FFE04CF14AB5}">
      <dgm:prSet/>
      <dgm:spPr/>
      <dgm:t>
        <a:bodyPr/>
        <a:lstStyle/>
        <a:p>
          <a:endParaRPr lang="zh-CN" altLang="en-US"/>
        </a:p>
      </dgm:t>
    </dgm:pt>
    <dgm:pt modelId="{71D1E80F-9DB3-416D-A354-DA9CE4391A95}">
      <dgm:prSet custT="1"/>
      <dgm:spPr/>
      <dgm:t>
        <a:bodyPr/>
        <a:lstStyle/>
        <a:p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 this</a:t>
          </a:r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关键字</a:t>
          </a:r>
          <a:endParaRPr lang="en-US" altLang="zh-CN" sz="2000" dirty="0" smtClean="0">
            <a:latin typeface="微软雅黑" pitchFamily="34" charset="-122"/>
            <a:ea typeface="微软雅黑" pitchFamily="34" charset="-122"/>
          </a:endParaRPr>
        </a:p>
      </dgm:t>
    </dgm:pt>
    <dgm:pt modelId="{DED07F65-E5C5-4935-86BF-BCC88D69E403}" type="parTrans" cxnId="{A070C7B9-A6C5-46A6-B906-6940BBFE9450}">
      <dgm:prSet/>
      <dgm:spPr/>
      <dgm:t>
        <a:bodyPr/>
        <a:lstStyle/>
        <a:p>
          <a:endParaRPr lang="zh-CN" altLang="en-US"/>
        </a:p>
      </dgm:t>
    </dgm:pt>
    <dgm:pt modelId="{60AE74DB-0FCF-4609-96BC-DABE793BBA7A}" type="sibTrans" cxnId="{A070C7B9-A6C5-46A6-B906-6940BBFE9450}">
      <dgm:prSet/>
      <dgm:spPr/>
      <dgm:t>
        <a:bodyPr/>
        <a:lstStyle/>
        <a:p>
          <a:endParaRPr lang="zh-CN" altLang="en-US"/>
        </a:p>
      </dgm:t>
    </dgm:pt>
    <dgm:pt modelId="{B6BFDBE7-E7DF-43B9-ACFF-0273DE58DFBE}">
      <dgm:prSet custT="1"/>
      <dgm:spPr/>
      <dgm:t>
        <a:bodyPr/>
        <a:lstStyle/>
        <a:p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 package</a:t>
          </a:r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和</a:t>
          </a:r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import</a:t>
          </a:r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关键字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2EBD0C29-CC6C-48EE-BEE7-6CF0720C0A5F}" type="parTrans" cxnId="{B769AB49-E07E-4C7E-91DE-987971533B45}">
      <dgm:prSet/>
      <dgm:spPr/>
      <dgm:t>
        <a:bodyPr/>
        <a:lstStyle/>
        <a:p>
          <a:endParaRPr lang="zh-CN" altLang="en-US"/>
        </a:p>
      </dgm:t>
    </dgm:pt>
    <dgm:pt modelId="{194560D4-E585-4B8A-890C-501497B95BB0}" type="sibTrans" cxnId="{B769AB49-E07E-4C7E-91DE-987971533B45}">
      <dgm:prSet/>
      <dgm:spPr/>
      <dgm:t>
        <a:bodyPr/>
        <a:lstStyle/>
        <a:p>
          <a:endParaRPr lang="zh-CN" altLang="en-US"/>
        </a:p>
      </dgm:t>
    </dgm:pt>
    <dgm:pt modelId="{DBD37241-E4EA-4B7E-BEE0-71D8E9C99F87}">
      <dgm:prSet custT="1"/>
      <dgm:spPr/>
      <dgm:t>
        <a:bodyPr/>
        <a:lstStyle/>
        <a:p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 JDK</a:t>
          </a:r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主要包介绍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1EE49EBB-84D2-41D6-BBC5-7BFA449289A7}" type="parTrans" cxnId="{E0BCB2DB-C639-471F-8E8A-0867988D4FDB}">
      <dgm:prSet/>
      <dgm:spPr/>
      <dgm:t>
        <a:bodyPr/>
        <a:lstStyle/>
        <a:p>
          <a:endParaRPr lang="zh-CN" altLang="en-US"/>
        </a:p>
      </dgm:t>
    </dgm:pt>
    <dgm:pt modelId="{9523863D-EA56-4D37-A932-F659C5F069CF}" type="sibTrans" cxnId="{E0BCB2DB-C639-471F-8E8A-0867988D4FDB}">
      <dgm:prSet/>
      <dgm:spPr/>
      <dgm:t>
        <a:bodyPr/>
        <a:lstStyle/>
        <a:p>
          <a:endParaRPr lang="zh-CN" altLang="en-US"/>
        </a:p>
      </dgm:t>
    </dgm:pt>
    <dgm:pt modelId="{0DA9B0BC-E9D2-4E3B-90EF-715310864589}">
      <dgm:prSet custT="1"/>
      <dgm:spPr/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 类的继承与权限公职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DD5E5D25-966F-4816-BCC7-47F6A9A5C1A2}" type="parTrans" cxnId="{6A6A555F-AA3F-471F-92F1-015AA0BD74F2}">
      <dgm:prSet/>
      <dgm:spPr/>
      <dgm:t>
        <a:bodyPr/>
        <a:lstStyle/>
        <a:p>
          <a:endParaRPr lang="zh-CN" altLang="en-US"/>
        </a:p>
      </dgm:t>
    </dgm:pt>
    <dgm:pt modelId="{FCE5827D-0E44-465C-A321-5AC939CB3B17}" type="sibTrans" cxnId="{6A6A555F-AA3F-471F-92F1-015AA0BD74F2}">
      <dgm:prSet/>
      <dgm:spPr/>
      <dgm:t>
        <a:bodyPr/>
        <a:lstStyle/>
        <a:p>
          <a:endParaRPr lang="zh-CN" altLang="en-US"/>
        </a:p>
      </dgm:t>
    </dgm:pt>
    <dgm:pt modelId="{30904C42-09DC-4EB9-A711-3B6540AB363A}">
      <dgm:prSet custT="1"/>
      <dgm:spPr/>
      <dgm:t>
        <a:bodyPr/>
        <a:lstStyle/>
        <a:p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方法的重写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E10F007D-120B-42DB-A3A4-985C07D6178F}" type="parTrans" cxnId="{444D30A9-A7FA-443E-ADE8-7BD3AFBB2243}">
      <dgm:prSet/>
      <dgm:spPr/>
      <dgm:t>
        <a:bodyPr/>
        <a:lstStyle/>
        <a:p>
          <a:endParaRPr lang="zh-CN" altLang="en-US"/>
        </a:p>
      </dgm:t>
    </dgm:pt>
    <dgm:pt modelId="{93EC6A58-750C-475A-85FC-C3FE421A24FC}" type="sibTrans" cxnId="{444D30A9-A7FA-443E-ADE8-7BD3AFBB2243}">
      <dgm:prSet/>
      <dgm:spPr/>
      <dgm:t>
        <a:bodyPr/>
        <a:lstStyle/>
        <a:p>
          <a:endParaRPr lang="zh-CN" altLang="en-US"/>
        </a:p>
      </dgm:t>
    </dgm:pt>
    <dgm:pt modelId="{7C9F285B-EFA0-471C-AD98-B25FB6346EEC}" type="pres">
      <dgm:prSet presAssocID="{972DC9A0-DCAF-492A-AF9C-2E7A192E2A8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B5C9476-5F6E-401C-A155-119EF4E8DA4C}" type="pres">
      <dgm:prSet presAssocID="{972DC9A0-DCAF-492A-AF9C-2E7A192E2A85}" presName="Name1" presStyleCnt="0"/>
      <dgm:spPr/>
      <dgm:t>
        <a:bodyPr/>
        <a:lstStyle/>
        <a:p>
          <a:endParaRPr lang="zh-CN" altLang="en-US"/>
        </a:p>
      </dgm:t>
    </dgm:pt>
    <dgm:pt modelId="{5F40A38C-B969-462A-A69C-2D9D4B54DB6E}" type="pres">
      <dgm:prSet presAssocID="{972DC9A0-DCAF-492A-AF9C-2E7A192E2A85}" presName="cycle" presStyleCnt="0"/>
      <dgm:spPr/>
      <dgm:t>
        <a:bodyPr/>
        <a:lstStyle/>
        <a:p>
          <a:endParaRPr lang="zh-CN" altLang="en-US"/>
        </a:p>
      </dgm:t>
    </dgm:pt>
    <dgm:pt modelId="{F3538014-00BF-4D04-9253-B85846F92FE1}" type="pres">
      <dgm:prSet presAssocID="{972DC9A0-DCAF-492A-AF9C-2E7A192E2A85}" presName="srcNode" presStyleLbl="node1" presStyleIdx="0" presStyleCnt="7"/>
      <dgm:spPr/>
      <dgm:t>
        <a:bodyPr/>
        <a:lstStyle/>
        <a:p>
          <a:endParaRPr lang="zh-CN" altLang="en-US"/>
        </a:p>
      </dgm:t>
    </dgm:pt>
    <dgm:pt modelId="{3BC49BE7-912B-4D6E-B748-49F503F432EC}" type="pres">
      <dgm:prSet presAssocID="{972DC9A0-DCAF-492A-AF9C-2E7A192E2A85}" presName="conn" presStyleLbl="parChTrans1D2" presStyleIdx="0" presStyleCnt="1"/>
      <dgm:spPr/>
      <dgm:t>
        <a:bodyPr/>
        <a:lstStyle/>
        <a:p>
          <a:endParaRPr lang="en-US"/>
        </a:p>
      </dgm:t>
    </dgm:pt>
    <dgm:pt modelId="{6A9BEF60-6F1D-48EE-8BA7-578220D4B47D}" type="pres">
      <dgm:prSet presAssocID="{972DC9A0-DCAF-492A-AF9C-2E7A192E2A85}" presName="extraNode" presStyleLbl="node1" presStyleIdx="0" presStyleCnt="7"/>
      <dgm:spPr/>
      <dgm:t>
        <a:bodyPr/>
        <a:lstStyle/>
        <a:p>
          <a:endParaRPr lang="zh-CN" altLang="en-US"/>
        </a:p>
      </dgm:t>
    </dgm:pt>
    <dgm:pt modelId="{E0F7CA20-3089-416E-BAA0-555421DECAED}" type="pres">
      <dgm:prSet presAssocID="{972DC9A0-DCAF-492A-AF9C-2E7A192E2A85}" presName="dstNode" presStyleLbl="node1" presStyleIdx="0" presStyleCnt="7"/>
      <dgm:spPr/>
      <dgm:t>
        <a:bodyPr/>
        <a:lstStyle/>
        <a:p>
          <a:endParaRPr lang="zh-CN" altLang="en-US"/>
        </a:p>
      </dgm:t>
    </dgm:pt>
    <dgm:pt modelId="{9103214B-2328-42B5-9C87-ECB584C29699}" type="pres">
      <dgm:prSet presAssocID="{993543C8-7D72-4954-9D63-57171DEF166A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F64957-ED87-471E-B9A4-FF0191BA14F1}" type="pres">
      <dgm:prSet presAssocID="{993543C8-7D72-4954-9D63-57171DEF166A}" presName="accent_1" presStyleCnt="0"/>
      <dgm:spPr/>
      <dgm:t>
        <a:bodyPr/>
        <a:lstStyle/>
        <a:p>
          <a:endParaRPr lang="zh-CN" altLang="en-US"/>
        </a:p>
      </dgm:t>
    </dgm:pt>
    <dgm:pt modelId="{22DF3FF7-7177-47D3-9E73-56C51F723028}" type="pres">
      <dgm:prSet presAssocID="{993543C8-7D72-4954-9D63-57171DEF166A}" presName="accentRepeatNode" presStyleLbl="solidFgAcc1" presStyleIdx="0" presStyleCnt="7"/>
      <dgm:spPr/>
      <dgm:t>
        <a:bodyPr/>
        <a:lstStyle/>
        <a:p>
          <a:endParaRPr lang="zh-CN" altLang="en-US"/>
        </a:p>
      </dgm:t>
    </dgm:pt>
    <dgm:pt modelId="{D1C23EC3-EA8D-43F7-B4ED-3EB690E6B7A5}" type="pres">
      <dgm:prSet presAssocID="{71D1E80F-9DB3-416D-A354-DA9CE4391A95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7B2AB6-CCD0-4430-BB2E-92C7098605E2}" type="pres">
      <dgm:prSet presAssocID="{71D1E80F-9DB3-416D-A354-DA9CE4391A95}" presName="accent_2" presStyleCnt="0"/>
      <dgm:spPr/>
      <dgm:t>
        <a:bodyPr/>
        <a:lstStyle/>
        <a:p>
          <a:endParaRPr lang="zh-CN" altLang="en-US"/>
        </a:p>
      </dgm:t>
    </dgm:pt>
    <dgm:pt modelId="{26D3629F-273D-46AB-8703-19D43C77FF4C}" type="pres">
      <dgm:prSet presAssocID="{71D1E80F-9DB3-416D-A354-DA9CE4391A95}" presName="accentRepeatNode" presStyleLbl="solidFgAcc1" presStyleIdx="1" presStyleCnt="7"/>
      <dgm:spPr/>
      <dgm:t>
        <a:bodyPr/>
        <a:lstStyle/>
        <a:p>
          <a:endParaRPr lang="zh-CN" altLang="en-US"/>
        </a:p>
      </dgm:t>
    </dgm:pt>
    <dgm:pt modelId="{097331EB-8E41-461E-9C63-F264DA402FB3}" type="pres">
      <dgm:prSet presAssocID="{A880974F-141C-42E3-A8E4-2C75998ECAB7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15B0AC-91B4-4342-8714-0592B554BAAD}" type="pres">
      <dgm:prSet presAssocID="{A880974F-141C-42E3-A8E4-2C75998ECAB7}" presName="accent_3" presStyleCnt="0"/>
      <dgm:spPr/>
      <dgm:t>
        <a:bodyPr/>
        <a:lstStyle/>
        <a:p>
          <a:endParaRPr lang="zh-CN" altLang="en-US"/>
        </a:p>
      </dgm:t>
    </dgm:pt>
    <dgm:pt modelId="{02976FB4-DA40-4D74-B5F2-18AD387B0A69}" type="pres">
      <dgm:prSet presAssocID="{A880974F-141C-42E3-A8E4-2C75998ECAB7}" presName="accentRepeatNode" presStyleLbl="solidFgAcc1" presStyleIdx="2" presStyleCnt="7"/>
      <dgm:spPr/>
      <dgm:t>
        <a:bodyPr/>
        <a:lstStyle/>
        <a:p>
          <a:endParaRPr lang="zh-CN" altLang="en-US"/>
        </a:p>
      </dgm:t>
    </dgm:pt>
    <dgm:pt modelId="{6CCB1FF4-B382-45D1-B01A-543C83808AE1}" type="pres">
      <dgm:prSet presAssocID="{B6BFDBE7-E7DF-43B9-ACFF-0273DE58DFBE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2D0A89-AA63-43E3-BFF2-2A849BC62273}" type="pres">
      <dgm:prSet presAssocID="{B6BFDBE7-E7DF-43B9-ACFF-0273DE58DFBE}" presName="accent_4" presStyleCnt="0"/>
      <dgm:spPr/>
    </dgm:pt>
    <dgm:pt modelId="{0F9F83E0-EB6C-4609-8E96-891823DFB7EE}" type="pres">
      <dgm:prSet presAssocID="{B6BFDBE7-E7DF-43B9-ACFF-0273DE58DFBE}" presName="accentRepeatNode" presStyleLbl="solidFgAcc1" presStyleIdx="3" presStyleCnt="7"/>
      <dgm:spPr/>
    </dgm:pt>
    <dgm:pt modelId="{0F434D46-2888-4117-94D2-8546B791B919}" type="pres">
      <dgm:prSet presAssocID="{DBD37241-E4EA-4B7E-BEE0-71D8E9C99F87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5EC353-EA9C-4AC8-A351-6E799BB181BD}" type="pres">
      <dgm:prSet presAssocID="{DBD37241-E4EA-4B7E-BEE0-71D8E9C99F87}" presName="accent_5" presStyleCnt="0"/>
      <dgm:spPr/>
    </dgm:pt>
    <dgm:pt modelId="{6FDBBDF0-E32A-4CCC-90E6-5EE134E4AD61}" type="pres">
      <dgm:prSet presAssocID="{DBD37241-E4EA-4B7E-BEE0-71D8E9C99F87}" presName="accentRepeatNode" presStyleLbl="solidFgAcc1" presStyleIdx="4" presStyleCnt="7"/>
      <dgm:spPr/>
    </dgm:pt>
    <dgm:pt modelId="{485EC607-6AE3-403F-B869-AE495D2DCA8B}" type="pres">
      <dgm:prSet presAssocID="{0DA9B0BC-E9D2-4E3B-90EF-715310864589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3B5F4B-3A75-4E66-B332-3D352CF79107}" type="pres">
      <dgm:prSet presAssocID="{0DA9B0BC-E9D2-4E3B-90EF-715310864589}" presName="accent_6" presStyleCnt="0"/>
      <dgm:spPr/>
    </dgm:pt>
    <dgm:pt modelId="{B243A959-76AD-4268-BBF0-6D15C417B4F9}" type="pres">
      <dgm:prSet presAssocID="{0DA9B0BC-E9D2-4E3B-90EF-715310864589}" presName="accentRepeatNode" presStyleLbl="solidFgAcc1" presStyleIdx="5" presStyleCnt="7"/>
      <dgm:spPr/>
    </dgm:pt>
    <dgm:pt modelId="{9307F8F9-DD38-4B84-B9D0-C0662C17791A}" type="pres">
      <dgm:prSet presAssocID="{30904C42-09DC-4EB9-A711-3B6540AB363A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4305CC-3E86-49E6-A485-609BA11F418A}" type="pres">
      <dgm:prSet presAssocID="{30904C42-09DC-4EB9-A711-3B6540AB363A}" presName="accent_7" presStyleCnt="0"/>
      <dgm:spPr/>
    </dgm:pt>
    <dgm:pt modelId="{B58BFF91-0458-4008-B2FC-1EC517483DB0}" type="pres">
      <dgm:prSet presAssocID="{30904C42-09DC-4EB9-A711-3B6540AB363A}" presName="accentRepeatNode" presStyleLbl="solidFgAcc1" presStyleIdx="6" presStyleCnt="7"/>
      <dgm:spPr/>
    </dgm:pt>
  </dgm:ptLst>
  <dgm:cxnLst>
    <dgm:cxn modelId="{EFC4348E-3BD9-4294-A4C5-B81750D4094F}" srcId="{972DC9A0-DCAF-492A-AF9C-2E7A192E2A85}" destId="{993543C8-7D72-4954-9D63-57171DEF166A}" srcOrd="0" destOrd="0" parTransId="{8E26FC3C-661A-4FD6-B102-1AE10A24C25B}" sibTransId="{1CA65836-39D4-4DB7-87E9-37A10E34923C}"/>
    <dgm:cxn modelId="{5F4B176E-BCD6-42CA-9F0D-C0267F011ED4}" type="presOf" srcId="{0DA9B0BC-E9D2-4E3B-90EF-715310864589}" destId="{485EC607-6AE3-403F-B869-AE495D2DCA8B}" srcOrd="0" destOrd="0" presId="urn:microsoft.com/office/officeart/2008/layout/VerticalCurvedList"/>
    <dgm:cxn modelId="{A070C7B9-A6C5-46A6-B906-6940BBFE9450}" srcId="{972DC9A0-DCAF-492A-AF9C-2E7A192E2A85}" destId="{71D1E80F-9DB3-416D-A354-DA9CE4391A95}" srcOrd="1" destOrd="0" parTransId="{DED07F65-E5C5-4935-86BF-BCC88D69E403}" sibTransId="{60AE74DB-0FCF-4609-96BC-DABE793BBA7A}"/>
    <dgm:cxn modelId="{E7917EE3-AA0D-4C22-A607-14182B00CFE2}" type="presOf" srcId="{1CA65836-39D4-4DB7-87E9-37A10E34923C}" destId="{3BC49BE7-912B-4D6E-B748-49F503F432EC}" srcOrd="0" destOrd="0" presId="urn:microsoft.com/office/officeart/2008/layout/VerticalCurvedList"/>
    <dgm:cxn modelId="{E0BCB2DB-C639-471F-8E8A-0867988D4FDB}" srcId="{972DC9A0-DCAF-492A-AF9C-2E7A192E2A85}" destId="{DBD37241-E4EA-4B7E-BEE0-71D8E9C99F87}" srcOrd="4" destOrd="0" parTransId="{1EE49EBB-84D2-41D6-BBC5-7BFA449289A7}" sibTransId="{9523863D-EA56-4D37-A932-F659C5F069CF}"/>
    <dgm:cxn modelId="{6597AB25-B031-4A1C-957A-38EA83387C10}" type="presOf" srcId="{972DC9A0-DCAF-492A-AF9C-2E7A192E2A85}" destId="{7C9F285B-EFA0-471C-AD98-B25FB6346EEC}" srcOrd="0" destOrd="0" presId="urn:microsoft.com/office/officeart/2008/layout/VerticalCurvedList"/>
    <dgm:cxn modelId="{6A6A555F-AA3F-471F-92F1-015AA0BD74F2}" srcId="{972DC9A0-DCAF-492A-AF9C-2E7A192E2A85}" destId="{0DA9B0BC-E9D2-4E3B-90EF-715310864589}" srcOrd="5" destOrd="0" parTransId="{DD5E5D25-966F-4816-BCC7-47F6A9A5C1A2}" sibTransId="{FCE5827D-0E44-465C-A321-5AC939CB3B17}"/>
    <dgm:cxn modelId="{444D30A9-A7FA-443E-ADE8-7BD3AFBB2243}" srcId="{972DC9A0-DCAF-492A-AF9C-2E7A192E2A85}" destId="{30904C42-09DC-4EB9-A711-3B6540AB363A}" srcOrd="6" destOrd="0" parTransId="{E10F007D-120B-42DB-A3A4-985C07D6178F}" sibTransId="{93EC6A58-750C-475A-85FC-C3FE421A24FC}"/>
    <dgm:cxn modelId="{EAD96B54-5B7D-4DB0-B03A-5E28847711B5}" type="presOf" srcId="{B6BFDBE7-E7DF-43B9-ACFF-0273DE58DFBE}" destId="{6CCB1FF4-B382-45D1-B01A-543C83808AE1}" srcOrd="0" destOrd="0" presId="urn:microsoft.com/office/officeart/2008/layout/VerticalCurvedList"/>
    <dgm:cxn modelId="{7D804B9C-ED71-4EB1-A3C1-FFE04CF14AB5}" srcId="{972DC9A0-DCAF-492A-AF9C-2E7A192E2A85}" destId="{A880974F-141C-42E3-A8E4-2C75998ECAB7}" srcOrd="2" destOrd="0" parTransId="{12CDEB2C-5216-457C-83EF-EA6B31846128}" sibTransId="{F9839213-D071-4914-B412-1860F1F8B39E}"/>
    <dgm:cxn modelId="{B769AB49-E07E-4C7E-91DE-987971533B45}" srcId="{972DC9A0-DCAF-492A-AF9C-2E7A192E2A85}" destId="{B6BFDBE7-E7DF-43B9-ACFF-0273DE58DFBE}" srcOrd="3" destOrd="0" parTransId="{2EBD0C29-CC6C-48EE-BEE7-6CF0720C0A5F}" sibTransId="{194560D4-E585-4B8A-890C-501497B95BB0}"/>
    <dgm:cxn modelId="{ED76C7A4-07D4-4DFA-97EB-9AA5F0F53530}" type="presOf" srcId="{A880974F-141C-42E3-A8E4-2C75998ECAB7}" destId="{097331EB-8E41-461E-9C63-F264DA402FB3}" srcOrd="0" destOrd="0" presId="urn:microsoft.com/office/officeart/2008/layout/VerticalCurvedList"/>
    <dgm:cxn modelId="{016C1A65-52D1-4750-AB9A-8D0698182695}" type="presOf" srcId="{30904C42-09DC-4EB9-A711-3B6540AB363A}" destId="{9307F8F9-DD38-4B84-B9D0-C0662C17791A}" srcOrd="0" destOrd="0" presId="urn:microsoft.com/office/officeart/2008/layout/VerticalCurvedList"/>
    <dgm:cxn modelId="{6F23E9F7-3E26-4A8A-962F-1DB309175760}" type="presOf" srcId="{71D1E80F-9DB3-416D-A354-DA9CE4391A95}" destId="{D1C23EC3-EA8D-43F7-B4ED-3EB690E6B7A5}" srcOrd="0" destOrd="0" presId="urn:microsoft.com/office/officeart/2008/layout/VerticalCurvedList"/>
    <dgm:cxn modelId="{5AC6B03A-57FE-42FA-A685-120DF2E24D49}" type="presOf" srcId="{DBD37241-E4EA-4B7E-BEE0-71D8E9C99F87}" destId="{0F434D46-2888-4117-94D2-8546B791B919}" srcOrd="0" destOrd="0" presId="urn:microsoft.com/office/officeart/2008/layout/VerticalCurvedList"/>
    <dgm:cxn modelId="{12756E14-4895-444D-8238-814161182785}" type="presOf" srcId="{993543C8-7D72-4954-9D63-57171DEF166A}" destId="{9103214B-2328-42B5-9C87-ECB584C29699}" srcOrd="0" destOrd="0" presId="urn:microsoft.com/office/officeart/2008/layout/VerticalCurvedList"/>
    <dgm:cxn modelId="{57898335-FC74-4032-9279-AEEF9F1F6BE9}" type="presParOf" srcId="{7C9F285B-EFA0-471C-AD98-B25FB6346EEC}" destId="{DB5C9476-5F6E-401C-A155-119EF4E8DA4C}" srcOrd="0" destOrd="0" presId="urn:microsoft.com/office/officeart/2008/layout/VerticalCurvedList"/>
    <dgm:cxn modelId="{4FBAB905-16EA-4C46-BAB0-4D8140AF0A20}" type="presParOf" srcId="{DB5C9476-5F6E-401C-A155-119EF4E8DA4C}" destId="{5F40A38C-B969-462A-A69C-2D9D4B54DB6E}" srcOrd="0" destOrd="0" presId="urn:microsoft.com/office/officeart/2008/layout/VerticalCurvedList"/>
    <dgm:cxn modelId="{1F8778B2-6302-4A51-A77F-E482D03104A2}" type="presParOf" srcId="{5F40A38C-B969-462A-A69C-2D9D4B54DB6E}" destId="{F3538014-00BF-4D04-9253-B85846F92FE1}" srcOrd="0" destOrd="0" presId="urn:microsoft.com/office/officeart/2008/layout/VerticalCurvedList"/>
    <dgm:cxn modelId="{05B56FAD-881C-46F7-9F3A-78F79261912F}" type="presParOf" srcId="{5F40A38C-B969-462A-A69C-2D9D4B54DB6E}" destId="{3BC49BE7-912B-4D6E-B748-49F503F432EC}" srcOrd="1" destOrd="0" presId="urn:microsoft.com/office/officeart/2008/layout/VerticalCurvedList"/>
    <dgm:cxn modelId="{C3072E39-8324-4CA1-99BE-CFC010B4E397}" type="presParOf" srcId="{5F40A38C-B969-462A-A69C-2D9D4B54DB6E}" destId="{6A9BEF60-6F1D-48EE-8BA7-578220D4B47D}" srcOrd="2" destOrd="0" presId="urn:microsoft.com/office/officeart/2008/layout/VerticalCurvedList"/>
    <dgm:cxn modelId="{14976303-F347-4681-80B1-790D6FEF9A74}" type="presParOf" srcId="{5F40A38C-B969-462A-A69C-2D9D4B54DB6E}" destId="{E0F7CA20-3089-416E-BAA0-555421DECAED}" srcOrd="3" destOrd="0" presId="urn:microsoft.com/office/officeart/2008/layout/VerticalCurvedList"/>
    <dgm:cxn modelId="{CC07AE71-F690-4138-9EB1-F5B2CA1B3798}" type="presParOf" srcId="{DB5C9476-5F6E-401C-A155-119EF4E8DA4C}" destId="{9103214B-2328-42B5-9C87-ECB584C29699}" srcOrd="1" destOrd="0" presId="urn:microsoft.com/office/officeart/2008/layout/VerticalCurvedList"/>
    <dgm:cxn modelId="{4BDCD61F-9B43-4338-B4AF-35893173C152}" type="presParOf" srcId="{DB5C9476-5F6E-401C-A155-119EF4E8DA4C}" destId="{B5F64957-ED87-471E-B9A4-FF0191BA14F1}" srcOrd="2" destOrd="0" presId="urn:microsoft.com/office/officeart/2008/layout/VerticalCurvedList"/>
    <dgm:cxn modelId="{9F181133-248B-4A21-B276-86357757B6E2}" type="presParOf" srcId="{B5F64957-ED87-471E-B9A4-FF0191BA14F1}" destId="{22DF3FF7-7177-47D3-9E73-56C51F723028}" srcOrd="0" destOrd="0" presId="urn:microsoft.com/office/officeart/2008/layout/VerticalCurvedList"/>
    <dgm:cxn modelId="{C4C93DED-1263-4DF3-AC3D-F270EF458C6C}" type="presParOf" srcId="{DB5C9476-5F6E-401C-A155-119EF4E8DA4C}" destId="{D1C23EC3-EA8D-43F7-B4ED-3EB690E6B7A5}" srcOrd="3" destOrd="0" presId="urn:microsoft.com/office/officeart/2008/layout/VerticalCurvedList"/>
    <dgm:cxn modelId="{B8E5FEA4-6FAD-4CDB-9B42-4AC83160285C}" type="presParOf" srcId="{DB5C9476-5F6E-401C-A155-119EF4E8DA4C}" destId="{E37B2AB6-CCD0-4430-BB2E-92C7098605E2}" srcOrd="4" destOrd="0" presId="urn:microsoft.com/office/officeart/2008/layout/VerticalCurvedList"/>
    <dgm:cxn modelId="{AE3A5ABB-5253-4DA6-AFCD-C49DD65037AC}" type="presParOf" srcId="{E37B2AB6-CCD0-4430-BB2E-92C7098605E2}" destId="{26D3629F-273D-46AB-8703-19D43C77FF4C}" srcOrd="0" destOrd="0" presId="urn:microsoft.com/office/officeart/2008/layout/VerticalCurvedList"/>
    <dgm:cxn modelId="{D54E1F46-727A-4F6D-B91F-7B81B7101D1B}" type="presParOf" srcId="{DB5C9476-5F6E-401C-A155-119EF4E8DA4C}" destId="{097331EB-8E41-461E-9C63-F264DA402FB3}" srcOrd="5" destOrd="0" presId="urn:microsoft.com/office/officeart/2008/layout/VerticalCurvedList"/>
    <dgm:cxn modelId="{683F047D-A847-4093-B205-DFDF6516093F}" type="presParOf" srcId="{DB5C9476-5F6E-401C-A155-119EF4E8DA4C}" destId="{3315B0AC-91B4-4342-8714-0592B554BAAD}" srcOrd="6" destOrd="0" presId="urn:microsoft.com/office/officeart/2008/layout/VerticalCurvedList"/>
    <dgm:cxn modelId="{FBC9868D-E1A4-4B67-84A5-71D206D36A18}" type="presParOf" srcId="{3315B0AC-91B4-4342-8714-0592B554BAAD}" destId="{02976FB4-DA40-4D74-B5F2-18AD387B0A69}" srcOrd="0" destOrd="0" presId="urn:microsoft.com/office/officeart/2008/layout/VerticalCurvedList"/>
    <dgm:cxn modelId="{46978C3E-52A8-4410-A97D-3632A5994DFE}" type="presParOf" srcId="{DB5C9476-5F6E-401C-A155-119EF4E8DA4C}" destId="{6CCB1FF4-B382-45D1-B01A-543C83808AE1}" srcOrd="7" destOrd="0" presId="urn:microsoft.com/office/officeart/2008/layout/VerticalCurvedList"/>
    <dgm:cxn modelId="{A76E916C-B3B3-481E-A932-E1E6314BED88}" type="presParOf" srcId="{DB5C9476-5F6E-401C-A155-119EF4E8DA4C}" destId="{A22D0A89-AA63-43E3-BFF2-2A849BC62273}" srcOrd="8" destOrd="0" presId="urn:microsoft.com/office/officeart/2008/layout/VerticalCurvedList"/>
    <dgm:cxn modelId="{E67FBA25-11B3-423E-9684-14FA71038742}" type="presParOf" srcId="{A22D0A89-AA63-43E3-BFF2-2A849BC62273}" destId="{0F9F83E0-EB6C-4609-8E96-891823DFB7EE}" srcOrd="0" destOrd="0" presId="urn:microsoft.com/office/officeart/2008/layout/VerticalCurvedList"/>
    <dgm:cxn modelId="{58A70358-3CD7-41A7-978A-CC7F3F8060C0}" type="presParOf" srcId="{DB5C9476-5F6E-401C-A155-119EF4E8DA4C}" destId="{0F434D46-2888-4117-94D2-8546B791B919}" srcOrd="9" destOrd="0" presId="urn:microsoft.com/office/officeart/2008/layout/VerticalCurvedList"/>
    <dgm:cxn modelId="{4B8903F7-DD3C-4B75-A299-D8423EB267FA}" type="presParOf" srcId="{DB5C9476-5F6E-401C-A155-119EF4E8DA4C}" destId="{195EC353-EA9C-4AC8-A351-6E799BB181BD}" srcOrd="10" destOrd="0" presId="urn:microsoft.com/office/officeart/2008/layout/VerticalCurvedList"/>
    <dgm:cxn modelId="{FD0E98B4-5B07-4AD3-8A01-D6B8585E4014}" type="presParOf" srcId="{195EC353-EA9C-4AC8-A351-6E799BB181BD}" destId="{6FDBBDF0-E32A-4CCC-90E6-5EE134E4AD61}" srcOrd="0" destOrd="0" presId="urn:microsoft.com/office/officeart/2008/layout/VerticalCurvedList"/>
    <dgm:cxn modelId="{DA34E45C-B07E-4F16-A573-324A3087B1F9}" type="presParOf" srcId="{DB5C9476-5F6E-401C-A155-119EF4E8DA4C}" destId="{485EC607-6AE3-403F-B869-AE495D2DCA8B}" srcOrd="11" destOrd="0" presId="urn:microsoft.com/office/officeart/2008/layout/VerticalCurvedList"/>
    <dgm:cxn modelId="{32BCCAD6-6509-4C72-9136-1F215933D651}" type="presParOf" srcId="{DB5C9476-5F6E-401C-A155-119EF4E8DA4C}" destId="{343B5F4B-3A75-4E66-B332-3D352CF79107}" srcOrd="12" destOrd="0" presId="urn:microsoft.com/office/officeart/2008/layout/VerticalCurvedList"/>
    <dgm:cxn modelId="{783EB074-3A00-4918-8891-F0E25F924FE0}" type="presParOf" srcId="{343B5F4B-3A75-4E66-B332-3D352CF79107}" destId="{B243A959-76AD-4268-BBF0-6D15C417B4F9}" srcOrd="0" destOrd="0" presId="urn:microsoft.com/office/officeart/2008/layout/VerticalCurvedList"/>
    <dgm:cxn modelId="{396DA736-FBF9-45D2-BA04-13431483E749}" type="presParOf" srcId="{DB5C9476-5F6E-401C-A155-119EF4E8DA4C}" destId="{9307F8F9-DD38-4B84-B9D0-C0662C17791A}" srcOrd="13" destOrd="0" presId="urn:microsoft.com/office/officeart/2008/layout/VerticalCurvedList"/>
    <dgm:cxn modelId="{4FF474C2-5D05-4132-9740-1B83EBA9A171}" type="presParOf" srcId="{DB5C9476-5F6E-401C-A155-119EF4E8DA4C}" destId="{614305CC-3E86-49E6-A485-609BA11F418A}" srcOrd="14" destOrd="0" presId="urn:microsoft.com/office/officeart/2008/layout/VerticalCurvedList"/>
    <dgm:cxn modelId="{14C1793F-FEAA-4FA3-A29E-5A42FA50AE74}" type="presParOf" srcId="{614305CC-3E86-49E6-A485-609BA11F418A}" destId="{B58BFF91-0458-4008-B2FC-1EC517483D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49BE7-912B-4D6E-B748-49F503F432EC}">
      <dsp:nvSpPr>
        <dsp:cNvPr id="0" name=""/>
        <dsp:cNvSpPr/>
      </dsp:nvSpPr>
      <dsp:spPr>
        <a:xfrm>
          <a:off x="-5511004" y="-844209"/>
          <a:ext cx="6565219" cy="6565219"/>
        </a:xfrm>
        <a:prstGeom prst="blockArc">
          <a:avLst>
            <a:gd name="adj1" fmla="val 18900000"/>
            <a:gd name="adj2" fmla="val 2700000"/>
            <a:gd name="adj3" fmla="val 329"/>
          </a:avLst>
        </a:pr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3214B-2328-42B5-9C87-ECB584C29699}">
      <dsp:nvSpPr>
        <dsp:cNvPr id="0" name=""/>
        <dsp:cNvSpPr/>
      </dsp:nvSpPr>
      <dsp:spPr>
        <a:xfrm>
          <a:off x="342107" y="221699"/>
          <a:ext cx="6603187" cy="44320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1793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 方法的重载</a:t>
          </a:r>
          <a:endParaRPr 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42107" y="221699"/>
        <a:ext cx="6603187" cy="443203"/>
      </dsp:txXfrm>
    </dsp:sp>
    <dsp:sp modelId="{22DF3FF7-7177-47D3-9E73-56C51F723028}">
      <dsp:nvSpPr>
        <dsp:cNvPr id="0" name=""/>
        <dsp:cNvSpPr/>
      </dsp:nvSpPr>
      <dsp:spPr>
        <a:xfrm>
          <a:off x="65105" y="166298"/>
          <a:ext cx="554004" cy="5540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C23EC3-EA8D-43F7-B4ED-3EB690E6B7A5}">
      <dsp:nvSpPr>
        <dsp:cNvPr id="0" name=""/>
        <dsp:cNvSpPr/>
      </dsp:nvSpPr>
      <dsp:spPr>
        <a:xfrm>
          <a:off x="743468" y="886894"/>
          <a:ext cx="6201826" cy="44320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1793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 this</a:t>
          </a: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关键字</a:t>
          </a:r>
          <a:endParaRPr lang="en-US" altLang="zh-CN" sz="200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743468" y="886894"/>
        <a:ext cx="6201826" cy="443203"/>
      </dsp:txXfrm>
    </dsp:sp>
    <dsp:sp modelId="{26D3629F-273D-46AB-8703-19D43C77FF4C}">
      <dsp:nvSpPr>
        <dsp:cNvPr id="0" name=""/>
        <dsp:cNvSpPr/>
      </dsp:nvSpPr>
      <dsp:spPr>
        <a:xfrm>
          <a:off x="466465" y="831494"/>
          <a:ext cx="554004" cy="5540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331EB-8E41-461E-9C63-F264DA402FB3}">
      <dsp:nvSpPr>
        <dsp:cNvPr id="0" name=""/>
        <dsp:cNvSpPr/>
      </dsp:nvSpPr>
      <dsp:spPr>
        <a:xfrm>
          <a:off x="963411" y="1551602"/>
          <a:ext cx="5981882" cy="44320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1793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 static</a:t>
          </a: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关键字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963411" y="1551602"/>
        <a:ext cx="5981882" cy="443203"/>
      </dsp:txXfrm>
    </dsp:sp>
    <dsp:sp modelId="{02976FB4-DA40-4D74-B5F2-18AD387B0A69}">
      <dsp:nvSpPr>
        <dsp:cNvPr id="0" name=""/>
        <dsp:cNvSpPr/>
      </dsp:nvSpPr>
      <dsp:spPr>
        <a:xfrm>
          <a:off x="686409" y="1496202"/>
          <a:ext cx="554004" cy="5540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CB1FF4-B382-45D1-B01A-543C83808AE1}">
      <dsp:nvSpPr>
        <dsp:cNvPr id="0" name=""/>
        <dsp:cNvSpPr/>
      </dsp:nvSpPr>
      <dsp:spPr>
        <a:xfrm>
          <a:off x="1033637" y="2216798"/>
          <a:ext cx="5911656" cy="44320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1793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 package</a:t>
          </a: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和</a:t>
          </a: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import</a:t>
          </a: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关键字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033637" y="2216798"/>
        <a:ext cx="5911656" cy="443203"/>
      </dsp:txXfrm>
    </dsp:sp>
    <dsp:sp modelId="{0F9F83E0-EB6C-4609-8E96-891823DFB7EE}">
      <dsp:nvSpPr>
        <dsp:cNvPr id="0" name=""/>
        <dsp:cNvSpPr/>
      </dsp:nvSpPr>
      <dsp:spPr>
        <a:xfrm>
          <a:off x="756635" y="2161397"/>
          <a:ext cx="554004" cy="5540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34D46-2888-4117-94D2-8546B791B919}">
      <dsp:nvSpPr>
        <dsp:cNvPr id="0" name=""/>
        <dsp:cNvSpPr/>
      </dsp:nvSpPr>
      <dsp:spPr>
        <a:xfrm>
          <a:off x="963411" y="2881993"/>
          <a:ext cx="5981882" cy="44320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1793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 JDK</a:t>
          </a: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主要包介绍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963411" y="2881993"/>
        <a:ext cx="5981882" cy="443203"/>
      </dsp:txXfrm>
    </dsp:sp>
    <dsp:sp modelId="{6FDBBDF0-E32A-4CCC-90E6-5EE134E4AD61}">
      <dsp:nvSpPr>
        <dsp:cNvPr id="0" name=""/>
        <dsp:cNvSpPr/>
      </dsp:nvSpPr>
      <dsp:spPr>
        <a:xfrm>
          <a:off x="686409" y="2826593"/>
          <a:ext cx="554004" cy="5540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EC607-6AE3-403F-B869-AE495D2DCA8B}">
      <dsp:nvSpPr>
        <dsp:cNvPr id="0" name=""/>
        <dsp:cNvSpPr/>
      </dsp:nvSpPr>
      <dsp:spPr>
        <a:xfrm>
          <a:off x="743468" y="3546701"/>
          <a:ext cx="6201826" cy="44320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1793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 类的继承与权限公职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743468" y="3546701"/>
        <a:ext cx="6201826" cy="443203"/>
      </dsp:txXfrm>
    </dsp:sp>
    <dsp:sp modelId="{B243A959-76AD-4268-BBF0-6D15C417B4F9}">
      <dsp:nvSpPr>
        <dsp:cNvPr id="0" name=""/>
        <dsp:cNvSpPr/>
      </dsp:nvSpPr>
      <dsp:spPr>
        <a:xfrm>
          <a:off x="466465" y="3491301"/>
          <a:ext cx="554004" cy="5540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7F8F9-DD38-4B84-B9D0-C0662C17791A}">
      <dsp:nvSpPr>
        <dsp:cNvPr id="0" name=""/>
        <dsp:cNvSpPr/>
      </dsp:nvSpPr>
      <dsp:spPr>
        <a:xfrm>
          <a:off x="342107" y="4211897"/>
          <a:ext cx="6603187" cy="44320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1793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方法的重写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42107" y="4211897"/>
        <a:ext cx="6603187" cy="443203"/>
      </dsp:txXfrm>
    </dsp:sp>
    <dsp:sp modelId="{B58BFF91-0458-4008-B2FC-1EC517483DB0}">
      <dsp:nvSpPr>
        <dsp:cNvPr id="0" name=""/>
        <dsp:cNvSpPr/>
      </dsp:nvSpPr>
      <dsp:spPr>
        <a:xfrm>
          <a:off x="65105" y="4156496"/>
          <a:ext cx="554004" cy="5540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E9BAE38-B87B-4C0F-8433-865E5F5B8770}" type="datetimeFigureOut">
              <a:rPr lang="en-US"/>
              <a:pPr>
                <a:defRPr/>
              </a:pPr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5400120-1303-4333-9C03-88FDCC8A8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61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C56453B-3195-44DA-8D6F-019060375879}" type="datetimeFigureOut">
              <a:rPr lang="en-US"/>
              <a:pPr>
                <a:defRPr/>
              </a:pPr>
              <a:t>7/17/2013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6D8E2FF-37C1-4F89-BBD0-C2568EBF0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64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smtClean="0"/>
              <a:t>JavaTM Archive (JAR) file</a:t>
            </a:r>
            <a:r>
              <a:rPr lang="en-US" altLang="zh-CN" smtClean="0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class Meal {public Meal(){System.out.println("Meal");}}</a:t>
            </a:r>
          </a:p>
          <a:p>
            <a:r>
              <a:rPr lang="en-US" altLang="zh-CN" smtClean="0"/>
              <a:t>class Bread {public Bread(){System.out.println("Bread");}}</a:t>
            </a:r>
          </a:p>
          <a:p>
            <a:r>
              <a:rPr lang="en-US" altLang="zh-CN" smtClean="0"/>
              <a:t>class Cheese {public Cheese(){System.out.println("Cheese");}}</a:t>
            </a:r>
          </a:p>
          <a:p>
            <a:r>
              <a:rPr lang="en-US" altLang="zh-CN" smtClean="0"/>
              <a:t>class Lettuse {public Lettuse(){System.out.println("Lettuse");}}</a:t>
            </a:r>
          </a:p>
          <a:p>
            <a:r>
              <a:rPr lang="en-US" altLang="zh-CN" smtClean="0"/>
              <a:t>class Lunch extends Meal {public Lunch(){System.out.println("Lunch");}}</a:t>
            </a:r>
          </a:p>
          <a:p>
            <a:r>
              <a:rPr lang="en-US" altLang="zh-CN" smtClean="0"/>
              <a:t>class PortableLunch extends Lunch {public PortableLunch(){System.out.println("PortableLunch");}}</a:t>
            </a:r>
          </a:p>
          <a:p>
            <a:r>
              <a:rPr lang="en-US" altLang="zh-CN" smtClean="0"/>
              <a:t>class Sandwich extends PortableLunch {</a:t>
            </a:r>
          </a:p>
          <a:p>
            <a:r>
              <a:rPr lang="en-US" altLang="zh-CN" smtClean="0"/>
              <a:t>	public Sandwich(){System.out.println("Sandwich");}</a:t>
            </a:r>
          </a:p>
          <a:p>
            <a:r>
              <a:rPr lang="en-US" altLang="zh-CN" smtClean="0"/>
              <a:t>	Bread b = new Bread();</a:t>
            </a:r>
          </a:p>
          <a:p>
            <a:r>
              <a:rPr lang="en-US" altLang="zh-CN" smtClean="0"/>
              <a:t>	Cheese c = new Cheese();</a:t>
            </a:r>
          </a:p>
          <a:p>
            <a:r>
              <a:rPr lang="en-US" altLang="zh-CN" smtClean="0"/>
              <a:t>	Lettuse l = new Lettuse();</a:t>
            </a:r>
          </a:p>
          <a:p>
            <a:r>
              <a:rPr lang="en-US" altLang="zh-CN" smtClean="0"/>
              <a:t>	public static void main(String [] args){</a:t>
            </a:r>
          </a:p>
          <a:p>
            <a:r>
              <a:rPr lang="en-US" altLang="zh-CN" smtClean="0"/>
              <a:t>		new Sandwich();</a:t>
            </a:r>
          </a:p>
          <a:p>
            <a:r>
              <a:rPr lang="en-US" altLang="zh-CN" smtClean="0"/>
              <a:t>	}	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33400" y="3657600"/>
            <a:ext cx="6248400" cy="79216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dirty="0" smtClean="0"/>
              <a:t>请输入标题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0C4F6-0B6B-4C85-AF73-812BEA864B9E}" type="datetimeFigureOut">
              <a:rPr lang="en-US"/>
              <a:pPr>
                <a:defRPr/>
              </a:pPr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CB312-571C-4D66-8A57-A6A13BDD360B}" type="datetimeFigureOut">
              <a:rPr lang="en-US"/>
              <a:pPr>
                <a:defRPr/>
              </a:pPr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9EBCB-2BF5-4976-9D4E-67095B618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B5C64-6708-493C-B606-32E0F6508416}" type="datetimeFigureOut">
              <a:rPr lang="en-US"/>
              <a:pPr>
                <a:defRPr/>
              </a:pPr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44FF8-0F46-44A4-AFDE-50335CAA36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98D79-6021-43B2-A0F3-F98089CC5244}" type="datetimeFigureOut">
              <a:rPr lang="en-US"/>
              <a:pPr>
                <a:defRPr/>
              </a:pPr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C99BE-3216-48CB-A869-4B69913285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7021B-188B-4A39-867E-6D55B148A33C}" type="datetimeFigureOut">
              <a:rPr lang="en-US"/>
              <a:pPr>
                <a:defRPr/>
              </a:pPr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8EE40-89B8-4E3B-9E75-EB05F22A1E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1082E-43F7-4515-BF5E-17DE26CFB079}" type="datetimeFigureOut">
              <a:rPr lang="en-US"/>
              <a:pPr>
                <a:defRPr/>
              </a:pPr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7B087-E63D-49A8-B6AF-C31A668787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3DEE6-5443-413C-8538-F813DB3B6308}" type="datetimeFigureOut">
              <a:rPr lang="en-US"/>
              <a:pPr>
                <a:defRPr/>
              </a:pPr>
              <a:t>7/17/2013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853BB-40A0-4EE3-B976-A83C1BEEF2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1FCBF-4BD7-4279-B1E5-5F95F47CDD1D}" type="datetimeFigureOut">
              <a:rPr lang="en-US"/>
              <a:pPr>
                <a:defRPr/>
              </a:pPr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9D529-62A0-4A61-A8A0-EB248D04E8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 userDrawn="1"/>
        </p:nvSpPr>
        <p:spPr>
          <a:xfrm>
            <a:off x="7631113" y="6367463"/>
            <a:ext cx="1517650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www.Coredu.cn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008A5-882D-46D9-8E15-DE5534670155}" type="datetimeFigureOut">
              <a:rPr lang="en-US"/>
              <a:pPr>
                <a:defRPr/>
              </a:pPr>
              <a:t>7/17/2013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20E80-75B3-46B8-BD3D-BD9F63A2CA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C6ABE-F1B2-4A52-97CA-AC1D2A60DF3B}" type="datetimeFigureOut">
              <a:rPr lang="en-US"/>
              <a:pPr>
                <a:defRPr/>
              </a:pPr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09B40-C551-4165-8B75-D8E9523A5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750C9-9E99-48A5-93E4-69C25FEB0DC8}" type="datetimeFigureOut">
              <a:rPr lang="en-US"/>
              <a:pPr>
                <a:defRPr/>
              </a:pPr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0A081-24D0-419F-B17E-F088E62C4B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2484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请输入标题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E4479F6-9124-4AC3-89EA-79CFC24CF91C}" type="datetimeFigureOut">
              <a:rPr lang="en-US"/>
              <a:pPr>
                <a:defRPr/>
              </a:pPr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www.coredu.cn</a:t>
            </a:r>
            <a:endParaRPr lang="en-US" dirty="0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6858000" y="228600"/>
            <a:ext cx="20208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304800" y="6553200"/>
            <a:ext cx="7239000" cy="460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523227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23227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23227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23227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23227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523227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523227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523227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523227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91581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91581F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91581F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91581F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91581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387475" y="155575"/>
            <a:ext cx="7691438" cy="987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88" y="6256338"/>
            <a:ext cx="7689850" cy="449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363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382000" cy="421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Line 15"/>
          <p:cNvSpPr>
            <a:spLocks noChangeShapeType="1"/>
          </p:cNvSpPr>
          <p:nvPr/>
        </p:nvSpPr>
        <p:spPr bwMode="auto">
          <a:xfrm>
            <a:off x="5562600" y="1692275"/>
            <a:ext cx="833438" cy="89852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5" name="Rectangle 16"/>
          <p:cNvSpPr>
            <a:spLocks noChangeArrowheads="1"/>
          </p:cNvSpPr>
          <p:nvPr/>
        </p:nvSpPr>
        <p:spPr bwMode="auto">
          <a:xfrm>
            <a:off x="5786438" y="5707063"/>
            <a:ext cx="2362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400">
                <a:solidFill>
                  <a:srgbClr val="007FB8"/>
                </a:solidFill>
                <a:latin typeface="Calibri" pitchFamily="34" charset="0"/>
              </a:rPr>
              <a:t>	</a:t>
            </a:r>
          </a:p>
        </p:txBody>
      </p:sp>
      <p:sp>
        <p:nvSpPr>
          <p:cNvPr id="15366" name="Line 17"/>
          <p:cNvSpPr>
            <a:spLocks noChangeShapeType="1"/>
          </p:cNvSpPr>
          <p:nvPr/>
        </p:nvSpPr>
        <p:spPr bwMode="auto">
          <a:xfrm flipH="1" flipV="1">
            <a:off x="6781800" y="2738438"/>
            <a:ext cx="757238" cy="3032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7" name="Line 28"/>
          <p:cNvSpPr>
            <a:spLocks noChangeShapeType="1"/>
          </p:cNvSpPr>
          <p:nvPr/>
        </p:nvSpPr>
        <p:spPr bwMode="auto">
          <a:xfrm flipV="1">
            <a:off x="7143750" y="3184525"/>
            <a:ext cx="495300" cy="9429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5368" name="Picture 13" descr="headshotinset_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86650" y="2881313"/>
            <a:ext cx="4095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11" descr="headshotinset_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9163" y="2487613"/>
            <a:ext cx="5143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12" descr="headshotinset_0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86338" y="1111250"/>
            <a:ext cx="687387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1" name="Picture 14" descr="headshotinset_0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9938" y="1235075"/>
            <a:ext cx="4492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2" name="Picture 9" descr="headshotinset_0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20000" y="1235075"/>
            <a:ext cx="44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3" name="Picture 10" descr="headshotinset_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69038" y="2119313"/>
            <a:ext cx="7223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4" name="Picture 1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234238" y="5995988"/>
            <a:ext cx="15287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5" name="Rectangle 16"/>
          <p:cNvSpPr>
            <a:spLocks noChangeArrowheads="1"/>
          </p:cNvSpPr>
          <p:nvPr/>
        </p:nvSpPr>
        <p:spPr bwMode="auto">
          <a:xfrm>
            <a:off x="347663" y="4833938"/>
            <a:ext cx="8763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sz="3600" b="1">
              <a:solidFill>
                <a:srgbClr val="7E3A3A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4000" b="1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JAVA</a:t>
            </a:r>
            <a:r>
              <a:rPr lang="zh-CN" altLang="en-US" sz="4000" b="1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面向对象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sz="2800">
              <a:solidFill>
                <a:srgbClr val="B36A4D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zh-CN" altLang="en-US" sz="2800">
              <a:solidFill>
                <a:srgbClr val="B36A4D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package </a:t>
            </a:r>
            <a:r>
              <a:rPr lang="zh-CN" altLang="en-US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和 </a:t>
            </a:r>
            <a:r>
              <a:rPr lang="en-US" altLang="zh-CN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import</a:t>
            </a:r>
            <a:r>
              <a:rPr lang="zh-CN" altLang="en-US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语句</a:t>
            </a:r>
          </a:p>
        </p:txBody>
      </p:sp>
      <p:sp>
        <p:nvSpPr>
          <p:cNvPr id="2457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如果将一个类打包，则使用该类时，必须使用该类的全名（例如：</a:t>
            </a: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org.yuchen.MyClass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），</a:t>
            </a: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Java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编译器才会在找到该类。</a:t>
            </a:r>
          </a:p>
          <a:p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也可以使用 </a:t>
            </a: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import 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在文件的开头引入要使用到的类；例如：</a:t>
            </a:r>
          </a:p>
          <a:p>
            <a:endParaRPr lang="zh-CN" altLang="en-US" sz="2000" smtClean="0">
              <a:latin typeface="微软雅黑"/>
              <a:ea typeface="微软雅黑"/>
              <a:cs typeface="微软雅黑"/>
            </a:endParaRPr>
          </a:p>
          <a:p>
            <a:endParaRPr lang="zh-CN" altLang="en-US" sz="2000" smtClean="0">
              <a:latin typeface="微软雅黑"/>
              <a:ea typeface="微软雅黑"/>
              <a:cs typeface="微软雅黑"/>
            </a:endParaRPr>
          </a:p>
          <a:p>
            <a:endParaRPr lang="zh-CN" altLang="en-US" sz="2000" smtClean="0">
              <a:latin typeface="微软雅黑"/>
              <a:ea typeface="微软雅黑"/>
              <a:cs typeface="微软雅黑"/>
            </a:endParaRPr>
          </a:p>
          <a:p>
            <a:endParaRPr lang="zh-CN" altLang="en-US" sz="2000" smtClean="0">
              <a:latin typeface="微软雅黑"/>
              <a:ea typeface="微软雅黑"/>
              <a:cs typeface="微软雅黑"/>
            </a:endParaRPr>
          </a:p>
          <a:p>
            <a:endParaRPr lang="zh-CN" altLang="en-US" sz="2000" smtClean="0">
              <a:latin typeface="微软雅黑"/>
              <a:ea typeface="微软雅黑"/>
              <a:cs typeface="微软雅黑"/>
            </a:endParaRPr>
          </a:p>
          <a:p>
            <a:endParaRPr lang="zh-CN" altLang="en-US" sz="2000" smtClean="0">
              <a:latin typeface="微软雅黑"/>
              <a:ea typeface="微软雅黑"/>
              <a:cs typeface="微软雅黑"/>
            </a:endParaRPr>
          </a:p>
          <a:p>
            <a:endParaRPr lang="zh-CN" altLang="en-US" sz="200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可以不需要用</a:t>
            </a: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import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语句直接使用 </a:t>
            </a: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java.lang 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包中的类。</a:t>
            </a:r>
          </a:p>
          <a:p>
            <a:endParaRPr lang="zh-CN" altLang="en-US" sz="200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838200" y="3048000"/>
            <a:ext cx="8001000" cy="16240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rgbClr val="91581F"/>
                </a:solidFill>
                <a:latin typeface="微软雅黑"/>
              </a:rPr>
              <a:t>import org.yuchen.MyClass;</a:t>
            </a:r>
          </a:p>
          <a:p>
            <a:pPr>
              <a:lnSpc>
                <a:spcPct val="6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rgbClr val="91581F"/>
                </a:solidFill>
                <a:latin typeface="微软雅黑"/>
              </a:rPr>
              <a:t>import java.util.*;//</a:t>
            </a:r>
            <a:r>
              <a:rPr lang="zh-CN" altLang="en-US" sz="2000">
                <a:solidFill>
                  <a:srgbClr val="91581F"/>
                </a:solidFill>
                <a:latin typeface="微软雅黑"/>
              </a:rPr>
              <a:t>引入</a:t>
            </a:r>
            <a:r>
              <a:rPr lang="en-US" altLang="zh-CN" sz="2000">
                <a:solidFill>
                  <a:srgbClr val="91581F"/>
                </a:solidFill>
                <a:latin typeface="微软雅黑"/>
              </a:rPr>
              <a:t>java.util</a:t>
            </a:r>
            <a:r>
              <a:rPr lang="zh-CN" altLang="en-US" sz="2000">
                <a:solidFill>
                  <a:srgbClr val="91581F"/>
                </a:solidFill>
                <a:latin typeface="微软雅黑"/>
              </a:rPr>
              <a:t>包中所有的类</a:t>
            </a:r>
          </a:p>
          <a:p>
            <a:pPr>
              <a:lnSpc>
                <a:spcPct val="6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000">
                <a:solidFill>
                  <a:srgbClr val="91581F"/>
                </a:solidFill>
                <a:latin typeface="微软雅黑"/>
              </a:rPr>
              <a:t>       </a:t>
            </a:r>
            <a:r>
              <a:rPr lang="en-US" altLang="zh-CN" sz="2000">
                <a:solidFill>
                  <a:srgbClr val="91581F"/>
                </a:solidFill>
                <a:latin typeface="微软雅黑"/>
              </a:rPr>
              <a:t>... ... ...</a:t>
            </a:r>
          </a:p>
          <a:p>
            <a:pPr>
              <a:lnSpc>
                <a:spcPct val="6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rgbClr val="91581F"/>
                </a:solidFill>
                <a:latin typeface="微软雅黑"/>
              </a:rPr>
              <a:t>  MyClass myClass = new MyClass(); //</a:t>
            </a:r>
            <a:r>
              <a:rPr lang="zh-CN" altLang="en-US" sz="2000">
                <a:solidFill>
                  <a:srgbClr val="91581F"/>
                </a:solidFill>
                <a:latin typeface="微软雅黑"/>
              </a:rPr>
              <a:t>可以直接使用类名</a:t>
            </a:r>
          </a:p>
          <a:p>
            <a:pPr>
              <a:lnSpc>
                <a:spcPct val="6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000">
                <a:solidFill>
                  <a:srgbClr val="91581F"/>
                </a:solidFill>
                <a:latin typeface="微软雅黑"/>
              </a:rPr>
              <a:t>       </a:t>
            </a:r>
            <a:r>
              <a:rPr lang="en-US" altLang="zh-CN" sz="2000">
                <a:solidFill>
                  <a:srgbClr val="91581F"/>
                </a:solidFill>
                <a:latin typeface="微软雅黑"/>
              </a:rPr>
              <a:t>... ...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J2SDK</a:t>
            </a:r>
            <a:r>
              <a:rPr lang="zh-CN" altLang="en-US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中主要的包介绍</a:t>
            </a:r>
          </a:p>
        </p:txBody>
      </p:sp>
      <p:sp>
        <p:nvSpPr>
          <p:cNvPr id="2560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java.lang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－包含一些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Java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语言的核心类，如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String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Math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Integer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System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Thread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，提供常用功能。</a:t>
            </a:r>
          </a:p>
          <a:p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java.awt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－包含了构成抽象窗口工具集（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abstract window toolkits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）的多个类，这些类被用来构建和管理应用程序的图形用户界面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(GUI)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。</a:t>
            </a:r>
          </a:p>
          <a:p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java.net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－包含执行与网络相关的操作的类。</a:t>
            </a:r>
          </a:p>
          <a:p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java.io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－包含能提供多种输入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输出功能的类。</a:t>
            </a:r>
          </a:p>
          <a:p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java.util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－包含一些实用工具类，如定义系统特性、使用与日期日历相关的函数。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类的继承与权限控制</a:t>
            </a:r>
          </a:p>
        </p:txBody>
      </p:sp>
      <p:sp>
        <p:nvSpPr>
          <p:cNvPr id="27650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3698875" cy="4525963"/>
          </a:xfrm>
        </p:spPr>
        <p:txBody>
          <a:bodyPr/>
          <a:lstStyle/>
          <a:p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Java 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中使用 </a:t>
            </a: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extends 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关键字实现类的继承机制</a:t>
            </a:r>
          </a:p>
          <a:p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通过继承，子类自动拥有了基类（</a:t>
            </a: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superclass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）的所有成员（成员变量和方法）。</a:t>
            </a:r>
          </a:p>
          <a:p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Java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只支持单继承，不允许多继承：</a:t>
            </a:r>
          </a:p>
          <a:p>
            <a:pPr lvl="1"/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一个子类只能有一个基类   一个基类可以派生出多个子类</a:t>
            </a:r>
          </a:p>
          <a:p>
            <a:endParaRPr lang="zh-CN" altLang="en-US" sz="200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4105275" y="1679575"/>
            <a:ext cx="4786313" cy="4527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/>
            </a:r>
            <a:br>
              <a:rPr lang="zh-CN" altLang="en-US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</a:br>
            <a:endParaRPr lang="zh-CN" altLang="en-US" sz="2000">
              <a:solidFill>
                <a:srgbClr val="91581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//</a:t>
            </a:r>
            <a:r>
              <a:rPr lang="zh-CN" altLang="en-US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继承中的权限控制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endParaRPr lang="zh-CN" altLang="en-US" sz="2000">
              <a:solidFill>
                <a:srgbClr val="91581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class Parent{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private     int  n_private =1;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            int  n_friendly = 2;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protected   int  n_protected = 3;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public      int  n_public = 4;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class Child extends Parent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public void f(){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    //n_private =10;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    n_friendly = 20;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    n_protected = 30;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    n_public = 40;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6705600" cy="792162"/>
          </a:xfrm>
        </p:spPr>
        <p:txBody>
          <a:bodyPr/>
          <a:lstStyle/>
          <a:p>
            <a:r>
              <a:rPr lang="zh-CN" altLang="en-US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访问控制（</a:t>
            </a:r>
            <a:r>
              <a:rPr lang="en-US" altLang="zh-CN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Access Control)</a:t>
            </a:r>
          </a:p>
        </p:txBody>
      </p:sp>
      <p:sp>
        <p:nvSpPr>
          <p:cNvPr id="28674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1219200"/>
            <a:ext cx="8229600" cy="4953000"/>
          </a:xfrm>
        </p:spPr>
        <p:txBody>
          <a:bodyPr/>
          <a:lstStyle/>
          <a:p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Java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权限修饰符 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public protected private 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置于类的成员定义前，用来限定其他对象对该类对象成员的访问权限。</a:t>
            </a:r>
          </a:p>
          <a:p>
            <a:endParaRPr lang="zh-CN" altLang="en-US" sz="2400" smtClean="0">
              <a:latin typeface="微软雅黑"/>
              <a:ea typeface="微软雅黑"/>
              <a:cs typeface="微软雅黑"/>
            </a:endParaRPr>
          </a:p>
          <a:p>
            <a:endParaRPr lang="zh-CN" altLang="en-US" sz="2400" smtClean="0">
              <a:latin typeface="微软雅黑"/>
              <a:ea typeface="微软雅黑"/>
              <a:cs typeface="微软雅黑"/>
            </a:endParaRPr>
          </a:p>
          <a:p>
            <a:endParaRPr lang="zh-CN" altLang="en-US" sz="2400" smtClean="0">
              <a:latin typeface="微软雅黑"/>
              <a:ea typeface="微软雅黑"/>
              <a:cs typeface="微软雅黑"/>
            </a:endParaRPr>
          </a:p>
          <a:p>
            <a:endParaRPr lang="zh-CN" altLang="en-US" sz="2400" smtClean="0">
              <a:latin typeface="微软雅黑"/>
              <a:ea typeface="微软雅黑"/>
              <a:cs typeface="微软雅黑"/>
            </a:endParaRPr>
          </a:p>
          <a:p>
            <a:endParaRPr lang="zh-CN" altLang="en-US" sz="2400" smtClean="0">
              <a:latin typeface="微软雅黑"/>
              <a:ea typeface="微软雅黑"/>
              <a:cs typeface="微软雅黑"/>
            </a:endParaRPr>
          </a:p>
          <a:p>
            <a:endParaRPr lang="zh-CN" altLang="en-US" sz="240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对于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class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的权限修饰只可以用 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public 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和 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default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。（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inner class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除外）</a:t>
            </a:r>
          </a:p>
          <a:p>
            <a:pPr lvl="1"/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public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类可以在任意地方被访问</a:t>
            </a:r>
          </a:p>
          <a:p>
            <a:pPr lvl="1"/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default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类只可以被同一个包内部的类访问</a:t>
            </a:r>
          </a:p>
        </p:txBody>
      </p:sp>
      <p:graphicFrame>
        <p:nvGraphicFramePr>
          <p:cNvPr id="44113" name="Group 81"/>
          <p:cNvGraphicFramePr>
            <a:graphicFrameLocks noGrp="1"/>
          </p:cNvGraphicFramePr>
          <p:nvPr/>
        </p:nvGraphicFramePr>
        <p:xfrm>
          <a:off x="914400" y="2133600"/>
          <a:ext cx="7642225" cy="2286000"/>
        </p:xfrm>
        <a:graphic>
          <a:graphicData uri="http://schemas.openxmlformats.org/drawingml/2006/table">
            <a:tbl>
              <a:tblPr/>
              <a:tblGrid>
                <a:gridCol w="2922588"/>
                <a:gridCol w="1103312"/>
                <a:gridCol w="1409700"/>
                <a:gridCol w="796925"/>
                <a:gridCol w="14097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修饰符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类内部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同一个包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1581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子类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任何地方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private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default|package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protected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public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8229600" cy="792163"/>
          </a:xfrm>
        </p:spPr>
        <p:txBody>
          <a:bodyPr/>
          <a:lstStyle/>
          <a:p>
            <a:r>
              <a:rPr lang="zh-CN" altLang="en-US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方法的重写</a:t>
            </a:r>
            <a:r>
              <a:rPr lang="en-US" altLang="zh-CN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(OverRide)</a:t>
            </a:r>
          </a:p>
        </p:txBody>
      </p:sp>
      <p:sp>
        <p:nvSpPr>
          <p:cNvPr id="2969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在子类中可以根据需要对从基类中继承来的方法进行重写。</a:t>
            </a:r>
          </a:p>
          <a:p>
            <a:endParaRPr lang="zh-CN" altLang="en-US" sz="280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 重写方法必须和被重写方法具有相同方法名称、参数列表和返回类型。</a:t>
            </a:r>
          </a:p>
          <a:p>
            <a:endParaRPr lang="zh-CN" altLang="en-US" sz="280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 重写方法不能使用比被重写方法更严格的访问权限。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super </a:t>
            </a:r>
            <a:r>
              <a:rPr lang="zh-CN" altLang="en-US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关键字</a:t>
            </a:r>
          </a:p>
        </p:txBody>
      </p:sp>
      <p:sp>
        <p:nvSpPr>
          <p:cNvPr id="30722" name="Rectangle 3"/>
          <p:cNvSpPr>
            <a:spLocks noChangeArrowheads="1"/>
          </p:cNvSpPr>
          <p:nvPr/>
        </p:nvSpPr>
        <p:spPr bwMode="auto">
          <a:xfrm>
            <a:off x="533400" y="13716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在</a:t>
            </a:r>
            <a:r>
              <a:rPr lang="en-US" altLang="zh-CN" sz="24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Java</a:t>
            </a:r>
            <a:r>
              <a:rPr lang="zh-CN" altLang="en-US" sz="24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类中使用</a:t>
            </a:r>
            <a:r>
              <a:rPr lang="en-US" altLang="zh-CN" sz="24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super</a:t>
            </a:r>
            <a:r>
              <a:rPr lang="zh-CN" altLang="en-US" sz="24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来引用基类的成分；例如：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685800" y="2057400"/>
            <a:ext cx="7467600" cy="4106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zh-CN" altLang="en-US" b="1">
                <a:latin typeface="Courier New" pitchFamily="49" charset="0"/>
              </a:rPr>
              <a:t/>
            </a:r>
            <a:br>
              <a:rPr kumimoji="1" lang="zh-CN" altLang="en-US" b="1">
                <a:latin typeface="Courier New" pitchFamily="49" charset="0"/>
              </a:rPr>
            </a:br>
            <a:r>
              <a:rPr lang="zh-CN" altLang="en-US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/>
            </a:r>
            <a:br>
              <a:rPr lang="zh-CN" altLang="en-US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</a:b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class FatherClass {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public int value;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public void f(){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    value = 100;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    System.out.println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    ("FatherClass.value="+value);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}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}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class ChildClass extends FatherClass {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public int value;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public void f() {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    super.f();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    value = 200;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    System.out.println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         ("ChildClass.value="+value);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    System.out.println(value);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    System.out.println(super.value);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}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继承中的构造方法</a:t>
            </a:r>
          </a:p>
        </p:txBody>
      </p:sp>
      <p:sp>
        <p:nvSpPr>
          <p:cNvPr id="3174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子类的构造的过程中必须调用其基类的构造方法。</a:t>
            </a:r>
          </a:p>
          <a:p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子类可以在自己的构造方法中使用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super(argument_list)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调用基类的构造方法。</a:t>
            </a:r>
          </a:p>
          <a:p>
            <a:pPr lvl="1"/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使用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this(agument list)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调用本类另外的构造方法</a:t>
            </a:r>
          </a:p>
          <a:p>
            <a:pPr lvl="1"/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如果用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super,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必须写在方法的第一句</a:t>
            </a:r>
          </a:p>
          <a:p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如果子类的构造方法中没有显式地调用基类构造方法，则系统默认调用基类无参数的构造方法。</a:t>
            </a:r>
          </a:p>
          <a:p>
            <a:pPr lvl="1"/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如果子类构造方法中既没有显式调用基类构造方法，而基类中又没有无参的构造方法，则编译出错。</a:t>
            </a:r>
          </a:p>
          <a:p>
            <a:endParaRPr lang="zh-CN" altLang="en-US" sz="2400" smtClean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练 习</a:t>
            </a:r>
          </a:p>
        </p:txBody>
      </p:sp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6172200" y="3328988"/>
            <a:ext cx="2073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6172200" y="4800600"/>
            <a:ext cx="26987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zh-CN" altLang="en-US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阅读代码回答输出结果，理解构造函数和一般成员函数在继承中的区别。</a:t>
            </a:r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533400" y="1524000"/>
            <a:ext cx="5649913" cy="46593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b="1">
                <a:latin typeface="Courier New" pitchFamily="49" charset="0"/>
              </a:rPr>
              <a:t/>
            </a:r>
            <a:br>
              <a:rPr kumimoji="1" lang="zh-CN" altLang="en-US" b="1">
                <a:latin typeface="Courier New" pitchFamily="49" charset="0"/>
              </a:rPr>
            </a:b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class A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protected void print(String s){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    System.out.println(s);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A(){print("A()");}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public void f() {print("A:f()");}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zh-CN" sz="2000">
              <a:solidFill>
                <a:srgbClr val="91581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class B extends A{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B(){print("B()");}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public void f() {print("B:f()");}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public static void main(String arg[])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    B b = new B(); b.f();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构造函数调用顺序</a:t>
            </a:r>
          </a:p>
        </p:txBody>
      </p:sp>
      <p:sp>
        <p:nvSpPr>
          <p:cNvPr id="33794" name="Rectangle 3"/>
          <p:cNvSpPr>
            <a:spLocks noGrp="1"/>
          </p:cNvSpPr>
          <p:nvPr>
            <p:ph type="body" idx="4294967295"/>
          </p:nvPr>
        </p:nvSpPr>
        <p:spPr>
          <a:xfrm>
            <a:off x="609600" y="1295400"/>
            <a:ext cx="7086600" cy="4724400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class Meal {}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class Bread {}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class Cheese {}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class Lettuse {}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class Lunch extends Meal {}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class PortableLunch extends Lunch {}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class Sandwich extends PortableLunch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	Bread b = new Bread();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	Cheese c = new Cheese();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	Lettuse l = new Lettuse();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	public static void main(String [] args)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    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		new Sandwich();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	}	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Object</a:t>
            </a:r>
            <a:r>
              <a:rPr lang="zh-CN" altLang="en-US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类</a:t>
            </a:r>
          </a:p>
        </p:txBody>
      </p:sp>
      <p:sp>
        <p:nvSpPr>
          <p:cNvPr id="3584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Object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类是所有</a:t>
            </a: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Java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类的根基类</a:t>
            </a:r>
          </a:p>
          <a:p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如果在类的声明中未使用</a:t>
            </a: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extends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关键字指明其基类，则默认基类为</a:t>
            </a: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Object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类 </a:t>
            </a:r>
          </a:p>
          <a:p>
            <a:pPr lvl="1">
              <a:buFont typeface="Arial" charset="0"/>
              <a:buNone/>
            </a:pP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public class Person </a:t>
            </a:r>
          </a:p>
          <a:p>
            <a:pPr lvl="1">
              <a:buFont typeface="Arial" charset="0"/>
              <a:buNone/>
            </a:pP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    {</a:t>
            </a:r>
          </a:p>
          <a:p>
            <a:pPr lvl="1">
              <a:buFont typeface="Arial" charset="0"/>
              <a:buNone/>
            </a:pP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		...</a:t>
            </a:r>
          </a:p>
          <a:p>
            <a:pPr lvl="1">
              <a:buFont typeface="Arial" charset="0"/>
              <a:buNone/>
            </a:pP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	}</a:t>
            </a:r>
          </a:p>
          <a:p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等价于：</a:t>
            </a:r>
          </a:p>
          <a:p>
            <a:pPr lvl="2">
              <a:buFont typeface="Arial" charset="0"/>
              <a:buNone/>
            </a:pP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public class Person extends Object</a:t>
            </a:r>
          </a:p>
          <a:p>
            <a:pPr lvl="2">
              <a:buFont typeface="Arial" charset="0"/>
              <a:buNone/>
            </a:pP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{</a:t>
            </a:r>
          </a:p>
          <a:p>
            <a:pPr lvl="2">
              <a:buFont typeface="Arial" charset="0"/>
              <a:buNone/>
            </a:pP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	...</a:t>
            </a:r>
          </a:p>
          <a:p>
            <a:pPr lvl="2">
              <a:buFont typeface="Arial" charset="0"/>
              <a:buNone/>
            </a:pP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}</a:t>
            </a:r>
          </a:p>
          <a:p>
            <a:pPr lvl="1">
              <a:buFont typeface="Arial" charset="0"/>
              <a:buNone/>
            </a:pPr>
            <a:endParaRPr lang="zh-CN" altLang="en-US" sz="2000" smtClean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1524000"/>
          <a:ext cx="70104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381000"/>
            <a:ext cx="7416800" cy="685800"/>
          </a:xfrm>
          <a:prstGeom prst="rect">
            <a:avLst/>
          </a:prstGeom>
          <a:extLst/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50000"/>
                  </a:schemeClr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JAVA SE</a:t>
            </a:r>
            <a:r>
              <a:rPr lang="zh-CN" altLang="en-US" sz="4000" b="1" dirty="0" smtClean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基础</a:t>
            </a:r>
            <a:endParaRPr lang="zh-CN" altLang="en-US" sz="4000" b="1" dirty="0">
              <a:solidFill>
                <a:srgbClr val="7E3A3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toString</a:t>
            </a:r>
            <a:r>
              <a:rPr lang="zh-CN" altLang="en-US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方法</a:t>
            </a:r>
          </a:p>
        </p:txBody>
      </p:sp>
      <p:sp>
        <p:nvSpPr>
          <p:cNvPr id="3686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800" smtClean="0">
                <a:latin typeface="微软雅黑"/>
                <a:ea typeface="微软雅黑"/>
                <a:cs typeface="微软雅黑"/>
              </a:rPr>
              <a:t>Object</a:t>
            </a:r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类中定义有</a:t>
            </a:r>
            <a:r>
              <a:rPr lang="en-US" altLang="zh-CN" sz="2800" smtClean="0">
                <a:latin typeface="微软雅黑"/>
                <a:ea typeface="微软雅黑"/>
                <a:cs typeface="微软雅黑"/>
              </a:rPr>
              <a:t>public String toString()</a:t>
            </a:r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方法，其返回值是 </a:t>
            </a:r>
            <a:r>
              <a:rPr lang="en-US" altLang="zh-CN" sz="2800" smtClean="0">
                <a:latin typeface="微软雅黑"/>
                <a:ea typeface="微软雅黑"/>
                <a:cs typeface="微软雅黑"/>
              </a:rPr>
              <a:t>String </a:t>
            </a:r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类型，描述当前对象的有关信息。</a:t>
            </a:r>
          </a:p>
          <a:p>
            <a:endParaRPr lang="zh-CN" altLang="en-US" sz="280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在进行</a:t>
            </a:r>
            <a:r>
              <a:rPr lang="en-US" altLang="zh-CN" sz="2800" smtClean="0">
                <a:latin typeface="微软雅黑"/>
                <a:ea typeface="微软雅黑"/>
                <a:cs typeface="微软雅黑"/>
              </a:rPr>
              <a:t>String</a:t>
            </a:r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与其它类型数据的连接操作时（如：</a:t>
            </a:r>
            <a:r>
              <a:rPr lang="en-US" altLang="zh-CN" sz="2800" smtClean="0">
                <a:latin typeface="微软雅黑"/>
                <a:ea typeface="微软雅黑"/>
                <a:cs typeface="微软雅黑"/>
              </a:rPr>
              <a:t>System.out.println(“info”+person</a:t>
            </a:r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）），将自动调用该对象类的 </a:t>
            </a:r>
            <a:r>
              <a:rPr lang="en-US" altLang="zh-CN" sz="2800" smtClean="0">
                <a:latin typeface="微软雅黑"/>
                <a:ea typeface="微软雅黑"/>
                <a:cs typeface="微软雅黑"/>
              </a:rPr>
              <a:t>toString()</a:t>
            </a:r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方法</a:t>
            </a:r>
          </a:p>
          <a:p>
            <a:endParaRPr lang="zh-CN" altLang="en-US" sz="280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可以根据需要在用户自定义类型中重写</a:t>
            </a:r>
            <a:r>
              <a:rPr lang="en-US" altLang="zh-CN" sz="2800" smtClean="0">
                <a:latin typeface="微软雅黑"/>
                <a:ea typeface="微软雅黑"/>
                <a:cs typeface="微软雅黑"/>
              </a:rPr>
              <a:t>toString()</a:t>
            </a:r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equals</a:t>
            </a:r>
            <a:r>
              <a:rPr lang="zh-CN" altLang="en-US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方法</a:t>
            </a:r>
          </a:p>
        </p:txBody>
      </p:sp>
      <p:sp>
        <p:nvSpPr>
          <p:cNvPr id="3789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Object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类中定义有：</a:t>
            </a:r>
          </a:p>
          <a:p>
            <a:pPr lvl="1"/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public boolean equals(Object obj)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方法</a:t>
            </a:r>
          </a:p>
          <a:p>
            <a:pPr lvl="2"/>
            <a:r>
              <a:rPr lang="zh-CN" altLang="en-US" smtClean="0">
                <a:latin typeface="微软雅黑"/>
                <a:ea typeface="微软雅黑"/>
                <a:cs typeface="微软雅黑"/>
              </a:rPr>
              <a:t>提供定义对象是否“相等”的逻辑。</a:t>
            </a:r>
          </a:p>
          <a:p>
            <a:pPr lvl="1"/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Object 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的 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equals 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方法 定义为：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x.equals ( y ) 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当 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x 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和 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y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是同一个对象的应用时返回 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true 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否则返回 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false</a:t>
            </a:r>
          </a:p>
          <a:p>
            <a:pPr lvl="1"/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J2SDK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提供的一些类，如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String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Date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等，重写了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Object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的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equals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方法，调用这些类的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equals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方法， 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x.equals (y) ,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当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x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y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所引用的对象是同一类对象且属性内容相等时（并不一定是相同对象），返回 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true 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否则返回 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false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。</a:t>
            </a:r>
          </a:p>
          <a:p>
            <a:pPr lvl="1"/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可以根据需要在用户自定义类型中重写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equals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方法。</a:t>
            </a:r>
          </a:p>
          <a:p>
            <a:endParaRPr lang="zh-CN" altLang="en-US" sz="2400" smtClean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对象转型</a:t>
            </a:r>
            <a:r>
              <a:rPr lang="en-US" altLang="zh-CN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(cast)</a:t>
            </a:r>
            <a:endParaRPr lang="zh-CN" altLang="en-US" sz="4000" b="1" smtClean="0">
              <a:solidFill>
                <a:srgbClr val="7E3A3A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891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一个基类的引用类型变量可以“指向”其子类的对象。</a:t>
            </a:r>
          </a:p>
          <a:p>
            <a:endParaRPr lang="zh-CN" altLang="en-US" sz="240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一个基类的引用不可以访问其子类对象新增加的成员（属性和方法）。</a:t>
            </a:r>
          </a:p>
          <a:p>
            <a:endParaRPr lang="zh-CN" altLang="en-US" sz="240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可以使用 引用 变量 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instanceof 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类名 来判断该引用型变量所“指向”的对象是否属于该类或该类的子类。</a:t>
            </a:r>
          </a:p>
          <a:p>
            <a:endParaRPr lang="zh-CN" altLang="en-US" sz="240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子类的对象可以当作基类的对象来使用称作向上转型（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upcasting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），反之称为向下转型（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downcasting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动态绑定</a:t>
            </a:r>
            <a:r>
              <a:rPr lang="en-US" altLang="zh-CN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多态</a:t>
            </a:r>
            <a:endParaRPr lang="en-US" altLang="zh-CN" sz="4000" b="1" smtClean="0">
              <a:solidFill>
                <a:srgbClr val="7E3A3A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9938" name="Rectangle 3"/>
          <p:cNvSpPr>
            <a:spLocks noGrp="1"/>
          </p:cNvSpPr>
          <p:nvPr>
            <p:ph type="body" idx="4294967295"/>
          </p:nvPr>
        </p:nvSpPr>
        <p:spPr>
          <a:xfrm>
            <a:off x="228600" y="1371600"/>
            <a:ext cx="2601913" cy="4564063"/>
          </a:xfrm>
        </p:spPr>
        <p:txBody>
          <a:bodyPr/>
          <a:lstStyle/>
          <a:p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动态绑定是指“在执行期间（而非编译期）判断所引用对象的实际类型，根据其实际的类型调用其相应的方法。</a:t>
            </a:r>
          </a:p>
          <a:p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上面例子中，根据 </a:t>
            </a: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Lady 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对象的成员变量 </a:t>
            </a: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pet 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所引用的不同的实际类型而调用相应的 </a:t>
            </a: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enjoy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方法</a:t>
            </a:r>
          </a:p>
          <a:p>
            <a:endParaRPr lang="zh-CN" altLang="en-US" sz="200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2882900" y="1371600"/>
            <a:ext cx="6261100" cy="4033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zh-CN" altLang="en-US" b="1">
                <a:latin typeface="Courier New" pitchFamily="49" charset="0"/>
              </a:rPr>
              <a:t/>
            </a:r>
            <a:br>
              <a:rPr kumimoji="1" lang="zh-CN" altLang="en-US" b="1">
                <a:latin typeface="Courier New" pitchFamily="49" charset="0"/>
              </a:rPr>
            </a:b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class Bird extends Animal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private String featherColor;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Bird(String n,String f)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    super(n); featherColor = f;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public void enjoy()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    System.out.println("</a:t>
            </a:r>
            <a:r>
              <a:rPr lang="zh-CN" altLang="en-US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鸟叫声</a:t>
            </a: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......");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public class Test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public static void main(String args[]){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    Lady l3 = new Lady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        ("l3",new Bird("birdname","green"));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     l3.myPetEnjoy();</a:t>
            </a:r>
            <a:b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</a:b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}</a:t>
            </a: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2909888" y="5638800"/>
            <a:ext cx="5849937" cy="958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00050" indent="-400050" algn="ctr">
              <a:spcAft>
                <a:spcPct val="20000"/>
              </a:spcAft>
              <a:buClr>
                <a:srgbClr val="228A88"/>
              </a:buClr>
              <a:buFont typeface="Wingdings 2" pitchFamily="18" charset="2"/>
              <a:buNone/>
            </a:pPr>
            <a:r>
              <a:rPr lang="zh-CN" altLang="en-US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多态的存在要有</a:t>
            </a: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lang="zh-CN" altLang="en-US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个必要条件：</a:t>
            </a:r>
          </a:p>
          <a:p>
            <a:pPr marL="400050" indent="-400050" algn="ctr">
              <a:spcAft>
                <a:spcPct val="20000"/>
              </a:spcAft>
              <a:buClr>
                <a:srgbClr val="228A88"/>
              </a:buClr>
              <a:buFont typeface="Wingdings 2" pitchFamily="18" charset="2"/>
              <a:buNone/>
            </a:pPr>
            <a:r>
              <a:rPr lang="zh-CN" altLang="en-US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要有继承，要有重写，父类引用指向子类对象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800" smtClean="0">
                <a:latin typeface="微软雅黑"/>
                <a:ea typeface="微软雅黑"/>
                <a:cs typeface="微软雅黑"/>
              </a:rPr>
              <a:t>Private</a:t>
            </a:r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的用处</a:t>
            </a:r>
          </a:p>
          <a:p>
            <a:pPr lvl="1"/>
            <a:r>
              <a:rPr lang="zh-CN" altLang="en-US" smtClean="0">
                <a:latin typeface="微软雅黑"/>
                <a:ea typeface="微软雅黑"/>
                <a:cs typeface="微软雅黑"/>
              </a:rPr>
              <a:t>封装</a:t>
            </a:r>
            <a:r>
              <a:rPr lang="en-US" altLang="zh-CN" smtClean="0">
                <a:latin typeface="微软雅黑"/>
                <a:ea typeface="微软雅黑"/>
                <a:cs typeface="微软雅黑"/>
              </a:rPr>
              <a:t>…</a:t>
            </a:r>
          </a:p>
          <a:p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多态的好处</a:t>
            </a:r>
          </a:p>
          <a:p>
            <a:pPr lvl="1"/>
            <a:r>
              <a:rPr lang="zh-CN" altLang="en-US" smtClean="0">
                <a:latin typeface="微软雅黑"/>
                <a:ea typeface="微软雅黑"/>
                <a:cs typeface="微软雅黑"/>
              </a:rPr>
              <a:t>比如再增加了一个动物</a:t>
            </a:r>
            <a:r>
              <a:rPr lang="en-US" altLang="zh-CN" smtClean="0">
                <a:latin typeface="微软雅黑"/>
                <a:ea typeface="微软雅黑"/>
                <a:cs typeface="微软雅黑"/>
              </a:rPr>
              <a:t>……lizard</a:t>
            </a:r>
          </a:p>
          <a:p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对于</a:t>
            </a:r>
            <a:r>
              <a:rPr lang="en-US" altLang="zh-CN" sz="2800" smtClean="0">
                <a:latin typeface="微软雅黑"/>
                <a:ea typeface="微软雅黑"/>
                <a:cs typeface="微软雅黑"/>
              </a:rPr>
              <a:t>class</a:t>
            </a:r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的权限修饰只可以用 </a:t>
            </a:r>
            <a:r>
              <a:rPr lang="en-US" altLang="zh-CN" sz="2800" smtClean="0">
                <a:latin typeface="微软雅黑"/>
                <a:ea typeface="微软雅黑"/>
                <a:cs typeface="微软雅黑"/>
              </a:rPr>
              <a:t>public </a:t>
            </a:r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和 </a:t>
            </a:r>
            <a:r>
              <a:rPr lang="en-US" altLang="zh-CN" sz="2800" smtClean="0">
                <a:latin typeface="微软雅黑"/>
                <a:ea typeface="微软雅黑"/>
                <a:cs typeface="微软雅黑"/>
              </a:rPr>
              <a:t>default</a:t>
            </a:r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。（</a:t>
            </a:r>
            <a:r>
              <a:rPr lang="en-US" altLang="zh-CN" sz="2800" smtClean="0">
                <a:latin typeface="微软雅黑"/>
                <a:ea typeface="微软雅黑"/>
                <a:cs typeface="微软雅黑"/>
              </a:rPr>
              <a:t>inner class</a:t>
            </a:r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除外）</a:t>
            </a:r>
          </a:p>
          <a:p>
            <a:pPr lvl="1"/>
            <a:r>
              <a:rPr lang="en-US" altLang="zh-CN" smtClean="0">
                <a:latin typeface="微软雅黑"/>
                <a:ea typeface="微软雅黑"/>
                <a:cs typeface="微软雅黑"/>
              </a:rPr>
              <a:t>public</a:t>
            </a:r>
            <a:r>
              <a:rPr lang="zh-CN" altLang="en-US" smtClean="0">
                <a:latin typeface="微软雅黑"/>
                <a:ea typeface="微软雅黑"/>
                <a:cs typeface="微软雅黑"/>
              </a:rPr>
              <a:t>类可以在任意地方被访问</a:t>
            </a:r>
          </a:p>
          <a:p>
            <a:pPr lvl="1"/>
            <a:r>
              <a:rPr lang="en-US" altLang="zh-CN" smtClean="0">
                <a:latin typeface="微软雅黑"/>
                <a:ea typeface="微软雅黑"/>
                <a:cs typeface="微软雅黑"/>
              </a:rPr>
              <a:t>default</a:t>
            </a:r>
            <a:r>
              <a:rPr lang="zh-CN" altLang="en-US" smtClean="0">
                <a:latin typeface="微软雅黑"/>
                <a:ea typeface="微软雅黑"/>
                <a:cs typeface="微软雅黑"/>
              </a:rPr>
              <a:t>类只可以被同一个包内部的类访问</a:t>
            </a:r>
          </a:p>
          <a:p>
            <a:endParaRPr lang="zh-CN" altLang="en-US" sz="2800" smtClean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抽  象  类</a:t>
            </a:r>
          </a:p>
        </p:txBody>
      </p:sp>
      <p:sp>
        <p:nvSpPr>
          <p:cNvPr id="41986" name="Rectangle 3"/>
          <p:cNvSpPr>
            <a:spLocks noGrp="1"/>
          </p:cNvSpPr>
          <p:nvPr>
            <p:ph type="body" idx="4294967295"/>
          </p:nvPr>
        </p:nvSpPr>
        <p:spPr>
          <a:xfrm>
            <a:off x="174625" y="1673225"/>
            <a:ext cx="3333750" cy="4492625"/>
          </a:xfrm>
        </p:spPr>
        <p:txBody>
          <a:bodyPr/>
          <a:lstStyle/>
          <a:p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用</a:t>
            </a: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abstract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关键字来修饰一个类时，这个类叫做抽象类；用</a:t>
            </a: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abstract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来修饰一个方法时，该方法叫做抽象方法。</a:t>
            </a:r>
          </a:p>
          <a:p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含有抽象方法的类必须被声明为抽象类，抽象类必须被继承，抽象方法必须被重写。如果重写不了，应该声明自己为抽象。</a:t>
            </a:r>
          </a:p>
          <a:p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抽象类不能被实例化。</a:t>
            </a:r>
          </a:p>
          <a:p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抽象方法只需声明，而不需实现。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3973513" y="1665288"/>
            <a:ext cx="4919662" cy="414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zh-CN" altLang="en-US" sz="2000" b="1">
                <a:latin typeface="Courier New" pitchFamily="49" charset="0"/>
              </a:rPr>
              <a:t/>
            </a:r>
            <a:br>
              <a:rPr kumimoji="1" lang="zh-CN" altLang="en-US" sz="2000" b="1">
                <a:latin typeface="Courier New" pitchFamily="49" charset="0"/>
              </a:rPr>
            </a:b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abstract class Animal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private String name;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Animal(String name)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    this.name = name;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public abstract void enjoy();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endParaRPr lang="en-US" altLang="zh-CN" sz="2000">
              <a:solidFill>
                <a:srgbClr val="91581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class Cat extends Animal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private String eyesColor;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Cat(String n,String c)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    super(n); eyesColor = c; 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} 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public void enjoy()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    System.out.println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	      ("</a:t>
            </a:r>
            <a:r>
              <a:rPr lang="zh-CN" altLang="en-US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猫叫声</a:t>
            </a: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......");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Final</a:t>
            </a:r>
            <a:r>
              <a:rPr lang="zh-CN" altLang="en-US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关键字</a:t>
            </a:r>
          </a:p>
        </p:txBody>
      </p:sp>
      <p:sp>
        <p:nvSpPr>
          <p:cNvPr id="4301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>
                <a:latin typeface="微软雅黑"/>
                <a:ea typeface="微软雅黑"/>
                <a:cs typeface="微软雅黑"/>
              </a:rPr>
              <a:t>final</a:t>
            </a:r>
            <a:r>
              <a:rPr lang="zh-CN" altLang="en-US" smtClean="0">
                <a:latin typeface="微软雅黑"/>
                <a:ea typeface="微软雅黑"/>
                <a:cs typeface="微软雅黑"/>
              </a:rPr>
              <a:t>的成员变量的值不能够被改变</a:t>
            </a:r>
          </a:p>
          <a:p>
            <a:r>
              <a:rPr lang="en-US" altLang="zh-CN" smtClean="0">
                <a:latin typeface="微软雅黑"/>
                <a:ea typeface="微软雅黑"/>
                <a:cs typeface="微软雅黑"/>
              </a:rPr>
              <a:t>final</a:t>
            </a:r>
            <a:r>
              <a:rPr lang="zh-CN" altLang="en-US" smtClean="0">
                <a:latin typeface="微软雅黑"/>
                <a:ea typeface="微软雅黑"/>
                <a:cs typeface="微软雅黑"/>
              </a:rPr>
              <a:t>的方法不能够被重写</a:t>
            </a:r>
          </a:p>
          <a:p>
            <a:r>
              <a:rPr lang="en-US" altLang="zh-CN" smtClean="0">
                <a:latin typeface="微软雅黑"/>
                <a:ea typeface="微软雅黑"/>
                <a:cs typeface="微软雅黑"/>
              </a:rPr>
              <a:t>final</a:t>
            </a:r>
            <a:r>
              <a:rPr lang="zh-CN" altLang="en-US" smtClean="0">
                <a:latin typeface="微软雅黑"/>
                <a:ea typeface="微软雅黑"/>
                <a:cs typeface="微软雅黑"/>
              </a:rPr>
              <a:t>的类不能够被继承</a:t>
            </a:r>
          </a:p>
          <a:p>
            <a:endParaRPr lang="zh-CN" altLang="en-US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smtClean="0">
                <a:latin typeface="微软雅黑"/>
                <a:ea typeface="微软雅黑"/>
                <a:cs typeface="微软雅黑"/>
              </a:rPr>
              <a:t>断子绝孙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接 口</a:t>
            </a:r>
          </a:p>
        </p:txBody>
      </p:sp>
      <p:sp>
        <p:nvSpPr>
          <p:cNvPr id="4403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接口（</a:t>
            </a:r>
            <a:r>
              <a:rPr lang="en-US" altLang="zh-CN" sz="2800" smtClean="0">
                <a:latin typeface="微软雅黑"/>
                <a:ea typeface="微软雅黑"/>
                <a:cs typeface="微软雅黑"/>
              </a:rPr>
              <a:t>interface</a:t>
            </a:r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）是抽象方法和常量值的定义的集合。</a:t>
            </a:r>
          </a:p>
          <a:p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从本质上讲，接口是一种特殊的抽象类，这种抽象类中只包含常量和方法的定义，而没有变量和方法的实现。</a:t>
            </a:r>
          </a:p>
          <a:p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接口定义举例：</a:t>
            </a:r>
          </a:p>
          <a:p>
            <a:endParaRPr lang="zh-CN" altLang="en-US" sz="280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914400" y="4495800"/>
            <a:ext cx="6248400" cy="1866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zh-CN" altLang="en-US" sz="2000" b="1">
                <a:latin typeface="Courier New" pitchFamily="49" charset="0"/>
              </a:rPr>
              <a:t/>
            </a:r>
            <a:br>
              <a:rPr kumimoji="1" lang="zh-CN" altLang="en-US" sz="2000" b="1">
                <a:latin typeface="Courier New" pitchFamily="49" charset="0"/>
              </a:rPr>
            </a:br>
            <a:r>
              <a:rPr kumimoji="1" lang="en-US" altLang="zh-CN" sz="2000" b="1">
                <a:latin typeface="Courier New" pitchFamily="49" charset="0"/>
              </a:rPr>
              <a:t>public interface Runner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latin typeface="Courier New" pitchFamily="49" charset="0"/>
              </a:rPr>
              <a:t>    public static final int id = 1;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endParaRPr kumimoji="1" lang="en-US" altLang="zh-CN" sz="2000" b="1">
              <a:latin typeface="Courier New" pitchFamily="49" charset="0"/>
            </a:endParaRP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latin typeface="Courier New" pitchFamily="49" charset="0"/>
              </a:rPr>
              <a:t>    public void start();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latin typeface="Courier New" pitchFamily="49" charset="0"/>
              </a:rPr>
              <a:t>    public void run();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latin typeface="Courier New" pitchFamily="49" charset="0"/>
              </a:rPr>
              <a:t>    public void stop();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advTm="208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接口特性</a:t>
            </a:r>
          </a:p>
        </p:txBody>
      </p:sp>
      <p:sp>
        <p:nvSpPr>
          <p:cNvPr id="4608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 </a:t>
            </a:r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接口可以多重实现；</a:t>
            </a:r>
          </a:p>
          <a:p>
            <a:endParaRPr lang="zh-CN" altLang="en-US" sz="280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 接口中声明的属性默认为 </a:t>
            </a:r>
            <a:r>
              <a:rPr lang="en-US" altLang="zh-CN" sz="2800" smtClean="0">
                <a:latin typeface="微软雅黑"/>
                <a:ea typeface="微软雅黑"/>
                <a:cs typeface="微软雅黑"/>
              </a:rPr>
              <a:t>public  static  final </a:t>
            </a:r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的；也只能是 </a:t>
            </a:r>
            <a:r>
              <a:rPr lang="en-US" altLang="zh-CN" sz="2800" smtClean="0">
                <a:latin typeface="微软雅黑"/>
                <a:ea typeface="微软雅黑"/>
                <a:cs typeface="微软雅黑"/>
              </a:rPr>
              <a:t>public static final </a:t>
            </a:r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的；</a:t>
            </a:r>
          </a:p>
          <a:p>
            <a:endParaRPr lang="zh-CN" altLang="en-US" sz="280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接口中只能定义抽象方法，而且这些方法默认为</a:t>
            </a:r>
            <a:r>
              <a:rPr lang="en-US" altLang="zh-CN" sz="2800" smtClean="0">
                <a:latin typeface="微软雅黑"/>
                <a:ea typeface="微软雅黑"/>
                <a:cs typeface="微软雅黑"/>
              </a:rPr>
              <a:t>public</a:t>
            </a:r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的、也只能是</a:t>
            </a:r>
            <a:r>
              <a:rPr lang="en-US" altLang="zh-CN" sz="2800" smtClean="0">
                <a:latin typeface="微软雅黑"/>
                <a:ea typeface="微软雅黑"/>
                <a:cs typeface="微软雅黑"/>
              </a:rPr>
              <a:t>public</a:t>
            </a:r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的；</a:t>
            </a:r>
          </a:p>
          <a:p>
            <a:endParaRPr lang="zh-CN" altLang="en-US" sz="280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 接口可以继承其它的接口，并添加新的属性和抽象方法。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多个无关的类可以实现同一个接口。</a:t>
            </a:r>
          </a:p>
          <a:p>
            <a:pPr>
              <a:spcBef>
                <a:spcPct val="50000"/>
              </a:spcBef>
            </a:pP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一个类可以实现多个无关的接口。</a:t>
            </a:r>
          </a:p>
          <a:p>
            <a:pPr>
              <a:spcBef>
                <a:spcPct val="50000"/>
              </a:spcBef>
            </a:pP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与继承关系类似，接口与实现类之间存在多态性。</a:t>
            </a:r>
          </a:p>
          <a:p>
            <a:pPr>
              <a:spcBef>
                <a:spcPct val="50000"/>
              </a:spcBef>
            </a:pP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定义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Java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类的语法格式：</a:t>
            </a:r>
          </a:p>
          <a:p>
            <a:pPr lvl="1">
              <a:spcBef>
                <a:spcPct val="50000"/>
              </a:spcBef>
              <a:buFont typeface="Arial" charset="0"/>
              <a:buNone/>
            </a:pP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&lt; modifier&gt; class &lt; name&gt; [extends &lt; superclass&gt;]</a:t>
            </a:r>
          </a:p>
          <a:p>
            <a:pPr lvl="1">
              <a:buFont typeface="Arial" charset="0"/>
              <a:buNone/>
            </a:pP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	[implements &lt; interface&gt; [,&lt; interface&gt;]* ] {</a:t>
            </a:r>
          </a:p>
          <a:p>
            <a:pPr lvl="1">
              <a:buFont typeface="Arial" charset="0"/>
              <a:buNone/>
            </a:pP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		&lt; declarations&gt;*</a:t>
            </a:r>
          </a:p>
          <a:p>
            <a:pPr lvl="1">
              <a:buFont typeface="Arial" charset="0"/>
              <a:buNone/>
            </a:pP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	}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接口特性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方法重载</a:t>
            </a:r>
            <a:r>
              <a:rPr lang="en-US" altLang="zh-CN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(Overload)</a:t>
            </a:r>
          </a:p>
        </p:txBody>
      </p:sp>
      <p:sp>
        <p:nvSpPr>
          <p:cNvPr id="1741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案例：实现加法的方法，支持所有基本数据类型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接 口  举  例</a:t>
            </a:r>
          </a:p>
        </p:txBody>
      </p:sp>
      <p:sp>
        <p:nvSpPr>
          <p:cNvPr id="48130" name="Rectangle 3"/>
          <p:cNvSpPr>
            <a:spLocks noChangeArrowheads="1"/>
          </p:cNvSpPr>
          <p:nvPr/>
        </p:nvSpPr>
        <p:spPr bwMode="auto">
          <a:xfrm>
            <a:off x="684213" y="1790700"/>
            <a:ext cx="7772400" cy="4159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zh-CN" altLang="en-US" b="1">
                <a:latin typeface="Courier New" pitchFamily="49" charset="0"/>
              </a:rPr>
              <a:t/>
            </a:r>
            <a:br>
              <a:rPr kumimoji="1" lang="zh-CN" altLang="en-US" b="1">
                <a:latin typeface="Courier New" pitchFamily="49" charset="0"/>
              </a:rPr>
            </a:br>
            <a:r>
              <a:rPr kumimoji="1" lang="en-US" altLang="zh-CN" b="1">
                <a:latin typeface="Courier New" pitchFamily="49" charset="0"/>
              </a:rPr>
              <a:t>interface Singer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public void sing();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public void sleep();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class Student implements Singer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private String name;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Student(String name)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    this.name = name;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public void study(){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    System.out.println("studying");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public String getName(){return name;}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public void sing()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    System.out.println("student is singing");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public void sleep()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    System.out.println("student is sleeping");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接 口  举  例</a:t>
            </a:r>
          </a:p>
        </p:txBody>
      </p:sp>
      <p:sp>
        <p:nvSpPr>
          <p:cNvPr id="49154" name="Rectangle 3"/>
          <p:cNvSpPr>
            <a:spLocks noChangeArrowheads="1"/>
          </p:cNvSpPr>
          <p:nvPr/>
        </p:nvSpPr>
        <p:spPr bwMode="auto">
          <a:xfrm>
            <a:off x="531813" y="1803400"/>
            <a:ext cx="8001000" cy="4321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zh-CN" altLang="en-US" b="1">
                <a:latin typeface="Courier New" pitchFamily="49" charset="0"/>
              </a:rPr>
              <a:t/>
            </a:r>
            <a:br>
              <a:rPr kumimoji="1" lang="zh-CN" altLang="en-US" b="1">
                <a:latin typeface="Courier New" pitchFamily="49" charset="0"/>
              </a:rPr>
            </a:br>
            <a:r>
              <a:rPr kumimoji="1" lang="zh-CN" altLang="en-US" b="1">
                <a:latin typeface="Courier New" pitchFamily="49" charset="0"/>
              </a:rPr>
              <a:t/>
            </a:r>
            <a:br>
              <a:rPr kumimoji="1" lang="zh-CN" altLang="en-US" b="1">
                <a:latin typeface="Courier New" pitchFamily="49" charset="0"/>
              </a:rPr>
            </a:br>
            <a:r>
              <a:rPr kumimoji="1" lang="en-US" altLang="zh-CN" b="1">
                <a:latin typeface="Courier New" pitchFamily="49" charset="0"/>
              </a:rPr>
              <a:t>interface Singer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public void sing();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public void sleep();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interface Painter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public void paint();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public void eat();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en-US" altLang="zh-CN" b="1"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class Student implements Singer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private String name;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Student(String name) {this.name = name;}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public void study(){System.out.println("studying");}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public String getName(){return name;}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public void sing() {System.out.println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                     ("student is singing");}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public void sleep() {System.out.println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                     ("student is sleeping");}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接 口  举  例</a:t>
            </a:r>
          </a:p>
        </p:txBody>
      </p:sp>
      <p:sp>
        <p:nvSpPr>
          <p:cNvPr id="50178" name="Rectangle 3"/>
          <p:cNvSpPr>
            <a:spLocks noChangeArrowheads="1"/>
          </p:cNvSpPr>
          <p:nvPr/>
        </p:nvSpPr>
        <p:spPr bwMode="auto">
          <a:xfrm>
            <a:off x="527050" y="1889125"/>
            <a:ext cx="8077200" cy="403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zh-CN" altLang="en-US" b="1">
                <a:latin typeface="Courier New" pitchFamily="49" charset="0"/>
              </a:rPr>
              <a:t/>
            </a:r>
            <a:br>
              <a:rPr kumimoji="1" lang="zh-CN" altLang="en-US" b="1">
                <a:latin typeface="Courier New" pitchFamily="49" charset="0"/>
              </a:rPr>
            </a:br>
            <a:r>
              <a:rPr kumimoji="1" lang="en-US" altLang="zh-CN" b="1">
                <a:latin typeface="Courier New" pitchFamily="49" charset="0"/>
              </a:rPr>
              <a:t>class Teacher extends Object implements Singer,Painter {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private String name;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public String getString() {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    return name;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Teacher(String name){this.name = name;}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public void teach(){System.out.println("teaching");}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public void sing(){System.out.println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                 ("teacher is singing");}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public void sleep(){System.out.println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                 ("teacher is sleeping");}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public void paint(){System.out.println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                 ("teacher is painting");}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public void eat(){System.out.println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                     ("teacher is eating");}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接 口  举  例</a:t>
            </a:r>
          </a:p>
        </p:txBody>
      </p:sp>
      <p:sp>
        <p:nvSpPr>
          <p:cNvPr id="51202" name="Rectangle 3"/>
          <p:cNvSpPr>
            <a:spLocks noChangeArrowheads="1"/>
          </p:cNvSpPr>
          <p:nvPr/>
        </p:nvSpPr>
        <p:spPr bwMode="auto">
          <a:xfrm>
            <a:off x="914400" y="1866900"/>
            <a:ext cx="7467600" cy="2197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zh-CN" altLang="en-US" sz="2000" b="1">
                <a:latin typeface="Courier New" pitchFamily="49" charset="0"/>
              </a:rPr>
              <a:t/>
            </a:r>
            <a:br>
              <a:rPr kumimoji="1" lang="zh-CN" altLang="en-US" sz="2000" b="1">
                <a:latin typeface="Courier New" pitchFamily="49" charset="0"/>
              </a:rPr>
            </a:br>
            <a:r>
              <a:rPr kumimoji="1" lang="zh-CN" altLang="en-US" sz="2000" b="1">
                <a:latin typeface="Courier New" pitchFamily="49" charset="0"/>
              </a:rPr>
              <a:t/>
            </a:r>
            <a:br>
              <a:rPr kumimoji="1" lang="zh-CN" altLang="en-US" sz="2000" b="1">
                <a:latin typeface="Courier New" pitchFamily="49" charset="0"/>
              </a:rPr>
            </a:br>
            <a:r>
              <a:rPr kumimoji="1" lang="en-US" altLang="zh-CN" sz="2000" b="1">
                <a:latin typeface="Courier New" pitchFamily="49" charset="0"/>
              </a:rPr>
              <a:t>public class Test {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sz="2000" b="1">
                <a:latin typeface="Courier New" pitchFamily="49" charset="0"/>
              </a:rPr>
              <a:t>    public static void main(String args[]){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sz="2000" b="1">
                <a:latin typeface="Courier New" pitchFamily="49" charset="0"/>
              </a:rPr>
              <a:t>        </a:t>
            </a:r>
            <a:r>
              <a:rPr kumimoji="1" lang="en-US" altLang="zh-CN" sz="2000" b="1">
                <a:solidFill>
                  <a:srgbClr val="CC0000"/>
                </a:solidFill>
                <a:latin typeface="Courier New" pitchFamily="49" charset="0"/>
              </a:rPr>
              <a:t>Singer</a:t>
            </a:r>
            <a:r>
              <a:rPr kumimoji="1" lang="en-US" altLang="zh-CN" sz="2000" b="1">
                <a:latin typeface="Courier New" pitchFamily="49" charset="0"/>
              </a:rPr>
              <a:t> s1 = new Student("le");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sz="2000" b="1">
                <a:latin typeface="Courier New" pitchFamily="49" charset="0"/>
              </a:rPr>
              <a:t>        s1.sing(); s1.sleep();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sz="2000" b="1">
                <a:latin typeface="Courier New" pitchFamily="49" charset="0"/>
              </a:rPr>
              <a:t>        </a:t>
            </a:r>
            <a:r>
              <a:rPr kumimoji="1" lang="en-US" altLang="zh-CN" sz="2000" b="1">
                <a:solidFill>
                  <a:srgbClr val="CC0000"/>
                </a:solidFill>
                <a:latin typeface="Courier New" pitchFamily="49" charset="0"/>
              </a:rPr>
              <a:t>Singer</a:t>
            </a:r>
            <a:r>
              <a:rPr kumimoji="1" lang="en-US" altLang="zh-CN" sz="2000" b="1">
                <a:latin typeface="Courier New" pitchFamily="49" charset="0"/>
              </a:rPr>
              <a:t> s2 = new Teacher("steven");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sz="2000" b="1">
                <a:latin typeface="Courier New" pitchFamily="49" charset="0"/>
              </a:rPr>
              <a:t>        s2.sing(); s2.sleep();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sz="2000" b="1">
                <a:latin typeface="Courier New" pitchFamily="49" charset="0"/>
              </a:rPr>
              <a:t>        Painter p1 = (Painter)s2;</a:t>
            </a:r>
            <a:r>
              <a:rPr kumimoji="1" lang="en-US" altLang="zh-CN" sz="1400" b="1">
                <a:solidFill>
                  <a:schemeClr val="bg2"/>
                </a:solidFill>
                <a:latin typeface="Courier New" pitchFamily="49" charset="0"/>
              </a:rPr>
              <a:t>//</a:t>
            </a:r>
            <a:r>
              <a:rPr kumimoji="1" lang="zh-CN" altLang="en-US" sz="1400" b="1">
                <a:solidFill>
                  <a:schemeClr val="bg2"/>
                </a:solidFill>
                <a:latin typeface="Courier New" pitchFamily="49" charset="0"/>
              </a:rPr>
              <a:t>也可以当作</a:t>
            </a:r>
            <a:r>
              <a:rPr kumimoji="1" lang="en-US" altLang="zh-CN" sz="1400" b="1">
                <a:solidFill>
                  <a:schemeClr val="bg2"/>
                </a:solidFill>
                <a:latin typeface="Courier New" pitchFamily="49" charset="0"/>
              </a:rPr>
              <a:t>Painter</a:t>
            </a:r>
            <a:r>
              <a:rPr kumimoji="1" lang="zh-CN" altLang="en-US" sz="1400" b="1">
                <a:solidFill>
                  <a:schemeClr val="bg2"/>
                </a:solidFill>
                <a:latin typeface="Courier New" pitchFamily="49" charset="0"/>
              </a:rPr>
              <a:t>来看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zh-CN" altLang="en-US" sz="2000" b="1">
                <a:latin typeface="Courier New" pitchFamily="49" charset="0"/>
              </a:rPr>
              <a:t>        </a:t>
            </a:r>
            <a:r>
              <a:rPr kumimoji="1" lang="en-US" altLang="zh-CN" sz="2000" b="1">
                <a:latin typeface="Courier New" pitchFamily="49" charset="0"/>
              </a:rPr>
              <a:t>p1.paint(); p1.eat();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sz="2000" b="1">
                <a:latin typeface="Courier New" pitchFamily="49" charset="0"/>
              </a:rPr>
              <a:t>    }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sz="2000" b="1">
                <a:latin typeface="Courier New" pitchFamily="49" charset="0"/>
              </a:rPr>
              <a:t>}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533400" y="4724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None/>
            </a:pPr>
            <a:r>
              <a:rPr kumimoji="1" lang="zh-CN" altLang="en-US" sz="2000" b="1">
                <a:latin typeface="Times New Roman" pitchFamily="18" charset="0"/>
              </a:rPr>
              <a:t>输出结果：</a:t>
            </a:r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2590800" y="4267200"/>
            <a:ext cx="5638800" cy="147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Courier New" pitchFamily="49" charset="0"/>
              </a:rPr>
              <a:t>student is singing</a:t>
            </a:r>
          </a:p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Courier New" pitchFamily="49" charset="0"/>
              </a:rPr>
              <a:t>student is sleeping</a:t>
            </a:r>
          </a:p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Courier New" pitchFamily="49" charset="0"/>
              </a:rPr>
              <a:t>teacher is singing</a:t>
            </a:r>
          </a:p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Courier New" pitchFamily="49" charset="0"/>
              </a:rPr>
              <a:t>teacher is sleeping</a:t>
            </a:r>
          </a:p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Courier New" pitchFamily="49" charset="0"/>
              </a:rPr>
              <a:t>teacher is painting</a:t>
            </a:r>
          </a:p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Courier New" pitchFamily="49" charset="0"/>
              </a:rPr>
              <a:t>teacher is eating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数据成员初始化</a:t>
            </a:r>
          </a:p>
        </p:txBody>
      </p:sp>
      <p:sp>
        <p:nvSpPr>
          <p:cNvPr id="5222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en-US" sz="2000" smtClean="0"/>
              <a:t>import java.util.*;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en-US" sz="2000" smtClean="0"/>
              <a:t>interface RandVals 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en-US" sz="2000" smtClean="0"/>
              <a:t>  Random rand = new Random();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en-US" sz="2000" smtClean="0"/>
              <a:t>  int randomInt = rand.nextInt(10);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en-US" sz="2000" smtClean="0"/>
              <a:t>  long randomLong = rand.nextLong() * 10;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en-US" sz="2000" smtClean="0"/>
              <a:t>  float randomFloat = rand.nextLong() * 10;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en-US" sz="2000" smtClean="0"/>
              <a:t>  double randomDouble = rand.nextDouble() * 10;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en-US" sz="2000" smtClean="0"/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en-US" sz="2000" smtClean="0"/>
              <a:t>public class Test 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z="2000" smtClean="0"/>
              <a:t>  </a:t>
            </a:r>
            <a:r>
              <a:rPr lang="en-US" altLang="en-US" sz="2000" smtClean="0"/>
              <a:t>public static void main(String[] args) 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en-US" sz="2000" smtClean="0"/>
              <a:t>    System.out.println(</a:t>
            </a:r>
            <a:r>
              <a:rPr lang="en-US" altLang="en-US" sz="2000" smtClean="0">
                <a:solidFill>
                  <a:srgbClr val="CC0000"/>
                </a:solidFill>
              </a:rPr>
              <a:t>RandVals.randomInt</a:t>
            </a:r>
            <a:r>
              <a:rPr lang="en-US" altLang="en-US" sz="2000" smtClean="0"/>
              <a:t>);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en-US" sz="2000" smtClean="0"/>
              <a:t>    System.out.println(RandVals.randomLong);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en-US" sz="2000" smtClean="0"/>
              <a:t>    System.out.println(RandVals.randomFloat);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en-US" sz="2000" smtClean="0"/>
              <a:t>    System.out.println(RandVals.randomDouble);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en-US" sz="2000" smtClean="0"/>
              <a:t>  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en-US" sz="2000" smtClean="0"/>
              <a:t>} </a:t>
            </a:r>
            <a:endParaRPr lang="en-US" altLang="zh-CN" sz="200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名称冲突</a:t>
            </a:r>
          </a:p>
        </p:txBody>
      </p:sp>
      <p:sp>
        <p:nvSpPr>
          <p:cNvPr id="5325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zh-CN" sz="2000" dirty="0" smtClean="0"/>
              <a:t>interface </a:t>
            </a:r>
            <a:r>
              <a:rPr lang="en-US" altLang="zh-CN" sz="2000" dirty="0" err="1" smtClean="0"/>
              <a:t>CanFight</a:t>
            </a:r>
            <a:r>
              <a:rPr lang="en-US" altLang="zh-CN" sz="2000" dirty="0" smtClean="0"/>
              <a:t>{</a:t>
            </a:r>
          </a:p>
          <a:p>
            <a:pPr>
              <a:buFont typeface="Arial" charset="0"/>
              <a:buNone/>
            </a:pPr>
            <a:r>
              <a:rPr lang="en-US" altLang="zh-CN" sz="2000" dirty="0" smtClean="0"/>
              <a:t>	void fight();</a:t>
            </a:r>
          </a:p>
          <a:p>
            <a:pPr>
              <a:buFont typeface="Arial" charset="0"/>
              <a:buNone/>
            </a:pPr>
            <a:r>
              <a:rPr lang="en-US" altLang="zh-CN" sz="2000" dirty="0" smtClean="0"/>
              <a:t>}</a:t>
            </a:r>
          </a:p>
          <a:p>
            <a:pPr>
              <a:buFont typeface="Arial" charset="0"/>
              <a:buNone/>
            </a:pPr>
            <a:r>
              <a:rPr lang="en-US" altLang="zh-CN" sz="2000" dirty="0" smtClean="0"/>
              <a:t>class </a:t>
            </a:r>
            <a:r>
              <a:rPr lang="en-US" altLang="zh-CN" sz="2000" dirty="0" err="1" smtClean="0"/>
              <a:t>ActionCharacter</a:t>
            </a:r>
            <a:r>
              <a:rPr lang="en-US" altLang="zh-CN" sz="2000" dirty="0" smtClean="0"/>
              <a:t>{</a:t>
            </a:r>
          </a:p>
          <a:p>
            <a:pPr>
              <a:buFont typeface="Arial" charset="0"/>
              <a:buNone/>
            </a:pPr>
            <a:r>
              <a:rPr lang="en-US" altLang="zh-CN" sz="2000" dirty="0" smtClean="0"/>
              <a:t>	public void fight(){};</a:t>
            </a:r>
          </a:p>
          <a:p>
            <a:pPr>
              <a:buFont typeface="Arial" charset="0"/>
              <a:buNone/>
            </a:pPr>
            <a:r>
              <a:rPr lang="en-US" altLang="zh-CN" sz="2000" dirty="0" smtClean="0"/>
              <a:t>}</a:t>
            </a:r>
          </a:p>
          <a:p>
            <a:pPr>
              <a:buFont typeface="Arial" charset="0"/>
              <a:buNone/>
            </a:pPr>
            <a:r>
              <a:rPr lang="en-US" altLang="zh-CN" sz="2000" dirty="0" smtClean="0"/>
              <a:t>class Hero extends </a:t>
            </a:r>
            <a:r>
              <a:rPr lang="en-US" altLang="zh-CN" sz="2000" dirty="0" err="1" smtClean="0"/>
              <a:t>ActionCharacter</a:t>
            </a:r>
            <a:r>
              <a:rPr lang="en-US" altLang="zh-CN" sz="2000" dirty="0" smtClean="0"/>
              <a:t> implements </a:t>
            </a:r>
            <a:r>
              <a:rPr lang="en-US" altLang="zh-CN" sz="2000" dirty="0" err="1" smtClean="0"/>
              <a:t>CanFight</a:t>
            </a:r>
            <a:r>
              <a:rPr lang="en-US" altLang="zh-CN" sz="2000" dirty="0" smtClean="0"/>
              <a:t>{	</a:t>
            </a:r>
          </a:p>
          <a:p>
            <a:pPr>
              <a:buFont typeface="Arial" charset="0"/>
              <a:buNone/>
            </a:pPr>
            <a:r>
              <a:rPr lang="en-US" altLang="zh-CN" sz="2000" dirty="0" smtClean="0"/>
              <a:t>}</a:t>
            </a:r>
          </a:p>
          <a:p>
            <a:r>
              <a:rPr lang="zh-CN" altLang="en-US" sz="2000" dirty="0" smtClean="0"/>
              <a:t>这个没问题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名称冲突</a:t>
            </a:r>
          </a:p>
        </p:txBody>
      </p:sp>
      <p:sp>
        <p:nvSpPr>
          <p:cNvPr id="5427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zh-CN" sz="2000" dirty="0" smtClean="0"/>
              <a:t>interface I{</a:t>
            </a:r>
          </a:p>
          <a:p>
            <a:pPr>
              <a:buFont typeface="Arial" charset="0"/>
              <a:buNone/>
            </a:pPr>
            <a:r>
              <a:rPr lang="en-US" altLang="zh-CN" sz="2000" dirty="0" smtClean="0"/>
              <a:t>	void f();</a:t>
            </a:r>
          </a:p>
          <a:p>
            <a:pPr>
              <a:buFont typeface="Arial" charset="0"/>
              <a:buNone/>
            </a:pPr>
            <a:r>
              <a:rPr lang="en-US" altLang="zh-CN" sz="2000" dirty="0" smtClean="0"/>
              <a:t>}</a:t>
            </a:r>
          </a:p>
          <a:p>
            <a:pPr>
              <a:buFont typeface="Arial" charset="0"/>
              <a:buNone/>
            </a:pPr>
            <a:r>
              <a:rPr lang="en-US" altLang="zh-CN" sz="2000" dirty="0" smtClean="0"/>
              <a:t>class C{</a:t>
            </a:r>
          </a:p>
          <a:p>
            <a:pPr>
              <a:buFont typeface="Arial" charset="0"/>
              <a:buNone/>
            </a:pPr>
            <a:r>
              <a:rPr lang="en-US" altLang="zh-CN" sz="2000" dirty="0" smtClean="0"/>
              <a:t>	public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f(){return 1;}</a:t>
            </a:r>
          </a:p>
          <a:p>
            <a:pPr>
              <a:buFont typeface="Arial" charset="0"/>
              <a:buNone/>
            </a:pPr>
            <a:r>
              <a:rPr lang="en-US" altLang="zh-CN" sz="2000" dirty="0" smtClean="0"/>
              <a:t>}</a:t>
            </a:r>
          </a:p>
          <a:p>
            <a:pPr>
              <a:buFont typeface="Arial" charset="0"/>
              <a:buNone/>
            </a:pPr>
            <a:r>
              <a:rPr lang="en-US" altLang="zh-CN" sz="2000" dirty="0" smtClean="0"/>
              <a:t>class C1 extends C implements I{</a:t>
            </a:r>
          </a:p>
          <a:p>
            <a:pPr>
              <a:buFont typeface="Arial" charset="0"/>
              <a:buNone/>
            </a:pPr>
            <a:r>
              <a:rPr lang="en-US" altLang="zh-CN" sz="2000" dirty="0" smtClean="0"/>
              <a:t>	</a:t>
            </a:r>
          </a:p>
          <a:p>
            <a:pPr>
              <a:buFont typeface="Arial" charset="0"/>
              <a:buNone/>
            </a:pPr>
            <a:r>
              <a:rPr lang="en-US" altLang="zh-CN" sz="2000" dirty="0" smtClean="0"/>
              <a:t>}</a:t>
            </a:r>
          </a:p>
          <a:p>
            <a:r>
              <a:rPr lang="zh-CN" altLang="en-US" sz="2000" dirty="0" smtClean="0"/>
              <a:t>有冲突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名称冲突</a:t>
            </a:r>
          </a:p>
        </p:txBody>
      </p:sp>
      <p:sp>
        <p:nvSpPr>
          <p:cNvPr id="5529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zh-CN" sz="2400" smtClean="0"/>
              <a:t>interface I1{</a:t>
            </a:r>
          </a:p>
          <a:p>
            <a:pPr>
              <a:buFont typeface="Arial" charset="0"/>
              <a:buNone/>
            </a:pPr>
            <a:r>
              <a:rPr lang="en-US" altLang="zh-CN" sz="2400" smtClean="0"/>
              <a:t>	void f();</a:t>
            </a:r>
          </a:p>
          <a:p>
            <a:pPr>
              <a:buFont typeface="Arial" charset="0"/>
              <a:buNone/>
            </a:pPr>
            <a:r>
              <a:rPr lang="en-US" altLang="zh-CN" sz="2400" smtClean="0"/>
              <a:t>}</a:t>
            </a:r>
          </a:p>
          <a:p>
            <a:pPr>
              <a:buFont typeface="Arial" charset="0"/>
              <a:buNone/>
            </a:pPr>
            <a:r>
              <a:rPr lang="en-US" altLang="zh-CN" sz="2400" smtClean="0"/>
              <a:t>interface I2{</a:t>
            </a:r>
          </a:p>
          <a:p>
            <a:pPr>
              <a:buFont typeface="Arial" charset="0"/>
              <a:buNone/>
            </a:pPr>
            <a:r>
              <a:rPr lang="en-US" altLang="zh-CN" sz="2400" smtClean="0"/>
              <a:t>	int f();</a:t>
            </a:r>
          </a:p>
          <a:p>
            <a:pPr>
              <a:buFont typeface="Arial" charset="0"/>
              <a:buNone/>
            </a:pPr>
            <a:r>
              <a:rPr lang="en-US" altLang="zh-CN" sz="2400" smtClean="0"/>
              <a:t>}</a:t>
            </a:r>
          </a:p>
          <a:p>
            <a:pPr>
              <a:buFont typeface="Arial" charset="0"/>
              <a:buNone/>
            </a:pPr>
            <a:endParaRPr lang="en-US" altLang="zh-CN" sz="2400" smtClean="0"/>
          </a:p>
          <a:p>
            <a:pPr>
              <a:buFont typeface="Arial" charset="0"/>
              <a:buNone/>
            </a:pPr>
            <a:r>
              <a:rPr lang="en-US" altLang="zh-CN" sz="2400" smtClean="0"/>
              <a:t>interface I3 extends I1,I2{	</a:t>
            </a:r>
          </a:p>
          <a:p>
            <a:pPr>
              <a:buFont typeface="Arial" charset="0"/>
              <a:buNone/>
            </a:pPr>
            <a:r>
              <a:rPr lang="en-US" altLang="zh-CN" sz="2400" smtClean="0"/>
              <a:t>}</a:t>
            </a:r>
          </a:p>
          <a:p>
            <a:r>
              <a:rPr lang="zh-CN" altLang="en-US" sz="2400" smtClean="0"/>
              <a:t>有冲突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接口用法总结</a:t>
            </a:r>
          </a:p>
        </p:txBody>
      </p:sp>
      <p:sp>
        <p:nvSpPr>
          <p:cNvPr id="5632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 smtClean="0"/>
              <a:t>通过接口可以实现不相关类的相同行为，而不需要考虑这些类之间的层次关系。</a:t>
            </a:r>
            <a:r>
              <a:rPr lang="en-US" altLang="zh-CN" sz="2400" smtClean="0"/>
              <a:t>(</a:t>
            </a:r>
            <a:r>
              <a:rPr lang="zh-CN" altLang="en-US" sz="2400" b="1" smtClean="0">
                <a:solidFill>
                  <a:srgbClr val="CC0000"/>
                </a:solidFill>
              </a:rPr>
              <a:t>就像人拥有一项本领</a:t>
            </a:r>
            <a:r>
              <a:rPr lang="en-US" altLang="zh-CN" sz="2400" smtClean="0"/>
              <a:t>)</a:t>
            </a:r>
          </a:p>
          <a:p>
            <a:r>
              <a:rPr lang="zh-CN" altLang="en-US" sz="2400" smtClean="0"/>
              <a:t>通过接口可以指明多个类需要实现的方法。（</a:t>
            </a:r>
            <a:r>
              <a:rPr lang="zh-CN" altLang="en-US" sz="2400" b="1" smtClean="0">
                <a:solidFill>
                  <a:srgbClr val="CC0000"/>
                </a:solidFill>
              </a:rPr>
              <a:t>描述这项本领的共同接口</a:t>
            </a:r>
            <a:r>
              <a:rPr lang="zh-CN" altLang="en-US" sz="2400" smtClean="0"/>
              <a:t>）</a:t>
            </a:r>
          </a:p>
          <a:p>
            <a:r>
              <a:rPr lang="zh-CN" altLang="en-US" sz="2400" smtClean="0"/>
              <a:t>通过接口可以了解对象的交互界面，而不需了解对象所对应的类。</a:t>
            </a:r>
          </a:p>
          <a:p>
            <a:r>
              <a:rPr lang="zh-CN" altLang="en-US" sz="2400" smtClean="0"/>
              <a:t>使用接口？还是抽象类？</a:t>
            </a:r>
          </a:p>
          <a:p>
            <a:pPr lvl="1"/>
            <a:r>
              <a:rPr lang="en-US" altLang="zh-CN" sz="2400" smtClean="0"/>
              <a:t>interface</a:t>
            </a:r>
            <a:r>
              <a:rPr lang="zh-CN" altLang="en-US" sz="2400" smtClean="0"/>
              <a:t>同时赋予了接口和抽象类的好处</a:t>
            </a:r>
          </a:p>
          <a:p>
            <a:pPr lvl="1"/>
            <a:r>
              <a:rPr lang="zh-CN" altLang="en-US" sz="2400" smtClean="0"/>
              <a:t>如果父类可以不带任何函数定义，或任何成员变量，那么优先使用接口。</a:t>
            </a:r>
            <a:endParaRPr lang="zh-CN" altLang="en-US" sz="20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ChangeArrowheads="1"/>
          </p:cNvSpPr>
          <p:nvPr/>
        </p:nvSpPr>
        <p:spPr bwMode="auto">
          <a:xfrm>
            <a:off x="609600" y="4419600"/>
            <a:ext cx="7391400" cy="2139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zh-CN" sz="2000" b="1">
                <a:solidFill>
                  <a:srgbClr val="7F0055"/>
                </a:solidFill>
                <a:latin typeface="Courier New" pitchFamily="49" charset="0"/>
                <a:ea typeface="微软雅黑"/>
                <a:cs typeface="微软雅黑"/>
              </a:rPr>
              <a:t>public</a:t>
            </a: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ea typeface="微软雅黑"/>
                <a:cs typeface="微软雅黑"/>
              </a:rPr>
              <a:t> </a:t>
            </a:r>
            <a:r>
              <a:rPr lang="zh-CN" altLang="zh-CN" sz="2000" b="1">
                <a:solidFill>
                  <a:srgbClr val="7F0055"/>
                </a:solidFill>
                <a:latin typeface="Courier New" pitchFamily="49" charset="0"/>
                <a:ea typeface="微软雅黑"/>
                <a:cs typeface="微软雅黑"/>
              </a:rPr>
              <a:t>static</a:t>
            </a: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ea typeface="微软雅黑"/>
                <a:cs typeface="微软雅黑"/>
              </a:rPr>
              <a:t> </a:t>
            </a:r>
            <a:r>
              <a:rPr lang="zh-CN" altLang="zh-CN" sz="2000" b="1">
                <a:solidFill>
                  <a:srgbClr val="7F0055"/>
                </a:solidFill>
                <a:latin typeface="Courier New" pitchFamily="49" charset="0"/>
                <a:ea typeface="微软雅黑"/>
                <a:cs typeface="微软雅黑"/>
              </a:rPr>
              <a:t>void</a:t>
            </a: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ea typeface="微软雅黑"/>
                <a:cs typeface="微软雅黑"/>
              </a:rPr>
              <a:t> main(String[] args)</a:t>
            </a:r>
            <a:endParaRPr lang="zh-CN" altLang="zh-CN" sz="2000">
              <a:solidFill>
                <a:srgbClr val="91581F"/>
              </a:solidFill>
              <a:latin typeface="Courier New" pitchFamily="49" charset="0"/>
              <a:ea typeface="微软雅黑"/>
              <a:cs typeface="微软雅黑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ea typeface="微软雅黑"/>
                <a:cs typeface="微软雅黑"/>
              </a:rPr>
              <a:t>{</a:t>
            </a:r>
            <a:endParaRPr lang="zh-CN" altLang="zh-CN" sz="2000">
              <a:solidFill>
                <a:srgbClr val="91581F"/>
              </a:solidFill>
              <a:latin typeface="Courier New" pitchFamily="49" charset="0"/>
              <a:ea typeface="微软雅黑"/>
              <a:cs typeface="微软雅黑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ea typeface="微软雅黑"/>
                <a:cs typeface="微软雅黑"/>
              </a:rPr>
              <a:t>    Test1 test1 = </a:t>
            </a:r>
            <a:r>
              <a:rPr lang="zh-CN" altLang="zh-CN" sz="2000" b="1">
                <a:solidFill>
                  <a:srgbClr val="7F0055"/>
                </a:solidFill>
                <a:latin typeface="Courier New" pitchFamily="49" charset="0"/>
                <a:ea typeface="微软雅黑"/>
                <a:cs typeface="微软雅黑"/>
              </a:rPr>
              <a:t>new</a:t>
            </a: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ea typeface="微软雅黑"/>
                <a:cs typeface="微软雅黑"/>
              </a:rPr>
              <a:t> Test1();</a:t>
            </a:r>
            <a:endParaRPr lang="zh-CN" altLang="zh-CN" sz="2000">
              <a:solidFill>
                <a:srgbClr val="91581F"/>
              </a:solidFill>
              <a:latin typeface="Courier New" pitchFamily="49" charset="0"/>
              <a:ea typeface="微软雅黑"/>
              <a:cs typeface="微软雅黑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ea typeface="微软雅黑"/>
                <a:cs typeface="微软雅黑"/>
              </a:rPr>
              <a:t>    test1.add(1, 2);</a:t>
            </a:r>
            <a:endParaRPr lang="zh-CN" altLang="zh-CN" sz="2000">
              <a:solidFill>
                <a:srgbClr val="91581F"/>
              </a:solidFill>
              <a:latin typeface="Courier New" pitchFamily="49" charset="0"/>
              <a:ea typeface="微软雅黑"/>
              <a:cs typeface="微软雅黑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ea typeface="微软雅黑"/>
                <a:cs typeface="微软雅黑"/>
              </a:rPr>
              <a:t>    test1.add(1.2e2, 1.3e3);</a:t>
            </a:r>
            <a:endParaRPr lang="zh-CN" altLang="zh-CN" sz="2000">
              <a:solidFill>
                <a:srgbClr val="91581F"/>
              </a:solidFill>
              <a:latin typeface="Courier New" pitchFamily="49" charset="0"/>
              <a:ea typeface="微软雅黑"/>
              <a:cs typeface="微软雅黑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ea typeface="微软雅黑"/>
                <a:cs typeface="微软雅黑"/>
              </a:rPr>
              <a:t>}</a:t>
            </a:r>
            <a:endParaRPr lang="en-US" altLang="zh-CN" sz="2000">
              <a:solidFill>
                <a:srgbClr val="000000"/>
              </a:solidFill>
              <a:latin typeface="Courier New" pitchFamily="49" charset="0"/>
              <a:ea typeface="微软雅黑"/>
              <a:cs typeface="微软雅黑"/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方法的重载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381000" y="1143000"/>
            <a:ext cx="8639175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zh-CN" altLang="en-US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方法的重载是指一个类中可以定义有相同的名字，但参数不同的多个方法。 调用时，会根据不同的参数表选择对应的方法。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zh-CN" altLang="en-US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例如：在 </a:t>
            </a: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Person </a:t>
            </a:r>
            <a:r>
              <a:rPr lang="zh-CN" altLang="en-US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类中添加如下方法：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609600" y="2209800"/>
            <a:ext cx="7267575" cy="2139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ea typeface="微软雅黑"/>
                <a:cs typeface="微软雅黑"/>
              </a:rPr>
              <a:t> </a:t>
            </a:r>
            <a:r>
              <a:rPr lang="zh-CN" altLang="zh-CN" sz="2000" b="1">
                <a:solidFill>
                  <a:srgbClr val="7F0055"/>
                </a:solidFill>
                <a:latin typeface="Courier New" pitchFamily="49" charset="0"/>
                <a:ea typeface="微软雅黑"/>
                <a:cs typeface="微软雅黑"/>
              </a:rPr>
              <a:t>public</a:t>
            </a: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ea typeface="微软雅黑"/>
                <a:cs typeface="微软雅黑"/>
              </a:rPr>
              <a:t> </a:t>
            </a:r>
            <a:r>
              <a:rPr lang="zh-CN" altLang="zh-CN" sz="2000" b="1">
                <a:solidFill>
                  <a:srgbClr val="7F0055"/>
                </a:solidFill>
                <a:latin typeface="Courier New" pitchFamily="49" charset="0"/>
                <a:ea typeface="微软雅黑"/>
                <a:cs typeface="微软雅黑"/>
              </a:rPr>
              <a:t>int</a:t>
            </a: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ea typeface="微软雅黑"/>
                <a:cs typeface="微软雅黑"/>
              </a:rPr>
              <a:t> add(</a:t>
            </a:r>
            <a:r>
              <a:rPr lang="zh-CN" altLang="zh-CN" sz="2000" b="1">
                <a:solidFill>
                  <a:srgbClr val="7F0055"/>
                </a:solidFill>
                <a:latin typeface="Courier New" pitchFamily="49" charset="0"/>
                <a:ea typeface="微软雅黑"/>
                <a:cs typeface="微软雅黑"/>
              </a:rPr>
              <a:t>int</a:t>
            </a: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ea typeface="微软雅黑"/>
                <a:cs typeface="微软雅黑"/>
              </a:rPr>
              <a:t> i, </a:t>
            </a:r>
            <a:r>
              <a:rPr lang="zh-CN" altLang="zh-CN" sz="2000" b="1">
                <a:solidFill>
                  <a:srgbClr val="7F0055"/>
                </a:solidFill>
                <a:latin typeface="Courier New" pitchFamily="49" charset="0"/>
                <a:ea typeface="微软雅黑"/>
                <a:cs typeface="微软雅黑"/>
              </a:rPr>
              <a:t>int</a:t>
            </a: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ea typeface="微软雅黑"/>
                <a:cs typeface="微软雅黑"/>
              </a:rPr>
              <a:t> j){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ea typeface="微软雅黑"/>
                <a:cs typeface="微软雅黑"/>
              </a:rPr>
              <a:t>    </a:t>
            </a:r>
            <a:r>
              <a:rPr lang="zh-CN" altLang="zh-CN" sz="2000" b="1">
                <a:solidFill>
                  <a:srgbClr val="7F0055"/>
                </a:solidFill>
                <a:latin typeface="Courier New" pitchFamily="49" charset="0"/>
                <a:ea typeface="微软雅黑"/>
                <a:cs typeface="微软雅黑"/>
              </a:rPr>
              <a:t>return</a:t>
            </a: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ea typeface="微软雅黑"/>
                <a:cs typeface="微软雅黑"/>
              </a:rPr>
              <a:t> i + j;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00"/>
                </a:solidFill>
                <a:latin typeface="Courier New" pitchFamily="49" charset="0"/>
                <a:ea typeface="微软雅黑"/>
                <a:cs typeface="微软雅黑"/>
              </a:rPr>
              <a:t> </a:t>
            </a: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ea typeface="微软雅黑"/>
                <a:cs typeface="微软雅黑"/>
              </a:rPr>
              <a:t>}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ea typeface="微软雅黑"/>
                <a:cs typeface="微软雅黑"/>
              </a:rPr>
              <a:t> </a:t>
            </a:r>
            <a:r>
              <a:rPr lang="zh-CN" altLang="zh-CN" sz="2000" b="1">
                <a:solidFill>
                  <a:srgbClr val="7F0055"/>
                </a:solidFill>
                <a:latin typeface="Courier New" pitchFamily="49" charset="0"/>
                <a:ea typeface="微软雅黑"/>
                <a:cs typeface="微软雅黑"/>
              </a:rPr>
              <a:t>public</a:t>
            </a: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ea typeface="微软雅黑"/>
                <a:cs typeface="微软雅黑"/>
              </a:rPr>
              <a:t> </a:t>
            </a:r>
            <a:r>
              <a:rPr lang="zh-CN" altLang="zh-CN" sz="2000" b="1">
                <a:solidFill>
                  <a:srgbClr val="7F0055"/>
                </a:solidFill>
                <a:latin typeface="Courier New" pitchFamily="49" charset="0"/>
                <a:ea typeface="微软雅黑"/>
                <a:cs typeface="微软雅黑"/>
              </a:rPr>
              <a:t>double</a:t>
            </a: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ea typeface="微软雅黑"/>
                <a:cs typeface="微软雅黑"/>
              </a:rPr>
              <a:t> add(</a:t>
            </a:r>
            <a:r>
              <a:rPr lang="zh-CN" altLang="zh-CN" sz="2000" b="1">
                <a:solidFill>
                  <a:srgbClr val="7F0055"/>
                </a:solidFill>
                <a:latin typeface="Courier New" pitchFamily="49" charset="0"/>
                <a:ea typeface="微软雅黑"/>
                <a:cs typeface="微软雅黑"/>
              </a:rPr>
              <a:t>double</a:t>
            </a: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ea typeface="微软雅黑"/>
                <a:cs typeface="微软雅黑"/>
              </a:rPr>
              <a:t> i, </a:t>
            </a:r>
            <a:r>
              <a:rPr lang="zh-CN" altLang="zh-CN" sz="2000" b="1">
                <a:solidFill>
                  <a:srgbClr val="7F0055"/>
                </a:solidFill>
                <a:latin typeface="Courier New" pitchFamily="49" charset="0"/>
                <a:ea typeface="微软雅黑"/>
                <a:cs typeface="微软雅黑"/>
              </a:rPr>
              <a:t>double</a:t>
            </a: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ea typeface="微软雅黑"/>
                <a:cs typeface="微软雅黑"/>
              </a:rPr>
              <a:t> j){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ea typeface="微软雅黑"/>
                <a:cs typeface="微软雅黑"/>
              </a:rPr>
              <a:t>    </a:t>
            </a:r>
            <a:r>
              <a:rPr lang="zh-CN" altLang="zh-CN" sz="2000" b="1">
                <a:solidFill>
                  <a:srgbClr val="7F0055"/>
                </a:solidFill>
                <a:latin typeface="Courier New" pitchFamily="49" charset="0"/>
                <a:ea typeface="微软雅黑"/>
                <a:cs typeface="微软雅黑"/>
              </a:rPr>
              <a:t>return</a:t>
            </a: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ea typeface="微软雅黑"/>
                <a:cs typeface="微软雅黑"/>
              </a:rPr>
              <a:t> i + j;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ea typeface="微软雅黑"/>
                <a:cs typeface="微软雅黑"/>
              </a:rPr>
              <a:t> }</a:t>
            </a:r>
            <a:endParaRPr lang="en-US" altLang="zh-CN" sz="2000">
              <a:solidFill>
                <a:srgbClr val="000000"/>
              </a:solidFill>
              <a:latin typeface="Courier New" pitchFamily="49" charset="0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构造方法的重载</a:t>
            </a:r>
          </a:p>
        </p:txBody>
      </p:sp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609600" y="2667000"/>
            <a:ext cx="7467600" cy="375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/>
            </a:r>
            <a:br>
              <a:rPr lang="zh-CN" altLang="en-US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</a:b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id = 0;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age = 20;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Person(int i)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id = 0;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age = i;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Person(int n,int i){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id = n;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age = i;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}</a:t>
            </a:r>
          </a:p>
        </p:txBody>
      </p:sp>
      <p:sp>
        <p:nvSpPr>
          <p:cNvPr id="19459" name="Rectangle 34"/>
          <p:cNvSpPr>
            <a:spLocks noChangeArrowheads="1"/>
          </p:cNvSpPr>
          <p:nvPr/>
        </p:nvSpPr>
        <p:spPr bwMode="auto">
          <a:xfrm>
            <a:off x="457200" y="1524000"/>
            <a:ext cx="7772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 </a:t>
            </a:r>
            <a:r>
              <a:rPr lang="zh-CN" altLang="en-US" sz="2400">
                <a:solidFill>
                  <a:srgbClr val="91581F"/>
                </a:solidFill>
              </a:rPr>
              <a:t>与普通方法一样，构造方法也可以重载：</a:t>
            </a:r>
          </a:p>
          <a:p>
            <a:r>
              <a:rPr lang="zh-CN" altLang="en-US" sz="2400">
                <a:solidFill>
                  <a:srgbClr val="91581F"/>
                </a:solidFill>
              </a:rPr>
              <a:t>  例如：修改 </a:t>
            </a:r>
            <a:r>
              <a:rPr lang="en-US" altLang="zh-CN" sz="2400">
                <a:solidFill>
                  <a:srgbClr val="91581F"/>
                </a:solidFill>
              </a:rPr>
              <a:t>Person </a:t>
            </a:r>
            <a:r>
              <a:rPr lang="zh-CN" altLang="en-US" sz="2400">
                <a:solidFill>
                  <a:srgbClr val="91581F"/>
                </a:solidFill>
              </a:rPr>
              <a:t>类的构造方法为：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this </a:t>
            </a:r>
            <a:r>
              <a:rPr lang="zh-CN" altLang="en-US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关键字</a:t>
            </a:r>
          </a:p>
        </p:txBody>
      </p:sp>
      <p:sp>
        <p:nvSpPr>
          <p:cNvPr id="20482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95400"/>
            <a:ext cx="8229600" cy="1196975"/>
          </a:xfrm>
        </p:spPr>
        <p:txBody>
          <a:bodyPr/>
          <a:lstStyle/>
          <a:p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在类的方法定义中使用的 </a:t>
            </a: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this 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关键字代表使用该方法的对象的引用。</a:t>
            </a:r>
          </a:p>
          <a:p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当必须指出当前使用方法的对象是谁时要使用</a:t>
            </a: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this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。</a:t>
            </a:r>
          </a:p>
          <a:p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有时使用</a:t>
            </a: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this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可以处理方法中成员变量和参数重名的情况。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609600" y="2819400"/>
            <a:ext cx="7696200" cy="3419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/>
            </a:r>
            <a:br>
              <a:rPr lang="zh-CN" altLang="en-US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</a:b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public class Leaf{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int i = 0;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Leaf(int i) { this.i = i;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Leaf increament(){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    i++;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    return this;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void print(){ System.out.println("i = "+i);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public static void main(String[] args){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    Leaf leaf = new Leaf(100);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    leaf.increament().increament().print();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static </a:t>
            </a:r>
            <a:r>
              <a:rPr lang="zh-CN" altLang="en-US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关键字</a:t>
            </a:r>
          </a:p>
        </p:txBody>
      </p:sp>
      <p:sp>
        <p:nvSpPr>
          <p:cNvPr id="2150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在类中，用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static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声明的成员变量为静态成员变量，它为该类的公用变量，在第一次使用时被初始化，对于该类的所以对象来说，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static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成员变量只有一份</a:t>
            </a:r>
          </a:p>
          <a:p>
            <a:pPr>
              <a:lnSpc>
                <a:spcPct val="80000"/>
              </a:lnSpc>
              <a:defRPr/>
            </a:pPr>
            <a:endParaRPr lang="zh-CN" altLang="en-US" sz="200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80000"/>
              </a:lnSpc>
              <a:defRPr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用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static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声明的方法为静态方法，在调用该方法时，不会将对象的引用传递给它，所以在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static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方法中不可访问非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static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的成员。</a:t>
            </a:r>
          </a:p>
          <a:p>
            <a:pPr>
              <a:lnSpc>
                <a:spcPct val="80000"/>
              </a:lnSpc>
              <a:defRPr/>
            </a:pPr>
            <a:endParaRPr lang="zh-CN" altLang="en-US" sz="200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80000"/>
              </a:lnSpc>
              <a:defRPr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可以通过对象引用或类名（不需要实例化）访问静态成员。</a:t>
            </a:r>
          </a:p>
          <a:p>
            <a:pPr>
              <a:lnSpc>
                <a:spcPct val="80000"/>
              </a:lnSpc>
              <a:defRPr/>
            </a:pPr>
            <a:endParaRPr lang="zh-CN" altLang="en-US" sz="200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this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可以看作是一个类中的变量，它的值是当前对象的引用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80000"/>
              </a:lnSpc>
              <a:buFont typeface="Arial" charset="0"/>
              <a:buNone/>
              <a:defRPr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注意：</a:t>
            </a:r>
            <a:endParaRPr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80000"/>
              </a:lnSpc>
              <a:buFont typeface="Arial" charset="0"/>
              <a:buNone/>
              <a:defRPr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     某个属性与具体对象无关，与一类对象有关</a:t>
            </a:r>
          </a:p>
          <a:p>
            <a:pPr marL="0" indent="0">
              <a:lnSpc>
                <a:spcPct val="80000"/>
              </a:lnSpc>
              <a:buFont typeface="Arial" charset="0"/>
              <a:buNone/>
              <a:defRPr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     例如：北京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年经验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Android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程序员平均工资</a:t>
            </a:r>
          </a:p>
          <a:p>
            <a:pPr marL="0" indent="0">
              <a:lnSpc>
                <a:spcPct val="80000"/>
              </a:lnSpc>
              <a:buFont typeface="Arial" charset="0"/>
              <a:buNone/>
              <a:defRPr/>
            </a:pP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     Static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属性与类有关，与具体对象无关</a:t>
            </a:r>
          </a:p>
          <a:p>
            <a:pPr marL="0" indent="0">
              <a:lnSpc>
                <a:spcPct val="80000"/>
              </a:lnSpc>
              <a:buFont typeface="Arial" charset="0"/>
              <a:buNone/>
              <a:defRPr/>
            </a:pP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     非</a:t>
            </a: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Static</a:t>
            </a:r>
            <a:r>
              <a:rPr lang="zh-CN" altLang="en-US" sz="2000" dirty="0" smtClean="0">
                <a:latin typeface="微软雅黑"/>
                <a:ea typeface="微软雅黑"/>
                <a:cs typeface="微软雅黑"/>
              </a:rPr>
              <a:t>属性依赖具体对象存在，对象不存在则无法使用</a:t>
            </a:r>
          </a:p>
          <a:p>
            <a:pPr>
              <a:lnSpc>
                <a:spcPct val="80000"/>
              </a:lnSpc>
              <a:defRPr/>
            </a:pPr>
            <a:endParaRPr lang="zh-CN" altLang="en-US" sz="1800" dirty="0" smtClean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package </a:t>
            </a:r>
            <a:r>
              <a:rPr lang="zh-CN" altLang="en-US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和 </a:t>
            </a:r>
            <a:r>
              <a:rPr lang="en-US" altLang="zh-CN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import</a:t>
            </a:r>
            <a:r>
              <a:rPr lang="zh-CN" altLang="en-US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语句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524000"/>
            <a:ext cx="7972425" cy="3876675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为便于管理大型软件系统中数目众多的类，解决类的命名冲突问题，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Java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引入包（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package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）机制，提供类的多重类命名空间。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package </a:t>
            </a:r>
            <a:r>
              <a:rPr lang="zh-CN" altLang="en-US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和 </a:t>
            </a:r>
            <a:r>
              <a:rPr lang="en-US" altLang="zh-CN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import</a:t>
            </a:r>
            <a:r>
              <a:rPr lang="zh-CN" altLang="en-US" sz="4000" b="1" smtClean="0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语句</a:t>
            </a:r>
          </a:p>
        </p:txBody>
      </p:sp>
      <p:sp>
        <p:nvSpPr>
          <p:cNvPr id="2355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package 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语句作为 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Java 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源文件的第一条语句，指明该文件中定义的类所在的包。（若缺省该语句，则指定为无名包）。</a:t>
            </a:r>
            <a:br>
              <a:rPr lang="zh-CN" altLang="en-US" sz="2400" smtClean="0">
                <a:latin typeface="微软雅黑"/>
                <a:ea typeface="微软雅黑"/>
                <a:cs typeface="微软雅黑"/>
              </a:rPr>
            </a:b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它的格式为：</a:t>
            </a:r>
          </a:p>
          <a:p>
            <a:pPr lvl="1"/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package pkg1[.pkg2[.pkg3…]];</a:t>
            </a:r>
          </a:p>
          <a:p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Java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编译器把包对应于文件系统的目录管理，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package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语句中，用‘ 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.’ 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来指明包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目录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)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的层次，例如使用语句</a:t>
            </a:r>
          </a:p>
          <a:p>
            <a:pPr lvl="1"/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package org.yuchen;</a:t>
            </a:r>
          </a:p>
          <a:p>
            <a:pPr lvl="2"/>
            <a:r>
              <a:rPr lang="zh-CN" altLang="en-US" smtClean="0">
                <a:latin typeface="微软雅黑"/>
                <a:ea typeface="微软雅黑"/>
                <a:cs typeface="微软雅黑"/>
              </a:rPr>
              <a:t>则该文件中所以的类位于</a:t>
            </a:r>
            <a:r>
              <a:rPr lang="en-US" altLang="zh-CN" smtClean="0">
                <a:latin typeface="微软雅黑"/>
                <a:ea typeface="微软雅黑"/>
                <a:cs typeface="微软雅黑"/>
              </a:rPr>
              <a:t>. \org\yuchen </a:t>
            </a:r>
            <a:r>
              <a:rPr lang="zh-CN" altLang="en-US" smtClean="0">
                <a:latin typeface="微软雅黑"/>
                <a:ea typeface="微软雅黑"/>
                <a:cs typeface="微软雅黑"/>
              </a:rPr>
              <a:t>目录下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</TotalTime>
  <Words>2192</Words>
  <Application>Microsoft Office PowerPoint</Application>
  <PresentationFormat>全屏显示(4:3)</PresentationFormat>
  <Paragraphs>488</Paragraphs>
  <Slides>38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Theme</vt:lpstr>
      <vt:lpstr>PowerPoint 演示文稿</vt:lpstr>
      <vt:lpstr>PowerPoint 演示文稿</vt:lpstr>
      <vt:lpstr>方法重载(Overload)</vt:lpstr>
      <vt:lpstr>方法的重载</vt:lpstr>
      <vt:lpstr>构造方法的重载</vt:lpstr>
      <vt:lpstr>this 关键字</vt:lpstr>
      <vt:lpstr>static 关键字</vt:lpstr>
      <vt:lpstr>package 和 import语句</vt:lpstr>
      <vt:lpstr>package 和 import语句</vt:lpstr>
      <vt:lpstr>package 和 import语句</vt:lpstr>
      <vt:lpstr>J2SDK中主要的包介绍</vt:lpstr>
      <vt:lpstr>类的继承与权限控制</vt:lpstr>
      <vt:lpstr>访问控制（Access Control)</vt:lpstr>
      <vt:lpstr>方法的重写(OverRide)</vt:lpstr>
      <vt:lpstr>super 关键字</vt:lpstr>
      <vt:lpstr>继承中的构造方法</vt:lpstr>
      <vt:lpstr>练 习</vt:lpstr>
      <vt:lpstr>构造函数调用顺序</vt:lpstr>
      <vt:lpstr>Object类</vt:lpstr>
      <vt:lpstr>toString方法</vt:lpstr>
      <vt:lpstr>equals方法</vt:lpstr>
      <vt:lpstr>对象转型(cast)</vt:lpstr>
      <vt:lpstr>动态绑定/多态</vt:lpstr>
      <vt:lpstr>PowerPoint 演示文稿</vt:lpstr>
      <vt:lpstr>抽  象  类</vt:lpstr>
      <vt:lpstr>Final关键字</vt:lpstr>
      <vt:lpstr>接 口</vt:lpstr>
      <vt:lpstr>接口特性</vt:lpstr>
      <vt:lpstr>接口特性</vt:lpstr>
      <vt:lpstr>接 口  举  例</vt:lpstr>
      <vt:lpstr>接 口  举  例</vt:lpstr>
      <vt:lpstr>接 口  举  例</vt:lpstr>
      <vt:lpstr>接 口  举  例</vt:lpstr>
      <vt:lpstr>数据成员初始化</vt:lpstr>
      <vt:lpstr>名称冲突</vt:lpstr>
      <vt:lpstr>名称冲突</vt:lpstr>
      <vt:lpstr>名称冲突</vt:lpstr>
      <vt:lpstr>接口用法总结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Rivvy Wen</dc:creator>
  <cp:lastModifiedBy>user</cp:lastModifiedBy>
  <cp:revision>282</cp:revision>
  <dcterms:created xsi:type="dcterms:W3CDTF">2012-08-21T03:00:20Z</dcterms:created>
  <dcterms:modified xsi:type="dcterms:W3CDTF">2013-07-17T08:50:00Z</dcterms:modified>
</cp:coreProperties>
</file>