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DC9A0-DCAF-492A-AF9C-2E7A192E2A85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93543C8-7D72-4954-9D63-57171DEF166A}">
      <dgm:prSet phldrT="[Text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文件</a:t>
          </a:r>
          <a:endParaRPr 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8E26FC3C-661A-4FD6-B102-1AE10A24C25B}" type="parTrans" cxnId="{EFC4348E-3BD9-4294-A4C5-B81750D4094F}">
      <dgm:prSet/>
      <dgm:spPr/>
      <dgm:t>
        <a:bodyPr/>
        <a:lstStyle/>
        <a:p>
          <a:endParaRPr lang="en-US"/>
        </a:p>
      </dgm:t>
    </dgm:pt>
    <dgm:pt modelId="{1CA65836-39D4-4DB7-87E9-37A10E34923C}" type="sibTrans" cxnId="{EFC4348E-3BD9-4294-A4C5-B81750D4094F}">
      <dgm:prSet/>
      <dgm:spPr/>
      <dgm:t>
        <a:bodyPr/>
        <a:lstStyle/>
        <a:p>
          <a:endParaRPr lang="en-US"/>
        </a:p>
      </dgm:t>
    </dgm:pt>
    <dgm:pt modelId="{A880974F-141C-42E3-A8E4-2C75998ECAB7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输入</a:t>
          </a:r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输出流类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12CDEB2C-5216-457C-83EF-EA6B31846128}" type="parTrans" cxnId="{7D804B9C-ED71-4EB1-A3C1-FFE04CF14AB5}">
      <dgm:prSet/>
      <dgm:spPr/>
      <dgm:t>
        <a:bodyPr/>
        <a:lstStyle/>
        <a:p>
          <a:endParaRPr lang="zh-CN" altLang="en-US"/>
        </a:p>
      </dgm:t>
    </dgm:pt>
    <dgm:pt modelId="{F9839213-D071-4914-B412-1860F1F8B39E}" type="sibTrans" cxnId="{7D804B9C-ED71-4EB1-A3C1-FFE04CF14AB5}">
      <dgm:prSet/>
      <dgm:spPr/>
      <dgm:t>
        <a:bodyPr/>
        <a:lstStyle/>
        <a:p>
          <a:endParaRPr lang="zh-CN" altLang="en-US"/>
        </a:p>
      </dgm:t>
    </dgm:pt>
    <dgm:pt modelId="{71D1E80F-9DB3-416D-A354-DA9CE4391A95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Java 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流式输入</a:t>
          </a:r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输出原理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DED07F65-E5C5-4935-86BF-BCC88D69E403}" type="parTrans" cxnId="{A070C7B9-A6C5-46A6-B906-6940BBFE9450}">
      <dgm:prSet/>
      <dgm:spPr/>
      <dgm:t>
        <a:bodyPr/>
        <a:lstStyle/>
        <a:p>
          <a:endParaRPr lang="zh-CN" altLang="en-US"/>
        </a:p>
      </dgm:t>
    </dgm:pt>
    <dgm:pt modelId="{60AE74DB-0FCF-4609-96BC-DABE793BBA7A}" type="sibTrans" cxnId="{A070C7B9-A6C5-46A6-B906-6940BBFE9450}">
      <dgm:prSet/>
      <dgm:spPr/>
      <dgm:t>
        <a:bodyPr/>
        <a:lstStyle/>
        <a:p>
          <a:endParaRPr lang="zh-CN" altLang="en-US"/>
        </a:p>
      </dgm:t>
    </dgm:pt>
    <dgm:pt modelId="{B6BFDBE7-E7DF-43B9-ACFF-0273DE58DFBE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常见的节点流和处理流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2EBD0C29-CC6C-48EE-BEE7-6CF0720C0A5F}" type="parTrans" cxnId="{B769AB49-E07E-4C7E-91DE-987971533B45}">
      <dgm:prSet/>
      <dgm:spPr/>
      <dgm:t>
        <a:bodyPr/>
        <a:lstStyle/>
        <a:p>
          <a:endParaRPr lang="zh-CN" altLang="en-US"/>
        </a:p>
      </dgm:t>
    </dgm:pt>
    <dgm:pt modelId="{194560D4-E585-4B8A-890C-501497B95BB0}" type="sibTrans" cxnId="{B769AB49-E07E-4C7E-91DE-987971533B45}">
      <dgm:prSet/>
      <dgm:spPr/>
      <dgm:t>
        <a:bodyPr/>
        <a:lstStyle/>
        <a:p>
          <a:endParaRPr lang="zh-CN" altLang="en-US"/>
        </a:p>
      </dgm:t>
    </dgm:pt>
    <dgm:pt modelId="{DBD37241-E4EA-4B7E-BEE0-71D8E9C99F87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文件流 缓冲流 数据流 转换流 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1EE49EBB-84D2-41D6-BBC5-7BFA449289A7}" type="parTrans" cxnId="{E0BCB2DB-C639-471F-8E8A-0867988D4FDB}">
      <dgm:prSet/>
      <dgm:spPr/>
      <dgm:t>
        <a:bodyPr/>
        <a:lstStyle/>
        <a:p>
          <a:endParaRPr lang="zh-CN" altLang="en-US"/>
        </a:p>
      </dgm:t>
    </dgm:pt>
    <dgm:pt modelId="{9523863D-EA56-4D37-A932-F659C5F069CF}" type="sibTrans" cxnId="{E0BCB2DB-C639-471F-8E8A-0867988D4FDB}">
      <dgm:prSet/>
      <dgm:spPr/>
      <dgm:t>
        <a:bodyPr/>
        <a:lstStyle/>
        <a:p>
          <a:endParaRPr lang="zh-CN" altLang="en-US"/>
        </a:p>
      </dgm:t>
    </dgm:pt>
    <dgm:pt modelId="{0DA9B0BC-E9D2-4E3B-90EF-715310864589}">
      <dgm:prSet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Print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流 </a:t>
          </a:r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Object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流 </a:t>
          </a:r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NIO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简介 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DD5E5D25-966F-4816-BCC7-47F6A9A5C1A2}" type="parTrans" cxnId="{6A6A555F-AA3F-471F-92F1-015AA0BD74F2}">
      <dgm:prSet/>
      <dgm:spPr/>
      <dgm:t>
        <a:bodyPr/>
        <a:lstStyle/>
        <a:p>
          <a:endParaRPr lang="zh-CN" altLang="en-US"/>
        </a:p>
      </dgm:t>
    </dgm:pt>
    <dgm:pt modelId="{FCE5827D-0E44-465C-A321-5AC939CB3B17}" type="sibTrans" cxnId="{6A6A555F-AA3F-471F-92F1-015AA0BD74F2}">
      <dgm:prSet/>
      <dgm:spPr/>
      <dgm:t>
        <a:bodyPr/>
        <a:lstStyle/>
        <a:p>
          <a:endParaRPr lang="zh-CN" altLang="en-US"/>
        </a:p>
      </dgm:t>
    </dgm:pt>
    <dgm:pt modelId="{7C9F285B-EFA0-471C-AD98-B25FB6346EEC}" type="pres">
      <dgm:prSet presAssocID="{972DC9A0-DCAF-492A-AF9C-2E7A192E2A8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B5C9476-5F6E-401C-A155-119EF4E8DA4C}" type="pres">
      <dgm:prSet presAssocID="{972DC9A0-DCAF-492A-AF9C-2E7A192E2A85}" presName="Name1" presStyleCnt="0"/>
      <dgm:spPr/>
      <dgm:t>
        <a:bodyPr/>
        <a:lstStyle/>
        <a:p>
          <a:endParaRPr lang="zh-CN" altLang="en-US"/>
        </a:p>
      </dgm:t>
    </dgm:pt>
    <dgm:pt modelId="{5F40A38C-B969-462A-A69C-2D9D4B54DB6E}" type="pres">
      <dgm:prSet presAssocID="{972DC9A0-DCAF-492A-AF9C-2E7A192E2A85}" presName="cycle" presStyleCnt="0"/>
      <dgm:spPr/>
      <dgm:t>
        <a:bodyPr/>
        <a:lstStyle/>
        <a:p>
          <a:endParaRPr lang="zh-CN" altLang="en-US"/>
        </a:p>
      </dgm:t>
    </dgm:pt>
    <dgm:pt modelId="{F3538014-00BF-4D04-9253-B85846F92FE1}" type="pres">
      <dgm:prSet presAssocID="{972DC9A0-DCAF-492A-AF9C-2E7A192E2A85}" presName="srcNode" presStyleLbl="node1" presStyleIdx="0" presStyleCnt="6"/>
      <dgm:spPr/>
      <dgm:t>
        <a:bodyPr/>
        <a:lstStyle/>
        <a:p>
          <a:endParaRPr lang="zh-CN" altLang="en-US"/>
        </a:p>
      </dgm:t>
    </dgm:pt>
    <dgm:pt modelId="{3BC49BE7-912B-4D6E-B748-49F503F432EC}" type="pres">
      <dgm:prSet presAssocID="{972DC9A0-DCAF-492A-AF9C-2E7A192E2A85}" presName="conn" presStyleLbl="parChTrans1D2" presStyleIdx="0" presStyleCnt="1"/>
      <dgm:spPr/>
      <dgm:t>
        <a:bodyPr/>
        <a:lstStyle/>
        <a:p>
          <a:endParaRPr lang="en-US"/>
        </a:p>
      </dgm:t>
    </dgm:pt>
    <dgm:pt modelId="{6A9BEF60-6F1D-48EE-8BA7-578220D4B47D}" type="pres">
      <dgm:prSet presAssocID="{972DC9A0-DCAF-492A-AF9C-2E7A192E2A85}" presName="extraNode" presStyleLbl="node1" presStyleIdx="0" presStyleCnt="6"/>
      <dgm:spPr/>
      <dgm:t>
        <a:bodyPr/>
        <a:lstStyle/>
        <a:p>
          <a:endParaRPr lang="zh-CN" altLang="en-US"/>
        </a:p>
      </dgm:t>
    </dgm:pt>
    <dgm:pt modelId="{E0F7CA20-3089-416E-BAA0-555421DECAED}" type="pres">
      <dgm:prSet presAssocID="{972DC9A0-DCAF-492A-AF9C-2E7A192E2A85}" presName="dstNode" presStyleLbl="node1" presStyleIdx="0" presStyleCnt="6"/>
      <dgm:spPr/>
      <dgm:t>
        <a:bodyPr/>
        <a:lstStyle/>
        <a:p>
          <a:endParaRPr lang="zh-CN" altLang="en-US"/>
        </a:p>
      </dgm:t>
    </dgm:pt>
    <dgm:pt modelId="{9103214B-2328-42B5-9C87-ECB584C29699}" type="pres">
      <dgm:prSet presAssocID="{993543C8-7D72-4954-9D63-57171DEF166A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64957-ED87-471E-B9A4-FF0191BA14F1}" type="pres">
      <dgm:prSet presAssocID="{993543C8-7D72-4954-9D63-57171DEF166A}" presName="accent_1" presStyleCnt="0"/>
      <dgm:spPr/>
      <dgm:t>
        <a:bodyPr/>
        <a:lstStyle/>
        <a:p>
          <a:endParaRPr lang="zh-CN" altLang="en-US"/>
        </a:p>
      </dgm:t>
    </dgm:pt>
    <dgm:pt modelId="{22DF3FF7-7177-47D3-9E73-56C51F723028}" type="pres">
      <dgm:prSet presAssocID="{993543C8-7D72-4954-9D63-57171DEF166A}" presName="accentRepeatNode" presStyleLbl="solidFgAcc1" presStyleIdx="0" presStyleCnt="6"/>
      <dgm:spPr/>
      <dgm:t>
        <a:bodyPr/>
        <a:lstStyle/>
        <a:p>
          <a:endParaRPr lang="zh-CN" altLang="en-US"/>
        </a:p>
      </dgm:t>
    </dgm:pt>
    <dgm:pt modelId="{D1C23EC3-EA8D-43F7-B4ED-3EB690E6B7A5}" type="pres">
      <dgm:prSet presAssocID="{71D1E80F-9DB3-416D-A354-DA9CE4391A9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B2AB6-CCD0-4430-BB2E-92C7098605E2}" type="pres">
      <dgm:prSet presAssocID="{71D1E80F-9DB3-416D-A354-DA9CE4391A95}" presName="accent_2" presStyleCnt="0"/>
      <dgm:spPr/>
      <dgm:t>
        <a:bodyPr/>
        <a:lstStyle/>
        <a:p>
          <a:endParaRPr lang="zh-CN" altLang="en-US"/>
        </a:p>
      </dgm:t>
    </dgm:pt>
    <dgm:pt modelId="{26D3629F-273D-46AB-8703-19D43C77FF4C}" type="pres">
      <dgm:prSet presAssocID="{71D1E80F-9DB3-416D-A354-DA9CE4391A95}" presName="accentRepeatNode" presStyleLbl="solidFgAcc1" presStyleIdx="1" presStyleCnt="6"/>
      <dgm:spPr/>
      <dgm:t>
        <a:bodyPr/>
        <a:lstStyle/>
        <a:p>
          <a:endParaRPr lang="zh-CN" altLang="en-US"/>
        </a:p>
      </dgm:t>
    </dgm:pt>
    <dgm:pt modelId="{097331EB-8E41-461E-9C63-F264DA402FB3}" type="pres">
      <dgm:prSet presAssocID="{A880974F-141C-42E3-A8E4-2C75998ECAB7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5B0AC-91B4-4342-8714-0592B554BAAD}" type="pres">
      <dgm:prSet presAssocID="{A880974F-141C-42E3-A8E4-2C75998ECAB7}" presName="accent_3" presStyleCnt="0"/>
      <dgm:spPr/>
      <dgm:t>
        <a:bodyPr/>
        <a:lstStyle/>
        <a:p>
          <a:endParaRPr lang="zh-CN" altLang="en-US"/>
        </a:p>
      </dgm:t>
    </dgm:pt>
    <dgm:pt modelId="{02976FB4-DA40-4D74-B5F2-18AD387B0A69}" type="pres">
      <dgm:prSet presAssocID="{A880974F-141C-42E3-A8E4-2C75998ECAB7}" presName="accentRepeatNode" presStyleLbl="solidFgAcc1" presStyleIdx="2" presStyleCnt="6"/>
      <dgm:spPr/>
      <dgm:t>
        <a:bodyPr/>
        <a:lstStyle/>
        <a:p>
          <a:endParaRPr lang="zh-CN" altLang="en-US"/>
        </a:p>
      </dgm:t>
    </dgm:pt>
    <dgm:pt modelId="{6CCB1FF4-B382-45D1-B01A-543C83808AE1}" type="pres">
      <dgm:prSet presAssocID="{B6BFDBE7-E7DF-43B9-ACFF-0273DE58DFB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2D0A89-AA63-43E3-BFF2-2A849BC62273}" type="pres">
      <dgm:prSet presAssocID="{B6BFDBE7-E7DF-43B9-ACFF-0273DE58DFBE}" presName="accent_4" presStyleCnt="0"/>
      <dgm:spPr/>
    </dgm:pt>
    <dgm:pt modelId="{0F9F83E0-EB6C-4609-8E96-891823DFB7EE}" type="pres">
      <dgm:prSet presAssocID="{B6BFDBE7-E7DF-43B9-ACFF-0273DE58DFBE}" presName="accentRepeatNode" presStyleLbl="solidFgAcc1" presStyleIdx="3" presStyleCnt="6"/>
      <dgm:spPr/>
    </dgm:pt>
    <dgm:pt modelId="{0F434D46-2888-4117-94D2-8546B791B919}" type="pres">
      <dgm:prSet presAssocID="{DBD37241-E4EA-4B7E-BEE0-71D8E9C99F87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5EC353-EA9C-4AC8-A351-6E799BB181BD}" type="pres">
      <dgm:prSet presAssocID="{DBD37241-E4EA-4B7E-BEE0-71D8E9C99F87}" presName="accent_5" presStyleCnt="0"/>
      <dgm:spPr/>
    </dgm:pt>
    <dgm:pt modelId="{6FDBBDF0-E32A-4CCC-90E6-5EE134E4AD61}" type="pres">
      <dgm:prSet presAssocID="{DBD37241-E4EA-4B7E-BEE0-71D8E9C99F87}" presName="accentRepeatNode" presStyleLbl="solidFgAcc1" presStyleIdx="4" presStyleCnt="6"/>
      <dgm:spPr/>
    </dgm:pt>
    <dgm:pt modelId="{485EC607-6AE3-403F-B869-AE495D2DCA8B}" type="pres">
      <dgm:prSet presAssocID="{0DA9B0BC-E9D2-4E3B-90EF-715310864589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3B5F4B-3A75-4E66-B332-3D352CF79107}" type="pres">
      <dgm:prSet presAssocID="{0DA9B0BC-E9D2-4E3B-90EF-715310864589}" presName="accent_6" presStyleCnt="0"/>
      <dgm:spPr/>
    </dgm:pt>
    <dgm:pt modelId="{B243A959-76AD-4268-BBF0-6D15C417B4F9}" type="pres">
      <dgm:prSet presAssocID="{0DA9B0BC-E9D2-4E3B-90EF-715310864589}" presName="accentRepeatNode" presStyleLbl="solidFgAcc1" presStyleIdx="5" presStyleCnt="6"/>
      <dgm:spPr/>
    </dgm:pt>
  </dgm:ptLst>
  <dgm:cxnLst>
    <dgm:cxn modelId="{6597AB25-B031-4A1C-957A-38EA83387C10}" type="presOf" srcId="{972DC9A0-DCAF-492A-AF9C-2E7A192E2A85}" destId="{7C9F285B-EFA0-471C-AD98-B25FB6346EEC}" srcOrd="0" destOrd="0" presId="urn:microsoft.com/office/officeart/2008/layout/VerticalCurvedList"/>
    <dgm:cxn modelId="{6A6A555F-AA3F-471F-92F1-015AA0BD74F2}" srcId="{972DC9A0-DCAF-492A-AF9C-2E7A192E2A85}" destId="{0DA9B0BC-E9D2-4E3B-90EF-715310864589}" srcOrd="5" destOrd="0" parTransId="{DD5E5D25-966F-4816-BCC7-47F6A9A5C1A2}" sibTransId="{FCE5827D-0E44-465C-A321-5AC939CB3B17}"/>
    <dgm:cxn modelId="{ED76C7A4-07D4-4DFA-97EB-9AA5F0F53530}" type="presOf" srcId="{A880974F-141C-42E3-A8E4-2C75998ECAB7}" destId="{097331EB-8E41-461E-9C63-F264DA402FB3}" srcOrd="0" destOrd="0" presId="urn:microsoft.com/office/officeart/2008/layout/VerticalCurvedList"/>
    <dgm:cxn modelId="{B769AB49-E07E-4C7E-91DE-987971533B45}" srcId="{972DC9A0-DCAF-492A-AF9C-2E7A192E2A85}" destId="{B6BFDBE7-E7DF-43B9-ACFF-0273DE58DFBE}" srcOrd="3" destOrd="0" parTransId="{2EBD0C29-CC6C-48EE-BEE7-6CF0720C0A5F}" sibTransId="{194560D4-E585-4B8A-890C-501497B95BB0}"/>
    <dgm:cxn modelId="{6F23E9F7-3E26-4A8A-962F-1DB309175760}" type="presOf" srcId="{71D1E80F-9DB3-416D-A354-DA9CE4391A95}" destId="{D1C23EC3-EA8D-43F7-B4ED-3EB690E6B7A5}" srcOrd="0" destOrd="0" presId="urn:microsoft.com/office/officeart/2008/layout/VerticalCurvedList"/>
    <dgm:cxn modelId="{E0BCB2DB-C639-471F-8E8A-0867988D4FDB}" srcId="{972DC9A0-DCAF-492A-AF9C-2E7A192E2A85}" destId="{DBD37241-E4EA-4B7E-BEE0-71D8E9C99F87}" srcOrd="4" destOrd="0" parTransId="{1EE49EBB-84D2-41D6-BBC5-7BFA449289A7}" sibTransId="{9523863D-EA56-4D37-A932-F659C5F069CF}"/>
    <dgm:cxn modelId="{EAD96B54-5B7D-4DB0-B03A-5E28847711B5}" type="presOf" srcId="{B6BFDBE7-E7DF-43B9-ACFF-0273DE58DFBE}" destId="{6CCB1FF4-B382-45D1-B01A-543C83808AE1}" srcOrd="0" destOrd="0" presId="urn:microsoft.com/office/officeart/2008/layout/VerticalCurvedList"/>
    <dgm:cxn modelId="{EFC4348E-3BD9-4294-A4C5-B81750D4094F}" srcId="{972DC9A0-DCAF-492A-AF9C-2E7A192E2A85}" destId="{993543C8-7D72-4954-9D63-57171DEF166A}" srcOrd="0" destOrd="0" parTransId="{8E26FC3C-661A-4FD6-B102-1AE10A24C25B}" sibTransId="{1CA65836-39D4-4DB7-87E9-37A10E34923C}"/>
    <dgm:cxn modelId="{A070C7B9-A6C5-46A6-B906-6940BBFE9450}" srcId="{972DC9A0-DCAF-492A-AF9C-2E7A192E2A85}" destId="{71D1E80F-9DB3-416D-A354-DA9CE4391A95}" srcOrd="1" destOrd="0" parTransId="{DED07F65-E5C5-4935-86BF-BCC88D69E403}" sibTransId="{60AE74DB-0FCF-4609-96BC-DABE793BBA7A}"/>
    <dgm:cxn modelId="{7D804B9C-ED71-4EB1-A3C1-FFE04CF14AB5}" srcId="{972DC9A0-DCAF-492A-AF9C-2E7A192E2A85}" destId="{A880974F-141C-42E3-A8E4-2C75998ECAB7}" srcOrd="2" destOrd="0" parTransId="{12CDEB2C-5216-457C-83EF-EA6B31846128}" sibTransId="{F9839213-D071-4914-B412-1860F1F8B39E}"/>
    <dgm:cxn modelId="{5F4B176E-BCD6-42CA-9F0D-C0267F011ED4}" type="presOf" srcId="{0DA9B0BC-E9D2-4E3B-90EF-715310864589}" destId="{485EC607-6AE3-403F-B869-AE495D2DCA8B}" srcOrd="0" destOrd="0" presId="urn:microsoft.com/office/officeart/2008/layout/VerticalCurvedList"/>
    <dgm:cxn modelId="{5AC6B03A-57FE-42FA-A685-120DF2E24D49}" type="presOf" srcId="{DBD37241-E4EA-4B7E-BEE0-71D8E9C99F87}" destId="{0F434D46-2888-4117-94D2-8546B791B919}" srcOrd="0" destOrd="0" presId="urn:microsoft.com/office/officeart/2008/layout/VerticalCurvedList"/>
    <dgm:cxn modelId="{12756E14-4895-444D-8238-814161182785}" type="presOf" srcId="{993543C8-7D72-4954-9D63-57171DEF166A}" destId="{9103214B-2328-42B5-9C87-ECB584C29699}" srcOrd="0" destOrd="0" presId="urn:microsoft.com/office/officeart/2008/layout/VerticalCurvedList"/>
    <dgm:cxn modelId="{E7917EE3-AA0D-4C22-A607-14182B00CFE2}" type="presOf" srcId="{1CA65836-39D4-4DB7-87E9-37A10E34923C}" destId="{3BC49BE7-912B-4D6E-B748-49F503F432EC}" srcOrd="0" destOrd="0" presId="urn:microsoft.com/office/officeart/2008/layout/VerticalCurvedList"/>
    <dgm:cxn modelId="{57898335-FC74-4032-9279-AEEF9F1F6BE9}" type="presParOf" srcId="{7C9F285B-EFA0-471C-AD98-B25FB6346EEC}" destId="{DB5C9476-5F6E-401C-A155-119EF4E8DA4C}" srcOrd="0" destOrd="0" presId="urn:microsoft.com/office/officeart/2008/layout/VerticalCurvedList"/>
    <dgm:cxn modelId="{4FBAB905-16EA-4C46-BAB0-4D8140AF0A20}" type="presParOf" srcId="{DB5C9476-5F6E-401C-A155-119EF4E8DA4C}" destId="{5F40A38C-B969-462A-A69C-2D9D4B54DB6E}" srcOrd="0" destOrd="0" presId="urn:microsoft.com/office/officeart/2008/layout/VerticalCurvedList"/>
    <dgm:cxn modelId="{1F8778B2-6302-4A51-A77F-E482D03104A2}" type="presParOf" srcId="{5F40A38C-B969-462A-A69C-2D9D4B54DB6E}" destId="{F3538014-00BF-4D04-9253-B85846F92FE1}" srcOrd="0" destOrd="0" presId="urn:microsoft.com/office/officeart/2008/layout/VerticalCurvedList"/>
    <dgm:cxn modelId="{05B56FAD-881C-46F7-9F3A-78F79261912F}" type="presParOf" srcId="{5F40A38C-B969-462A-A69C-2D9D4B54DB6E}" destId="{3BC49BE7-912B-4D6E-B748-49F503F432EC}" srcOrd="1" destOrd="0" presId="urn:microsoft.com/office/officeart/2008/layout/VerticalCurvedList"/>
    <dgm:cxn modelId="{C3072E39-8324-4CA1-99BE-CFC010B4E397}" type="presParOf" srcId="{5F40A38C-B969-462A-A69C-2D9D4B54DB6E}" destId="{6A9BEF60-6F1D-48EE-8BA7-578220D4B47D}" srcOrd="2" destOrd="0" presId="urn:microsoft.com/office/officeart/2008/layout/VerticalCurvedList"/>
    <dgm:cxn modelId="{14976303-F347-4681-80B1-790D6FEF9A74}" type="presParOf" srcId="{5F40A38C-B969-462A-A69C-2D9D4B54DB6E}" destId="{E0F7CA20-3089-416E-BAA0-555421DECAED}" srcOrd="3" destOrd="0" presId="urn:microsoft.com/office/officeart/2008/layout/VerticalCurvedList"/>
    <dgm:cxn modelId="{CC07AE71-F690-4138-9EB1-F5B2CA1B3798}" type="presParOf" srcId="{DB5C9476-5F6E-401C-A155-119EF4E8DA4C}" destId="{9103214B-2328-42B5-9C87-ECB584C29699}" srcOrd="1" destOrd="0" presId="urn:microsoft.com/office/officeart/2008/layout/VerticalCurvedList"/>
    <dgm:cxn modelId="{4BDCD61F-9B43-4338-B4AF-35893173C152}" type="presParOf" srcId="{DB5C9476-5F6E-401C-A155-119EF4E8DA4C}" destId="{B5F64957-ED87-471E-B9A4-FF0191BA14F1}" srcOrd="2" destOrd="0" presId="urn:microsoft.com/office/officeart/2008/layout/VerticalCurvedList"/>
    <dgm:cxn modelId="{9F181133-248B-4A21-B276-86357757B6E2}" type="presParOf" srcId="{B5F64957-ED87-471E-B9A4-FF0191BA14F1}" destId="{22DF3FF7-7177-47D3-9E73-56C51F723028}" srcOrd="0" destOrd="0" presId="urn:microsoft.com/office/officeart/2008/layout/VerticalCurvedList"/>
    <dgm:cxn modelId="{C4C93DED-1263-4DF3-AC3D-F270EF458C6C}" type="presParOf" srcId="{DB5C9476-5F6E-401C-A155-119EF4E8DA4C}" destId="{D1C23EC3-EA8D-43F7-B4ED-3EB690E6B7A5}" srcOrd="3" destOrd="0" presId="urn:microsoft.com/office/officeart/2008/layout/VerticalCurvedList"/>
    <dgm:cxn modelId="{B8E5FEA4-6FAD-4CDB-9B42-4AC83160285C}" type="presParOf" srcId="{DB5C9476-5F6E-401C-A155-119EF4E8DA4C}" destId="{E37B2AB6-CCD0-4430-BB2E-92C7098605E2}" srcOrd="4" destOrd="0" presId="urn:microsoft.com/office/officeart/2008/layout/VerticalCurvedList"/>
    <dgm:cxn modelId="{AE3A5ABB-5253-4DA6-AFCD-C49DD65037AC}" type="presParOf" srcId="{E37B2AB6-CCD0-4430-BB2E-92C7098605E2}" destId="{26D3629F-273D-46AB-8703-19D43C77FF4C}" srcOrd="0" destOrd="0" presId="urn:microsoft.com/office/officeart/2008/layout/VerticalCurvedList"/>
    <dgm:cxn modelId="{D54E1F46-727A-4F6D-B91F-7B81B7101D1B}" type="presParOf" srcId="{DB5C9476-5F6E-401C-A155-119EF4E8DA4C}" destId="{097331EB-8E41-461E-9C63-F264DA402FB3}" srcOrd="5" destOrd="0" presId="urn:microsoft.com/office/officeart/2008/layout/VerticalCurvedList"/>
    <dgm:cxn modelId="{683F047D-A847-4093-B205-DFDF6516093F}" type="presParOf" srcId="{DB5C9476-5F6E-401C-A155-119EF4E8DA4C}" destId="{3315B0AC-91B4-4342-8714-0592B554BAAD}" srcOrd="6" destOrd="0" presId="urn:microsoft.com/office/officeart/2008/layout/VerticalCurvedList"/>
    <dgm:cxn modelId="{FBC9868D-E1A4-4B67-84A5-71D206D36A18}" type="presParOf" srcId="{3315B0AC-91B4-4342-8714-0592B554BAAD}" destId="{02976FB4-DA40-4D74-B5F2-18AD387B0A69}" srcOrd="0" destOrd="0" presId="urn:microsoft.com/office/officeart/2008/layout/VerticalCurvedList"/>
    <dgm:cxn modelId="{46978C3E-52A8-4410-A97D-3632A5994DFE}" type="presParOf" srcId="{DB5C9476-5F6E-401C-A155-119EF4E8DA4C}" destId="{6CCB1FF4-B382-45D1-B01A-543C83808AE1}" srcOrd="7" destOrd="0" presId="urn:microsoft.com/office/officeart/2008/layout/VerticalCurvedList"/>
    <dgm:cxn modelId="{A76E916C-B3B3-481E-A932-E1E6314BED88}" type="presParOf" srcId="{DB5C9476-5F6E-401C-A155-119EF4E8DA4C}" destId="{A22D0A89-AA63-43E3-BFF2-2A849BC62273}" srcOrd="8" destOrd="0" presId="urn:microsoft.com/office/officeart/2008/layout/VerticalCurvedList"/>
    <dgm:cxn modelId="{E67FBA25-11B3-423E-9684-14FA71038742}" type="presParOf" srcId="{A22D0A89-AA63-43E3-BFF2-2A849BC62273}" destId="{0F9F83E0-EB6C-4609-8E96-891823DFB7EE}" srcOrd="0" destOrd="0" presId="urn:microsoft.com/office/officeart/2008/layout/VerticalCurvedList"/>
    <dgm:cxn modelId="{58A70358-3CD7-41A7-978A-CC7F3F8060C0}" type="presParOf" srcId="{DB5C9476-5F6E-401C-A155-119EF4E8DA4C}" destId="{0F434D46-2888-4117-94D2-8546B791B919}" srcOrd="9" destOrd="0" presId="urn:microsoft.com/office/officeart/2008/layout/VerticalCurvedList"/>
    <dgm:cxn modelId="{4B8903F7-DD3C-4B75-A299-D8423EB267FA}" type="presParOf" srcId="{DB5C9476-5F6E-401C-A155-119EF4E8DA4C}" destId="{195EC353-EA9C-4AC8-A351-6E799BB181BD}" srcOrd="10" destOrd="0" presId="urn:microsoft.com/office/officeart/2008/layout/VerticalCurvedList"/>
    <dgm:cxn modelId="{FD0E98B4-5B07-4AD3-8A01-D6B8585E4014}" type="presParOf" srcId="{195EC353-EA9C-4AC8-A351-6E799BB181BD}" destId="{6FDBBDF0-E32A-4CCC-90E6-5EE134E4AD61}" srcOrd="0" destOrd="0" presId="urn:microsoft.com/office/officeart/2008/layout/VerticalCurvedList"/>
    <dgm:cxn modelId="{DA34E45C-B07E-4F16-A573-324A3087B1F9}" type="presParOf" srcId="{DB5C9476-5F6E-401C-A155-119EF4E8DA4C}" destId="{485EC607-6AE3-403F-B869-AE495D2DCA8B}" srcOrd="11" destOrd="0" presId="urn:microsoft.com/office/officeart/2008/layout/VerticalCurvedList"/>
    <dgm:cxn modelId="{32BCCAD6-6509-4C72-9136-1F215933D651}" type="presParOf" srcId="{DB5C9476-5F6E-401C-A155-119EF4E8DA4C}" destId="{343B5F4B-3A75-4E66-B332-3D352CF79107}" srcOrd="12" destOrd="0" presId="urn:microsoft.com/office/officeart/2008/layout/VerticalCurvedList"/>
    <dgm:cxn modelId="{783EB074-3A00-4918-8891-F0E25F924FE0}" type="presParOf" srcId="{343B5F4B-3A75-4E66-B332-3D352CF79107}" destId="{B243A959-76AD-4268-BBF0-6D15C417B4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49BE7-912B-4D6E-B748-49F503F432EC}">
      <dsp:nvSpPr>
        <dsp:cNvPr id="0" name=""/>
        <dsp:cNvSpPr/>
      </dsp:nvSpPr>
      <dsp:spPr>
        <a:xfrm>
          <a:off x="-5513922" y="-844209"/>
          <a:ext cx="6565219" cy="6565219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3214B-2328-42B5-9C87-ECB584C29699}">
      <dsp:nvSpPr>
        <dsp:cNvPr id="0" name=""/>
        <dsp:cNvSpPr/>
      </dsp:nvSpPr>
      <dsp:spPr>
        <a:xfrm>
          <a:off x="391858" y="256812"/>
          <a:ext cx="6550517" cy="5134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53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文件</a:t>
          </a:r>
          <a:endParaRPr 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91858" y="256812"/>
        <a:ext cx="6550517" cy="513429"/>
      </dsp:txXfrm>
    </dsp:sp>
    <dsp:sp modelId="{22DF3FF7-7177-47D3-9E73-56C51F723028}">
      <dsp:nvSpPr>
        <dsp:cNvPr id="0" name=""/>
        <dsp:cNvSpPr/>
      </dsp:nvSpPr>
      <dsp:spPr>
        <a:xfrm>
          <a:off x="70964" y="192633"/>
          <a:ext cx="641786" cy="641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23EC3-EA8D-43F7-B4ED-3EB690E6B7A5}">
      <dsp:nvSpPr>
        <dsp:cNvPr id="0" name=""/>
        <dsp:cNvSpPr/>
      </dsp:nvSpPr>
      <dsp:spPr>
        <a:xfrm>
          <a:off x="814189" y="1026859"/>
          <a:ext cx="6128186" cy="5134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53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Java 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流式输入</a:t>
          </a: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输出原理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14189" y="1026859"/>
        <a:ext cx="6128186" cy="513429"/>
      </dsp:txXfrm>
    </dsp:sp>
    <dsp:sp modelId="{26D3629F-273D-46AB-8703-19D43C77FF4C}">
      <dsp:nvSpPr>
        <dsp:cNvPr id="0" name=""/>
        <dsp:cNvSpPr/>
      </dsp:nvSpPr>
      <dsp:spPr>
        <a:xfrm>
          <a:off x="493295" y="962680"/>
          <a:ext cx="641786" cy="641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331EB-8E41-461E-9C63-F264DA402FB3}">
      <dsp:nvSpPr>
        <dsp:cNvPr id="0" name=""/>
        <dsp:cNvSpPr/>
      </dsp:nvSpPr>
      <dsp:spPr>
        <a:xfrm>
          <a:off x="1007310" y="1796905"/>
          <a:ext cx="5935065" cy="5134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53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输入</a:t>
          </a: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输出流类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07310" y="1796905"/>
        <a:ext cx="5935065" cy="513429"/>
      </dsp:txXfrm>
    </dsp:sp>
    <dsp:sp modelId="{02976FB4-DA40-4D74-B5F2-18AD387B0A69}">
      <dsp:nvSpPr>
        <dsp:cNvPr id="0" name=""/>
        <dsp:cNvSpPr/>
      </dsp:nvSpPr>
      <dsp:spPr>
        <a:xfrm>
          <a:off x="686417" y="1732727"/>
          <a:ext cx="641786" cy="641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B1FF4-B382-45D1-B01A-543C83808AE1}">
      <dsp:nvSpPr>
        <dsp:cNvPr id="0" name=""/>
        <dsp:cNvSpPr/>
      </dsp:nvSpPr>
      <dsp:spPr>
        <a:xfrm>
          <a:off x="1007310" y="2566464"/>
          <a:ext cx="5935065" cy="5134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53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常见的节点流和处理流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07310" y="2566464"/>
        <a:ext cx="5935065" cy="513429"/>
      </dsp:txXfrm>
    </dsp:sp>
    <dsp:sp modelId="{0F9F83E0-EB6C-4609-8E96-891823DFB7EE}">
      <dsp:nvSpPr>
        <dsp:cNvPr id="0" name=""/>
        <dsp:cNvSpPr/>
      </dsp:nvSpPr>
      <dsp:spPr>
        <a:xfrm>
          <a:off x="686417" y="2502286"/>
          <a:ext cx="641786" cy="641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34D46-2888-4117-94D2-8546B791B919}">
      <dsp:nvSpPr>
        <dsp:cNvPr id="0" name=""/>
        <dsp:cNvSpPr/>
      </dsp:nvSpPr>
      <dsp:spPr>
        <a:xfrm>
          <a:off x="814189" y="3336511"/>
          <a:ext cx="6128186" cy="5134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53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文件流 缓冲流 数据流 转换流 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14189" y="3336511"/>
        <a:ext cx="6128186" cy="513429"/>
      </dsp:txXfrm>
    </dsp:sp>
    <dsp:sp modelId="{6FDBBDF0-E32A-4CCC-90E6-5EE134E4AD61}">
      <dsp:nvSpPr>
        <dsp:cNvPr id="0" name=""/>
        <dsp:cNvSpPr/>
      </dsp:nvSpPr>
      <dsp:spPr>
        <a:xfrm>
          <a:off x="493295" y="3272332"/>
          <a:ext cx="641786" cy="641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EC607-6AE3-403F-B869-AE495D2DCA8B}">
      <dsp:nvSpPr>
        <dsp:cNvPr id="0" name=""/>
        <dsp:cNvSpPr/>
      </dsp:nvSpPr>
      <dsp:spPr>
        <a:xfrm>
          <a:off x="391858" y="4106558"/>
          <a:ext cx="6550517" cy="5134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53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Print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流 </a:t>
          </a: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Object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流 </a:t>
          </a: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NIO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简介 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91858" y="4106558"/>
        <a:ext cx="6550517" cy="513429"/>
      </dsp:txXfrm>
    </dsp:sp>
    <dsp:sp modelId="{B243A959-76AD-4268-BBF0-6D15C417B4F9}">
      <dsp:nvSpPr>
        <dsp:cNvPr id="0" name=""/>
        <dsp:cNvSpPr/>
      </dsp:nvSpPr>
      <dsp:spPr>
        <a:xfrm>
          <a:off x="70964" y="4042379"/>
          <a:ext cx="641786" cy="641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87BEFFD-7A28-468B-BCD1-EFFD475BCB3E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2F6492-5886-4B4C-9C7C-B631677EE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1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D28AB32-0661-4F9E-A48D-636ADE0C6270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F2B15AE-0EFE-4955-871B-6E1F24007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01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E:\app\develop\java\api\j2sdk-1_4_2-doc\docs\api\java\io\File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8CC787-AABE-4E93-9D2E-426034292D21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smtClean="0"/>
              <a:t>import</a:t>
            </a:r>
            <a:r>
              <a:rPr lang="en-US" altLang="zh-CN" smtClean="0"/>
              <a:t> java.util.Properties;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b="1" smtClean="0"/>
              <a:t>class</a:t>
            </a:r>
            <a:r>
              <a:rPr lang="en-US" altLang="zh-CN" smtClean="0"/>
              <a:t> PropertiesTest {</a:t>
            </a:r>
          </a:p>
          <a:p>
            <a:pPr eaLnBrk="1" hangingPunct="1"/>
            <a:r>
              <a:rPr lang="en-US" altLang="zh-CN" b="1" smtClean="0"/>
              <a:t>public</a:t>
            </a:r>
            <a:r>
              <a:rPr lang="en-US" altLang="zh-CN" smtClean="0"/>
              <a:t> </a:t>
            </a:r>
            <a:r>
              <a:rPr lang="en-US" altLang="zh-CN" b="1" smtClean="0"/>
              <a:t>static</a:t>
            </a:r>
            <a:r>
              <a:rPr lang="en-US" altLang="zh-CN" smtClean="0"/>
              <a:t> </a:t>
            </a:r>
            <a:r>
              <a:rPr lang="en-US" altLang="zh-CN" b="1" smtClean="0"/>
              <a:t>void</a:t>
            </a:r>
            <a:r>
              <a:rPr lang="en-US" altLang="zh-CN" smtClean="0"/>
              <a:t> main(String args[]) {</a:t>
            </a:r>
          </a:p>
          <a:p>
            <a:pPr eaLnBrk="1" hangingPunct="1"/>
            <a:r>
              <a:rPr lang="en-US" altLang="zh-CN" smtClean="0"/>
              <a:t>Properties p = </a:t>
            </a:r>
            <a:r>
              <a:rPr lang="en-US" altLang="zh-CN" b="1" smtClean="0"/>
              <a:t>new</a:t>
            </a:r>
            <a:r>
              <a:rPr lang="en-US" altLang="zh-CN" smtClean="0"/>
              <a:t> Properties(System.</a:t>
            </a:r>
            <a:r>
              <a:rPr lang="en-US" altLang="zh-CN" i="1" smtClean="0"/>
              <a:t>getProperties</a:t>
            </a:r>
            <a:r>
              <a:rPr lang="en-US" altLang="zh-CN" smtClean="0"/>
              <a:t>());</a:t>
            </a:r>
          </a:p>
          <a:p>
            <a:pPr eaLnBrk="1" hangingPunct="1"/>
            <a:r>
              <a:rPr lang="en-US" altLang="zh-CN" smtClean="0"/>
              <a:t>System.</a:t>
            </a:r>
            <a:r>
              <a:rPr lang="en-US" altLang="zh-CN" i="1" smtClean="0"/>
              <a:t>setProperties</a:t>
            </a:r>
            <a:r>
              <a:rPr lang="en-US" altLang="zh-CN" smtClean="0"/>
              <a:t>(p);</a:t>
            </a:r>
          </a:p>
          <a:p>
            <a:pPr eaLnBrk="1" hangingPunct="1"/>
            <a:r>
              <a:rPr lang="en-US" altLang="zh-CN" smtClean="0"/>
              <a:t>System.</a:t>
            </a:r>
            <a:r>
              <a:rPr lang="en-US" altLang="zh-CN" i="1" smtClean="0"/>
              <a:t>getProperties</a:t>
            </a:r>
            <a:r>
              <a:rPr lang="en-US" altLang="zh-CN" smtClean="0"/>
              <a:t>().list(System.</a:t>
            </a:r>
            <a:r>
              <a:rPr lang="en-US" altLang="zh-CN" i="1" smtClean="0"/>
              <a:t>out</a:t>
            </a:r>
            <a:r>
              <a:rPr lang="en-US" altLang="zh-CN" smtClean="0"/>
              <a:t>);</a:t>
            </a:r>
          </a:p>
          <a:p>
            <a:pPr eaLnBrk="1" hangingPunct="1"/>
            <a:r>
              <a:rPr lang="en-US" altLang="zh-CN" smtClean="0"/>
              <a:t>}</a:t>
            </a:r>
          </a:p>
          <a:p>
            <a:pPr eaLnBrk="1" hangingPunct="1"/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4D6831-0B74-4228-88E3-7ABECBE8E0D6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在这其中</a:t>
            </a:r>
            <a:r>
              <a:rPr lang="en-US" altLang="zh-CN" smtClean="0"/>
              <a:t>InputStream</a:t>
            </a:r>
            <a:r>
              <a:rPr lang="zh-CN" altLang="en-US" smtClean="0"/>
              <a:t>和</a:t>
            </a:r>
            <a:r>
              <a:rPr lang="en-US" altLang="zh-CN" smtClean="0"/>
              <a:t>OutputStream</a:t>
            </a:r>
            <a:r>
              <a:rPr lang="zh-CN" altLang="en-US" smtClean="0"/>
              <a:t>在早期的</a:t>
            </a:r>
            <a:r>
              <a:rPr lang="en-US" altLang="zh-CN" smtClean="0"/>
              <a:t>Java</a:t>
            </a:r>
            <a:r>
              <a:rPr lang="zh-CN" altLang="en-US" smtClean="0"/>
              <a:t>版本中就已经存在了，它们是基于字节流的，而基于字符流的</a:t>
            </a:r>
            <a:r>
              <a:rPr lang="en-US" altLang="zh-CN" smtClean="0"/>
              <a:t>Reader</a:t>
            </a:r>
            <a:r>
              <a:rPr lang="zh-CN" altLang="en-US" smtClean="0"/>
              <a:t>和</a:t>
            </a:r>
            <a:r>
              <a:rPr lang="en-US" altLang="zh-CN" smtClean="0"/>
              <a:t>Writer</a:t>
            </a:r>
            <a:r>
              <a:rPr lang="zh-CN" altLang="en-US" smtClean="0"/>
              <a:t>是后来加入作为补充的。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C5CE5E-423F-4902-8CFE-28D12C372112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smtClean="0"/>
              <a:t>Parameters: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b - the buffer into which the data is read.</a:t>
            </a:r>
          </a:p>
          <a:p>
            <a:pPr lvl="1" eaLnBrk="1" hangingPunct="1"/>
            <a:r>
              <a:rPr lang="en-US" altLang="zh-CN" smtClean="0"/>
              <a:t>off - the start offset in array b at which the data is written.</a:t>
            </a:r>
          </a:p>
          <a:p>
            <a:pPr lvl="1" eaLnBrk="1" hangingPunct="1"/>
            <a:r>
              <a:rPr lang="en-US" altLang="zh-CN" smtClean="0"/>
              <a:t>len - the maximum number of bytes to read.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1A7F20-4D0B-476A-95D1-F2AB963D4C92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Pipe,</a:t>
            </a:r>
            <a:r>
              <a:rPr lang="zh-CN" altLang="en-US" smtClean="0"/>
              <a:t>线程和线程之间通讯</a:t>
            </a:r>
            <a:r>
              <a:rPr lang="en-US" altLang="zh-CN" smtClean="0"/>
              <a:t>,</a:t>
            </a:r>
            <a:r>
              <a:rPr lang="zh-CN" altLang="en-US" smtClean="0"/>
              <a:t>暂时不用管它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ABCDF-5AD9-460B-BB4A-B069620DAC3D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public </a:t>
            </a:r>
            <a:r>
              <a:rPr lang="en-US" altLang="zh-CN" b="1" smtClean="0"/>
              <a:t>FileOutputStream</a:t>
            </a:r>
            <a:r>
              <a:rPr lang="en-US" altLang="zh-CN" smtClean="0"/>
              <a:t>(</a:t>
            </a:r>
            <a:r>
              <a:rPr lang="en-US" altLang="zh-CN" smtClean="0">
                <a:hlinkClick r:id="rId3" action="ppaction://hlinkfile" tooltip="class in java.io"/>
              </a:rPr>
              <a:t>File</a:t>
            </a:r>
            <a:r>
              <a:rPr lang="en-US" altLang="zh-CN" smtClean="0"/>
              <a:t> file, boolean append).</a:t>
            </a:r>
          </a:p>
          <a:p>
            <a:pPr eaLnBrk="1" hangingPunct="1"/>
            <a:r>
              <a:rPr lang="en-US" altLang="zh-CN" smtClean="0"/>
              <a:t>append - if true, then bytes will be written to the end of the file rather than the beginning 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1428FE-B914-43A1-BA72-05859DD5AE9F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UNICODE</a:t>
            </a:r>
            <a:r>
              <a:rPr lang="zh-CN" altLang="en-US" smtClean="0"/>
              <a:t>值 </a:t>
            </a:r>
            <a:r>
              <a:rPr lang="en-US" altLang="zh-CN" smtClean="0"/>
              <a:t>UTF-8</a:t>
            </a:r>
            <a:r>
              <a:rPr lang="zh-CN" altLang="en-US" smtClean="0"/>
              <a:t>编码</a:t>
            </a:r>
            <a:br>
              <a:rPr lang="zh-CN" altLang="en-US" smtClean="0"/>
            </a:br>
            <a:r>
              <a:rPr lang="en-US" altLang="zh-CN" smtClean="0"/>
              <a:t>U-00000000 - U-0000007F: 0xxxxxxx</a:t>
            </a:r>
            <a:br>
              <a:rPr lang="en-US" altLang="zh-CN" smtClean="0"/>
            </a:br>
            <a:r>
              <a:rPr lang="en-US" altLang="zh-CN" smtClean="0"/>
              <a:t>U-00000080 - U-000007FF: 110xxxxx 10xxxxxx </a:t>
            </a:r>
            <a:br>
              <a:rPr lang="en-US" altLang="zh-CN" smtClean="0"/>
            </a:br>
            <a:r>
              <a:rPr lang="en-US" altLang="zh-CN" smtClean="0"/>
              <a:t>U-00000800 - U-0000FFFF: 1110xxxx 10xxxxxx 10xxxxxx </a:t>
            </a:r>
            <a:br>
              <a:rPr lang="en-US" altLang="zh-CN" smtClean="0"/>
            </a:br>
            <a:r>
              <a:rPr lang="en-US" altLang="zh-CN" smtClean="0"/>
              <a:t>U-00010000 - U-001FFFFF: 11110xxx 10xxxxxx 10xxxxxx 10xxxxxx </a:t>
            </a:r>
            <a:br>
              <a:rPr lang="en-US" altLang="zh-CN" smtClean="0"/>
            </a:br>
            <a:r>
              <a:rPr lang="en-US" altLang="zh-CN" smtClean="0"/>
              <a:t>U-00200000 - U-03FFFFFF: 111110xx 10xxxxxx 10xxxxxx 10xxxxxx 10xxxxxx </a:t>
            </a:r>
            <a:br>
              <a:rPr lang="en-US" altLang="zh-CN" smtClean="0"/>
            </a:br>
            <a:r>
              <a:rPr lang="en-US" altLang="zh-CN" smtClean="0"/>
              <a:t>U-04000000 - U-7FFFFFFF: 1111110x 10xxxxxx 10xxxxxx 10xxxxxx 10xxxxxx 10xxxxxx 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4E737B-E421-45DB-8134-99BA173DE1C6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ct val="20000"/>
              </a:spcAft>
              <a:buClr>
                <a:srgbClr val="228A88"/>
              </a:buClr>
              <a:buFont typeface="Wingdings 2" pitchFamily="18" charset="2"/>
              <a:buNone/>
            </a:pPr>
            <a:r>
              <a:rPr lang="zh-CN" altLang="en-US" smtClean="0"/>
              <a:t>用图形化内存的方式解释程序</a:t>
            </a:r>
          </a:p>
          <a:p>
            <a:pPr lvl="1" eaLnBrk="1" hangingPunct="1"/>
            <a:r>
              <a:rPr lang="en-US" altLang="zh-CN" smtClean="0"/>
              <a:t>TestDataStream.java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4C85BF-284D-492A-8E6A-A0C54AF2393D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ct val="20000"/>
              </a:spcAft>
              <a:buClr>
                <a:srgbClr val="228A88"/>
              </a:buClr>
              <a:buFont typeface="Wingdings 2" pitchFamily="18" charset="2"/>
              <a:buNone/>
            </a:pPr>
            <a:r>
              <a:rPr lang="en-US" altLang="zh-CN" smtClean="0"/>
              <a:t>java.nio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33400" y="3657600"/>
            <a:ext cx="6248400" cy="79216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dirty="0" smtClean="0"/>
              <a:t>请输入标题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54554-7D3B-4047-9371-9B899A0DA0F2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8384-F6FA-4843-9843-1ABB2B3DE8DF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C4A81-660C-4031-BAB8-89DE22A1F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31011-69EA-40EA-8266-39C012CD8241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9180B-860B-4B42-818A-1C55644E7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625" y="879475"/>
            <a:ext cx="8748713" cy="787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74625" y="1673225"/>
            <a:ext cx="8748713" cy="446087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8D55A-8617-42C2-A01C-020D087B5AA7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3AC95-2E8A-4FC9-8958-4E8EB51AF5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D46EC-7F95-4C4D-9175-F28B838DF4E4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7C762-181C-4567-B5D2-A4D81DE5A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B32A7-060E-4D85-80F4-0ACD4D94D448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5158D-73C5-4B14-93D5-D8754468D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F7E9B-1690-46DF-B9F8-2A691EC4CEDF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DCB2-DD20-4EB3-B67C-DE1112F81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0724B-B4C8-402F-AC61-1966466D62AF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B6F80-FFF1-4BAB-9BED-FE68B9310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7631113" y="6367463"/>
            <a:ext cx="15128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www.Coredu.cn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6B8A5-ACCC-464F-A2D0-431AEDFAA038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89B57-E384-4C48-8154-F1620D756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F0F88-CC19-4FEA-83E0-7D21E55102B4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ADCC6-AA0D-44EA-ABAB-76FD81280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37D1B-C33A-4F9C-A8DB-EBCE7DAB0329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A57C3-09D2-4A12-822C-798A76087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248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请输入标题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D3C417-E1C6-4FAF-8DA1-BC6C4D0AED0E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www.coredu.cn</a:t>
            </a:r>
            <a:endParaRPr lang="en-US" dirty="0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6858000" y="228600"/>
            <a:ext cx="20208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04800" y="6553200"/>
            <a:ext cx="7239000" cy="46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23227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91581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91581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91581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91581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91581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87475" y="155575"/>
            <a:ext cx="7691438" cy="987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88" y="6256338"/>
            <a:ext cx="7689850" cy="449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6387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82000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Line 15"/>
          <p:cNvSpPr>
            <a:spLocks noChangeShapeType="1"/>
          </p:cNvSpPr>
          <p:nvPr/>
        </p:nvSpPr>
        <p:spPr bwMode="auto">
          <a:xfrm>
            <a:off x="5562600" y="1692275"/>
            <a:ext cx="833438" cy="89852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Rectangle 16"/>
          <p:cNvSpPr>
            <a:spLocks noChangeArrowheads="1"/>
          </p:cNvSpPr>
          <p:nvPr/>
        </p:nvSpPr>
        <p:spPr bwMode="auto">
          <a:xfrm>
            <a:off x="5786438" y="5707063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400">
                <a:solidFill>
                  <a:srgbClr val="007FB8"/>
                </a:solidFill>
                <a:latin typeface="Calibri" pitchFamily="34" charset="0"/>
              </a:rPr>
              <a:t>	</a:t>
            </a:r>
          </a:p>
        </p:txBody>
      </p:sp>
      <p:sp>
        <p:nvSpPr>
          <p:cNvPr id="16390" name="Line 17"/>
          <p:cNvSpPr>
            <a:spLocks noChangeShapeType="1"/>
          </p:cNvSpPr>
          <p:nvPr/>
        </p:nvSpPr>
        <p:spPr bwMode="auto">
          <a:xfrm flipH="1" flipV="1">
            <a:off x="6781800" y="2738438"/>
            <a:ext cx="757238" cy="3032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28"/>
          <p:cNvSpPr>
            <a:spLocks noChangeShapeType="1"/>
          </p:cNvSpPr>
          <p:nvPr/>
        </p:nvSpPr>
        <p:spPr bwMode="auto">
          <a:xfrm flipV="1">
            <a:off x="7143750" y="3184525"/>
            <a:ext cx="495300" cy="942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6392" name="Picture 13" descr="headshotinset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86650" y="2881313"/>
            <a:ext cx="4095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11" descr="headshotinset_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9163" y="2487613"/>
            <a:ext cx="5143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Picture 12" descr="headshotinset_0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86338" y="1111250"/>
            <a:ext cx="687387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5" name="Picture 14" descr="headshotinset_0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9938" y="1235075"/>
            <a:ext cx="4492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6" name="Picture 9" descr="headshotinset_0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0" y="1235075"/>
            <a:ext cx="44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7" name="Picture 10" descr="headshotinset_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69038" y="2119313"/>
            <a:ext cx="7223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8" name="Picture 1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34238" y="5995988"/>
            <a:ext cx="1528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9" name="Rectangle 16"/>
          <p:cNvSpPr>
            <a:spLocks noChangeArrowheads="1"/>
          </p:cNvSpPr>
          <p:nvPr/>
        </p:nvSpPr>
        <p:spPr bwMode="auto">
          <a:xfrm>
            <a:off x="347663" y="4833938"/>
            <a:ext cx="8763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3600" b="1">
              <a:solidFill>
                <a:srgbClr val="7E3A3A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4000" b="1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4000" b="1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4000" b="1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IO</a:t>
            </a:r>
            <a:endParaRPr lang="zh-CN" altLang="en-US" sz="4000" b="1">
              <a:solidFill>
                <a:srgbClr val="7E3A3A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2800">
              <a:solidFill>
                <a:srgbClr val="B36A4D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zh-CN" altLang="en-US" sz="2800">
              <a:solidFill>
                <a:srgbClr val="B36A4D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隶书"/>
                <a:ea typeface="隶书"/>
                <a:cs typeface="隶书"/>
              </a:rPr>
              <a:t>OutputStream</a:t>
            </a:r>
          </a:p>
        </p:txBody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685800" y="1943100"/>
            <a:ext cx="7772400" cy="693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000" b="1" dirty="0">
                <a:latin typeface="Courier New" pitchFamily="49" charset="0"/>
              </a:rPr>
              <a:t>继承自</a:t>
            </a:r>
            <a:r>
              <a:rPr kumimoji="1" lang="en-US" altLang="zh-CN" sz="2000" b="1" dirty="0" err="1">
                <a:latin typeface="Courier New" pitchFamily="49" charset="0"/>
              </a:rPr>
              <a:t>OutputSteam</a:t>
            </a:r>
            <a:r>
              <a:rPr kumimoji="1" lang="zh-CN" altLang="en-US" sz="2000" b="1" dirty="0">
                <a:latin typeface="Courier New" pitchFamily="49" charset="0"/>
              </a:rPr>
              <a:t>的流是用于程序中</a:t>
            </a:r>
            <a:r>
              <a:rPr kumimoji="1" lang="zh-CN" altLang="en-US" sz="2000" b="1" dirty="0" smtClean="0">
                <a:latin typeface="Courier New" pitchFamily="49" charset="0"/>
              </a:rPr>
              <a:t>输出数据</a:t>
            </a:r>
            <a:r>
              <a:rPr kumimoji="1" lang="zh-CN" altLang="en-US" sz="2000" b="1" dirty="0">
                <a:latin typeface="Courier New" pitchFamily="49" charset="0"/>
              </a:rPr>
              <a:t>，且数据的单位为字节（8 </a:t>
            </a:r>
            <a:r>
              <a:rPr kumimoji="1" lang="en-US" altLang="zh-CN" sz="2000" b="1" dirty="0">
                <a:latin typeface="Courier New" pitchFamily="49" charset="0"/>
              </a:rPr>
              <a:t>bit）；</a:t>
            </a:r>
            <a:r>
              <a:rPr kumimoji="1" lang="zh-CN" altLang="en-US" sz="2000" b="1" dirty="0">
                <a:latin typeface="Courier New" pitchFamily="49" charset="0"/>
              </a:rPr>
              <a:t>下图中深色为节点流，浅色为处理流。</a:t>
            </a:r>
            <a:endParaRPr kumimoji="1" lang="en-US" altLang="zh-CN" sz="2000" b="1" dirty="0">
              <a:latin typeface="Courier New" pitchFamily="49" charset="0"/>
            </a:endParaRPr>
          </a:p>
          <a:p>
            <a:pPr marL="533400" indent="-533400" algn="just">
              <a:spcBef>
                <a:spcPct val="20000"/>
              </a:spcBef>
              <a:buFont typeface="Wingdings" pitchFamily="2" charset="2"/>
              <a:buNone/>
            </a:pPr>
            <a:endParaRPr kumimoji="1" lang="en-US" altLang="zh-CN" sz="2000" b="1" dirty="0">
              <a:latin typeface="Times New Roman" pitchFamily="18" charset="0"/>
            </a:endParaRPr>
          </a:p>
        </p:txBody>
      </p:sp>
      <p:pic>
        <p:nvPicPr>
          <p:cNvPr id="28675" name="Picture 4" descr="outputstre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743200"/>
            <a:ext cx="7467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charset="-122"/>
              </a:rPr>
              <a:t>OutputStream</a:t>
            </a:r>
            <a:r>
              <a:rPr lang="zh-CN" altLang="en-US" smtClean="0">
                <a:latin typeface="宋体" charset="-122"/>
              </a:rPr>
              <a:t>的基本方法</a:t>
            </a:r>
          </a:p>
        </p:txBody>
      </p:sp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179388" y="1822450"/>
            <a:ext cx="8713787" cy="398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85000"/>
              </a:lnSpc>
            </a:pPr>
            <a:r>
              <a:rPr kumimoji="1" lang="zh-CN" altLang="en-US" sz="2000" b="1">
                <a:latin typeface="Courier New" pitchFamily="49" charset="0"/>
              </a:rPr>
              <a:t>//向输出流中写入一个字节数据</a:t>
            </a:r>
            <a:r>
              <a:rPr kumimoji="1" lang="en-US" altLang="zh-CN" sz="2000" b="1">
                <a:latin typeface="Courier New" pitchFamily="49" charset="0"/>
              </a:rPr>
              <a:t>,</a:t>
            </a:r>
            <a:r>
              <a:rPr kumimoji="1" lang="zh-CN" altLang="en-US" sz="2000" b="1">
                <a:latin typeface="Courier New" pitchFamily="49" charset="0"/>
              </a:rPr>
              <a:t>该字节数据为参数</a:t>
            </a:r>
            <a:r>
              <a:rPr kumimoji="1" lang="en-US" altLang="zh-CN" sz="2000" b="1">
                <a:latin typeface="Courier New" pitchFamily="49" charset="0"/>
              </a:rPr>
              <a:t>b</a:t>
            </a:r>
            <a:r>
              <a:rPr kumimoji="1" lang="zh-CN" altLang="en-US" sz="2000" b="1">
                <a:latin typeface="Courier New" pitchFamily="49" charset="0"/>
              </a:rPr>
              <a:t>的低8位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latin typeface="Courier New" pitchFamily="49" charset="0"/>
              </a:rPr>
              <a:t>void write(int b</a:t>
            </a:r>
            <a:r>
              <a:rPr kumimoji="1" lang="zh-CN" altLang="en-US" sz="2000" b="1">
                <a:latin typeface="Courier New" pitchFamily="49" charset="0"/>
              </a:rPr>
              <a:t>) </a:t>
            </a:r>
            <a:r>
              <a:rPr kumimoji="1" lang="en-US" altLang="zh-CN" sz="2000" b="1">
                <a:latin typeface="Courier New" pitchFamily="49" charset="0"/>
              </a:rPr>
              <a:t>throws IOException</a:t>
            </a:r>
          </a:p>
          <a:p>
            <a:pPr lvl="1">
              <a:lnSpc>
                <a:spcPct val="85000"/>
              </a:lnSpc>
            </a:pPr>
            <a:endParaRPr kumimoji="1" lang="en-US" altLang="zh-CN" sz="2000" b="1">
              <a:latin typeface="Courier New" pitchFamily="49" charset="0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latin typeface="Courier New" pitchFamily="49" charset="0"/>
              </a:rPr>
              <a:t>//</a:t>
            </a:r>
            <a:r>
              <a:rPr kumimoji="1" lang="zh-CN" altLang="en-US" sz="2000" b="1">
                <a:latin typeface="Courier New" pitchFamily="49" charset="0"/>
              </a:rPr>
              <a:t>将一个字节类型的数组中的数据写入输出流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latin typeface="Courier New" pitchFamily="49" charset="0"/>
              </a:rPr>
              <a:t>void write(byte[] b) throws IOException</a:t>
            </a:r>
          </a:p>
          <a:p>
            <a:pPr lvl="1">
              <a:lnSpc>
                <a:spcPct val="85000"/>
              </a:lnSpc>
            </a:pPr>
            <a:endParaRPr kumimoji="1" lang="en-US" altLang="zh-CN" sz="2000" b="1">
              <a:latin typeface="Courier New" pitchFamily="49" charset="0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latin typeface="Courier New" pitchFamily="49" charset="0"/>
              </a:rPr>
              <a:t>//</a:t>
            </a:r>
            <a:r>
              <a:rPr kumimoji="1" lang="zh-CN" altLang="en-US" sz="2000" b="1">
                <a:latin typeface="Courier New" pitchFamily="49" charset="0"/>
              </a:rPr>
              <a:t>将一个字节类型的数组中的从指定位置（</a:t>
            </a:r>
            <a:r>
              <a:rPr kumimoji="1" lang="en-US" altLang="zh-CN" sz="2000" b="1">
                <a:latin typeface="Courier New" pitchFamily="49" charset="0"/>
              </a:rPr>
              <a:t>off）</a:t>
            </a:r>
            <a:r>
              <a:rPr kumimoji="1" lang="zh-CN" altLang="en-US" sz="2000" b="1">
                <a:latin typeface="Courier New" pitchFamily="49" charset="0"/>
              </a:rPr>
              <a:t>开始的</a:t>
            </a:r>
            <a:endParaRPr kumimoji="1" lang="en-US" altLang="zh-CN" sz="2000" b="1">
              <a:latin typeface="Courier New" pitchFamily="49" charset="0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latin typeface="Courier New" pitchFamily="49" charset="0"/>
              </a:rPr>
              <a:t>//len</a:t>
            </a:r>
            <a:r>
              <a:rPr kumimoji="1" lang="zh-CN" altLang="en-US" sz="2000" b="1">
                <a:latin typeface="Courier New" pitchFamily="49" charset="0"/>
              </a:rPr>
              <a:t>个字节写入到输出流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latin typeface="Courier New" pitchFamily="49" charset="0"/>
              </a:rPr>
              <a:t>void write(byte[] b, int off, int len)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latin typeface="Courier New" pitchFamily="49" charset="0"/>
              </a:rPr>
              <a:t>                      throws IOException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latin typeface="Courier New" pitchFamily="49" charset="0"/>
              </a:rPr>
              <a:t>//</a:t>
            </a:r>
            <a:r>
              <a:rPr kumimoji="1" lang="zh-CN" altLang="en-US" sz="2000" b="1">
                <a:latin typeface="Courier New" pitchFamily="49" charset="0"/>
              </a:rPr>
              <a:t>关闭流释放内存资源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latin typeface="Courier New" pitchFamily="49" charset="0"/>
              </a:rPr>
              <a:t>void close() throws IOException </a:t>
            </a:r>
          </a:p>
          <a:p>
            <a:pPr lvl="1">
              <a:lnSpc>
                <a:spcPct val="85000"/>
              </a:lnSpc>
            </a:pPr>
            <a:endParaRPr kumimoji="1" lang="en-US" altLang="zh-CN" sz="2000" b="1">
              <a:latin typeface="Courier New" pitchFamily="49" charset="0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latin typeface="Courier New" pitchFamily="49" charset="0"/>
              </a:rPr>
              <a:t>//</a:t>
            </a:r>
            <a:r>
              <a:rPr kumimoji="1" lang="zh-CN" altLang="en-US" sz="2000" b="1">
                <a:latin typeface="Courier New" pitchFamily="49" charset="0"/>
              </a:rPr>
              <a:t>将输出流中缓冲的数据全部写出到目的地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latin typeface="Courier New" pitchFamily="49" charset="0"/>
              </a:rPr>
              <a:t>void flush() throws IOException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3563938" y="6021388"/>
            <a:ext cx="3913187" cy="3667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/>
              <a:t>良好的编程习惯</a:t>
            </a:r>
            <a:r>
              <a:rPr kumimoji="1" lang="en-US" altLang="zh-CN">
                <a:sym typeface="Wingdings" pitchFamily="2" charset="2"/>
              </a:rPr>
              <a:t></a:t>
            </a:r>
            <a:r>
              <a:rPr kumimoji="1" lang="en-US" altLang="zh-CN"/>
              <a:t>,</a:t>
            </a:r>
            <a:r>
              <a:rPr kumimoji="1" lang="zh-CN" altLang="en-US"/>
              <a:t>先</a:t>
            </a:r>
            <a:r>
              <a:rPr kumimoji="1" lang="en-US" altLang="zh-CN"/>
              <a:t>flush(),</a:t>
            </a:r>
            <a:r>
              <a:rPr kumimoji="1" lang="zh-CN" altLang="en-US"/>
              <a:t>再</a:t>
            </a:r>
            <a:r>
              <a:rPr kumimoji="1" lang="en-US" altLang="zh-CN"/>
              <a:t>close()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隶书"/>
                <a:ea typeface="隶书"/>
                <a:cs typeface="隶书"/>
              </a:rPr>
              <a:t>Reader</a:t>
            </a:r>
          </a:p>
        </p:txBody>
      </p:sp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179388" y="1760538"/>
            <a:ext cx="8713787" cy="731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000" b="1">
                <a:latin typeface="Courier New" pitchFamily="49" charset="0"/>
              </a:rPr>
              <a:t>继承自</a:t>
            </a:r>
            <a:r>
              <a:rPr kumimoji="1" lang="en-US" altLang="zh-CN" sz="2000" b="1">
                <a:latin typeface="Courier New" pitchFamily="49" charset="0"/>
              </a:rPr>
              <a:t>Reader</a:t>
            </a:r>
            <a:r>
              <a:rPr kumimoji="1" lang="zh-CN" altLang="en-US" sz="2000" b="1">
                <a:latin typeface="Courier New" pitchFamily="49" charset="0"/>
              </a:rPr>
              <a:t>的流都是用于向程序中输入数据，且数据的单位为字符（16 </a:t>
            </a:r>
            <a:r>
              <a:rPr kumimoji="1" lang="en-US" altLang="zh-CN" sz="2000" b="1">
                <a:latin typeface="Courier New" pitchFamily="49" charset="0"/>
              </a:rPr>
              <a:t>bit）；</a:t>
            </a:r>
            <a:r>
              <a:rPr kumimoji="1" lang="zh-CN" altLang="en-US" sz="2000" b="1">
                <a:latin typeface="Courier New" pitchFamily="49" charset="0"/>
              </a:rPr>
              <a:t>下图中深色为节点流，浅色的为处理流。</a:t>
            </a:r>
          </a:p>
        </p:txBody>
      </p:sp>
      <p:pic>
        <p:nvPicPr>
          <p:cNvPr id="30723" name="Picture 4" descr="rea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52700"/>
            <a:ext cx="7467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charset="-122"/>
              </a:rPr>
              <a:t>Reader </a:t>
            </a:r>
            <a:r>
              <a:rPr lang="zh-CN" altLang="en-US" smtClean="0">
                <a:latin typeface="宋体" charset="-122"/>
              </a:rPr>
              <a:t>的基本方法</a:t>
            </a:r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611188" y="1800225"/>
            <a:ext cx="8353425" cy="3825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85000"/>
              </a:lnSpc>
            </a:pPr>
            <a:r>
              <a:rPr kumimoji="1" lang="zh-CN" altLang="en-US" b="1">
                <a:latin typeface="Courier New" pitchFamily="49" charset="0"/>
              </a:rPr>
              <a:t>//读取一个字符并以整数的形式返回(0~255),</a:t>
            </a:r>
          </a:p>
          <a:p>
            <a:pPr lvl="1">
              <a:lnSpc>
                <a:spcPct val="85000"/>
              </a:lnSpc>
            </a:pPr>
            <a:r>
              <a:rPr kumimoji="1" lang="zh-CN" altLang="en-US" b="1">
                <a:latin typeface="Courier New" pitchFamily="49" charset="0"/>
              </a:rPr>
              <a:t>//如果返回-1已到输入流的末尾。</a:t>
            </a:r>
          </a:p>
          <a:p>
            <a:pPr lvl="1">
              <a:lnSpc>
                <a:spcPct val="85000"/>
              </a:lnSpc>
            </a:pPr>
            <a:r>
              <a:rPr kumimoji="1" lang="en-US" altLang="zh-CN" b="1">
                <a:latin typeface="Courier New" pitchFamily="49" charset="0"/>
              </a:rPr>
              <a:t>int read() throws IOException</a:t>
            </a:r>
          </a:p>
          <a:p>
            <a:pPr lvl="1">
              <a:lnSpc>
                <a:spcPct val="85000"/>
              </a:lnSpc>
            </a:pPr>
            <a:endParaRPr kumimoji="1" lang="en-US" altLang="zh-CN" b="1">
              <a:latin typeface="Courier New" pitchFamily="49" charset="0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b="1">
                <a:latin typeface="Courier New" pitchFamily="49" charset="0"/>
              </a:rPr>
              <a:t>//</a:t>
            </a:r>
            <a:r>
              <a:rPr kumimoji="1" lang="zh-CN" altLang="en-US" b="1">
                <a:latin typeface="Courier New" pitchFamily="49" charset="0"/>
              </a:rPr>
              <a:t>读取一系列字符并存储到一个数组</a:t>
            </a:r>
            <a:r>
              <a:rPr kumimoji="1" lang="en-US" altLang="zh-CN" b="1">
                <a:latin typeface="Courier New" pitchFamily="49" charset="0"/>
              </a:rPr>
              <a:t>buffer，</a:t>
            </a:r>
          </a:p>
          <a:p>
            <a:pPr lvl="1">
              <a:lnSpc>
                <a:spcPct val="85000"/>
              </a:lnSpc>
            </a:pPr>
            <a:r>
              <a:rPr kumimoji="1" lang="zh-CN" altLang="en-US" b="1">
                <a:latin typeface="Courier New" pitchFamily="49" charset="0"/>
              </a:rPr>
              <a:t>//返回实际读取的字符数，如果读取前已到输入流的末尾返回-1</a:t>
            </a:r>
          </a:p>
          <a:p>
            <a:pPr lvl="1">
              <a:lnSpc>
                <a:spcPct val="85000"/>
              </a:lnSpc>
            </a:pPr>
            <a:r>
              <a:rPr kumimoji="1" lang="en-US" altLang="zh-CN" b="1">
                <a:latin typeface="Courier New" pitchFamily="49" charset="0"/>
              </a:rPr>
              <a:t>int read(char[] cbuf) throws IOException</a:t>
            </a:r>
          </a:p>
          <a:p>
            <a:pPr lvl="1">
              <a:lnSpc>
                <a:spcPct val="85000"/>
              </a:lnSpc>
            </a:pPr>
            <a:endParaRPr kumimoji="1" lang="en-US" altLang="zh-CN" b="1">
              <a:latin typeface="Courier New" pitchFamily="49" charset="0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b="1">
                <a:latin typeface="Courier New" pitchFamily="49" charset="0"/>
              </a:rPr>
              <a:t>//</a:t>
            </a:r>
            <a:r>
              <a:rPr kumimoji="1" lang="zh-CN" altLang="en-US" b="1">
                <a:latin typeface="Courier New" pitchFamily="49" charset="0"/>
              </a:rPr>
              <a:t>读取</a:t>
            </a:r>
            <a:r>
              <a:rPr kumimoji="1" lang="en-US" altLang="zh-CN" b="1">
                <a:latin typeface="Courier New" pitchFamily="49" charset="0"/>
              </a:rPr>
              <a:t>length</a:t>
            </a:r>
            <a:r>
              <a:rPr kumimoji="1" lang="zh-CN" altLang="en-US" b="1">
                <a:latin typeface="Courier New" pitchFamily="49" charset="0"/>
              </a:rPr>
              <a:t>个字符</a:t>
            </a:r>
          </a:p>
          <a:p>
            <a:pPr lvl="1">
              <a:lnSpc>
                <a:spcPct val="85000"/>
              </a:lnSpc>
            </a:pPr>
            <a:r>
              <a:rPr kumimoji="1" lang="zh-CN" altLang="en-US" b="1">
                <a:latin typeface="Courier New" pitchFamily="49" charset="0"/>
              </a:rPr>
              <a:t>//并存储到一个数组</a:t>
            </a:r>
            <a:r>
              <a:rPr kumimoji="1" lang="en-US" altLang="zh-CN" b="1">
                <a:latin typeface="Courier New" pitchFamily="49" charset="0"/>
              </a:rPr>
              <a:t>buffer，</a:t>
            </a:r>
            <a:r>
              <a:rPr kumimoji="1" lang="zh-CN" altLang="en-US" b="1">
                <a:latin typeface="Courier New" pitchFamily="49" charset="0"/>
              </a:rPr>
              <a:t>从</a:t>
            </a:r>
            <a:r>
              <a:rPr kumimoji="1" lang="en-US" altLang="zh-CN" b="1">
                <a:latin typeface="Courier New" pitchFamily="49" charset="0"/>
              </a:rPr>
              <a:t>off</a:t>
            </a:r>
            <a:r>
              <a:rPr kumimoji="1" lang="zh-CN" altLang="en-US" b="1">
                <a:latin typeface="Courier New" pitchFamily="49" charset="0"/>
              </a:rPr>
              <a:t>位置开始存</a:t>
            </a:r>
            <a:r>
              <a:rPr kumimoji="1" lang="en-US" altLang="zh-CN" b="1">
                <a:latin typeface="Courier New" pitchFamily="49" charset="0"/>
              </a:rPr>
              <a:t>,</a:t>
            </a:r>
            <a:r>
              <a:rPr kumimoji="1" lang="zh-CN" altLang="en-US" b="1">
                <a:latin typeface="Courier New" pitchFamily="49" charset="0"/>
              </a:rPr>
              <a:t>最多读取</a:t>
            </a:r>
            <a:r>
              <a:rPr kumimoji="1" lang="en-US" altLang="zh-CN" b="1">
                <a:latin typeface="Courier New" pitchFamily="49" charset="0"/>
              </a:rPr>
              <a:t>len</a:t>
            </a:r>
          </a:p>
          <a:p>
            <a:pPr lvl="1">
              <a:lnSpc>
                <a:spcPct val="85000"/>
              </a:lnSpc>
            </a:pPr>
            <a:r>
              <a:rPr kumimoji="1" lang="zh-CN" altLang="en-US" b="1">
                <a:latin typeface="Courier New" pitchFamily="49" charset="0"/>
              </a:rPr>
              <a:t>//返回实际读取的字符数，如果读取前以到输入流的末尾返回-1</a:t>
            </a:r>
          </a:p>
          <a:p>
            <a:pPr lvl="1">
              <a:lnSpc>
                <a:spcPct val="85000"/>
              </a:lnSpc>
            </a:pPr>
            <a:r>
              <a:rPr kumimoji="1" lang="en-US" altLang="zh-CN" b="1">
                <a:latin typeface="Courier New" pitchFamily="49" charset="0"/>
              </a:rPr>
              <a:t>int read(char[] cbuf, int off, int len)</a:t>
            </a:r>
          </a:p>
          <a:p>
            <a:pPr lvl="1">
              <a:lnSpc>
                <a:spcPct val="85000"/>
              </a:lnSpc>
            </a:pPr>
            <a:r>
              <a:rPr kumimoji="1" lang="en-US" altLang="zh-CN" b="1">
                <a:latin typeface="Courier New" pitchFamily="49" charset="0"/>
              </a:rPr>
              <a:t>                      throws IOException</a:t>
            </a:r>
          </a:p>
          <a:p>
            <a:pPr lvl="1">
              <a:lnSpc>
                <a:spcPct val="85000"/>
              </a:lnSpc>
            </a:pPr>
            <a:r>
              <a:rPr kumimoji="1" lang="en-US" altLang="zh-CN" b="1">
                <a:latin typeface="Courier New" pitchFamily="49" charset="0"/>
              </a:rPr>
              <a:t>//</a:t>
            </a:r>
            <a:r>
              <a:rPr kumimoji="1" lang="zh-CN" altLang="en-US" b="1">
                <a:latin typeface="Courier New" pitchFamily="49" charset="0"/>
              </a:rPr>
              <a:t>关闭流释放内存资源</a:t>
            </a:r>
          </a:p>
          <a:p>
            <a:pPr lvl="1">
              <a:lnSpc>
                <a:spcPct val="85000"/>
              </a:lnSpc>
            </a:pPr>
            <a:r>
              <a:rPr kumimoji="1" lang="en-US" altLang="zh-CN" b="1">
                <a:latin typeface="Courier New" pitchFamily="49" charset="0"/>
              </a:rPr>
              <a:t>void close() throws IOException</a:t>
            </a:r>
          </a:p>
          <a:p>
            <a:pPr lvl="1">
              <a:lnSpc>
                <a:spcPct val="85000"/>
              </a:lnSpc>
            </a:pPr>
            <a:endParaRPr kumimoji="1" lang="en-US" altLang="zh-CN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隶书"/>
                <a:ea typeface="隶书"/>
                <a:cs typeface="隶书"/>
              </a:rPr>
              <a:t>Writer</a:t>
            </a:r>
            <a:endParaRPr lang="zh-CN" altLang="en-US" smtClean="0">
              <a:latin typeface="隶书"/>
              <a:ea typeface="隶书"/>
              <a:cs typeface="隶书"/>
            </a:endParaRPr>
          </a:p>
        </p:txBody>
      </p:sp>
      <p:pic>
        <p:nvPicPr>
          <p:cNvPr id="32770" name="Picture 3" descr="wri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14600"/>
            <a:ext cx="7086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685800" y="1798638"/>
            <a:ext cx="7772400" cy="693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000" b="1" dirty="0">
                <a:latin typeface="Courier New" pitchFamily="49" charset="0"/>
              </a:rPr>
              <a:t>继承自</a:t>
            </a:r>
            <a:r>
              <a:rPr kumimoji="1" lang="en-US" altLang="zh-CN" sz="2000" b="1" dirty="0">
                <a:latin typeface="Courier New" pitchFamily="49" charset="0"/>
              </a:rPr>
              <a:t>Writer</a:t>
            </a:r>
            <a:r>
              <a:rPr kumimoji="1" lang="zh-CN" altLang="en-US" sz="2000" b="1" dirty="0">
                <a:latin typeface="Courier New" pitchFamily="49" charset="0"/>
              </a:rPr>
              <a:t>的流都是用于程序中</a:t>
            </a:r>
            <a:r>
              <a:rPr kumimoji="1" lang="zh-CN" altLang="en-US" sz="2000" b="1" dirty="0" smtClean="0">
                <a:latin typeface="Courier New" pitchFamily="49" charset="0"/>
              </a:rPr>
              <a:t>输出数据</a:t>
            </a:r>
            <a:r>
              <a:rPr kumimoji="1" lang="zh-CN" altLang="en-US" sz="2000" b="1" dirty="0">
                <a:latin typeface="Courier New" pitchFamily="49" charset="0"/>
              </a:rPr>
              <a:t>，且数据的单位为字符（16 </a:t>
            </a:r>
            <a:r>
              <a:rPr kumimoji="1" lang="en-US" altLang="zh-CN" sz="2000" b="1" dirty="0">
                <a:latin typeface="Courier New" pitchFamily="49" charset="0"/>
              </a:rPr>
              <a:t>bit）；</a:t>
            </a:r>
            <a:r>
              <a:rPr kumimoji="1" lang="zh-CN" altLang="en-US" sz="2000" b="1" dirty="0">
                <a:latin typeface="Courier New" pitchFamily="49" charset="0"/>
              </a:rPr>
              <a:t>下图中深色为节点流，浅色为处理流。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charset="-122"/>
              </a:rPr>
              <a:t>Writer </a:t>
            </a:r>
            <a:r>
              <a:rPr lang="zh-CN" altLang="en-US" smtClean="0">
                <a:latin typeface="宋体" charset="-122"/>
              </a:rPr>
              <a:t>的基本方法</a:t>
            </a:r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539750" y="1755775"/>
            <a:ext cx="8077200" cy="4265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85000"/>
              </a:lnSpc>
            </a:pPr>
            <a:r>
              <a:rPr kumimoji="1" lang="zh-CN" altLang="en-US" b="1">
                <a:latin typeface="Courier New" pitchFamily="49" charset="0"/>
              </a:rPr>
              <a:t>//向输出流中写入一个字符数据</a:t>
            </a:r>
            <a:r>
              <a:rPr kumimoji="1" lang="en-US" altLang="zh-CN" b="1">
                <a:latin typeface="Courier New" pitchFamily="49" charset="0"/>
              </a:rPr>
              <a:t>,</a:t>
            </a:r>
            <a:r>
              <a:rPr kumimoji="1" lang="zh-CN" altLang="en-US" b="1">
                <a:latin typeface="Courier New" pitchFamily="49" charset="0"/>
              </a:rPr>
              <a:t>该字节数据为参数</a:t>
            </a:r>
            <a:r>
              <a:rPr kumimoji="1" lang="en-US" altLang="zh-CN" b="1">
                <a:latin typeface="Courier New" pitchFamily="49" charset="0"/>
              </a:rPr>
              <a:t>b</a:t>
            </a:r>
            <a:r>
              <a:rPr kumimoji="1" lang="zh-CN" altLang="en-US" b="1">
                <a:latin typeface="Courier New" pitchFamily="49" charset="0"/>
              </a:rPr>
              <a:t>的低16位</a:t>
            </a:r>
          </a:p>
          <a:p>
            <a:pPr lvl="1">
              <a:lnSpc>
                <a:spcPct val="85000"/>
              </a:lnSpc>
            </a:pPr>
            <a:r>
              <a:rPr kumimoji="1" lang="en-US" altLang="zh-CN" b="1">
                <a:latin typeface="Courier New" pitchFamily="49" charset="0"/>
              </a:rPr>
              <a:t>void write(int c</a:t>
            </a:r>
            <a:r>
              <a:rPr kumimoji="1" lang="zh-CN" altLang="en-US" b="1">
                <a:latin typeface="Courier New" pitchFamily="49" charset="0"/>
              </a:rPr>
              <a:t>) </a:t>
            </a:r>
            <a:r>
              <a:rPr kumimoji="1" lang="en-US" altLang="zh-CN" b="1">
                <a:latin typeface="Courier New" pitchFamily="49" charset="0"/>
              </a:rPr>
              <a:t>throws IOException</a:t>
            </a:r>
          </a:p>
          <a:p>
            <a:pPr lvl="1">
              <a:lnSpc>
                <a:spcPct val="85000"/>
              </a:lnSpc>
            </a:pPr>
            <a:r>
              <a:rPr kumimoji="1" lang="en-US" altLang="zh-CN" b="1">
                <a:latin typeface="Courier New" pitchFamily="49" charset="0"/>
              </a:rPr>
              <a:t>//</a:t>
            </a:r>
            <a:r>
              <a:rPr kumimoji="1" lang="zh-CN" altLang="en-US" b="1">
                <a:latin typeface="Courier New" pitchFamily="49" charset="0"/>
              </a:rPr>
              <a:t>将一个字符类型的数组中的数据写入输出流</a:t>
            </a:r>
            <a:r>
              <a:rPr kumimoji="1" lang="en-US" altLang="zh-CN" b="1">
                <a:latin typeface="Courier New" pitchFamily="49" charset="0"/>
              </a:rPr>
              <a:t>，</a:t>
            </a:r>
            <a:endParaRPr kumimoji="1" lang="zh-CN" altLang="en-US" b="1">
              <a:latin typeface="Courier New" pitchFamily="49" charset="0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b="1">
                <a:latin typeface="Courier New" pitchFamily="49" charset="0"/>
              </a:rPr>
              <a:t>void write(char[] cbuf) throws IOException</a:t>
            </a:r>
          </a:p>
          <a:p>
            <a:pPr lvl="1">
              <a:lnSpc>
                <a:spcPct val="85000"/>
              </a:lnSpc>
            </a:pPr>
            <a:r>
              <a:rPr kumimoji="1" lang="en-US" altLang="zh-CN" b="1">
                <a:latin typeface="Courier New" pitchFamily="49" charset="0"/>
              </a:rPr>
              <a:t>//</a:t>
            </a:r>
            <a:r>
              <a:rPr kumimoji="1" lang="zh-CN" altLang="en-US" b="1">
                <a:latin typeface="Courier New" pitchFamily="49" charset="0"/>
              </a:rPr>
              <a:t>将一个字符类型的数组中的从指定位置（</a:t>
            </a:r>
            <a:r>
              <a:rPr kumimoji="1" lang="en-US" altLang="zh-CN" b="1">
                <a:latin typeface="Courier New" pitchFamily="49" charset="0"/>
              </a:rPr>
              <a:t>offset）</a:t>
            </a:r>
            <a:r>
              <a:rPr kumimoji="1" lang="zh-CN" altLang="en-US" b="1">
                <a:latin typeface="Courier New" pitchFamily="49" charset="0"/>
              </a:rPr>
              <a:t>开始的</a:t>
            </a:r>
            <a:endParaRPr kumimoji="1" lang="en-US" altLang="zh-CN" b="1">
              <a:latin typeface="Courier New" pitchFamily="49" charset="0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b="1">
                <a:latin typeface="Courier New" pitchFamily="49" charset="0"/>
              </a:rPr>
              <a:t>//length</a:t>
            </a:r>
            <a:r>
              <a:rPr kumimoji="1" lang="zh-CN" altLang="en-US" b="1">
                <a:latin typeface="Courier New" pitchFamily="49" charset="0"/>
              </a:rPr>
              <a:t>个字符写入到输出流</a:t>
            </a:r>
          </a:p>
          <a:p>
            <a:pPr lvl="1">
              <a:lnSpc>
                <a:spcPct val="85000"/>
              </a:lnSpc>
            </a:pPr>
            <a:r>
              <a:rPr kumimoji="1" lang="en-US" altLang="zh-CN" b="1">
                <a:latin typeface="Courier New" pitchFamily="49" charset="0"/>
              </a:rPr>
              <a:t>void write(char[] cbuf, int offset, int length)</a:t>
            </a:r>
          </a:p>
          <a:p>
            <a:pPr lvl="1">
              <a:lnSpc>
                <a:spcPct val="85000"/>
              </a:lnSpc>
            </a:pPr>
            <a:r>
              <a:rPr kumimoji="1" lang="en-US" altLang="zh-CN" b="1">
                <a:latin typeface="Courier New" pitchFamily="49" charset="0"/>
              </a:rPr>
              <a:t>                      throws IOException</a:t>
            </a:r>
          </a:p>
          <a:p>
            <a:pPr lvl="1"/>
            <a:r>
              <a:rPr kumimoji="1" lang="en-US" altLang="zh-CN" b="1">
                <a:latin typeface="Courier New" pitchFamily="49" charset="0"/>
              </a:rPr>
              <a:t>//</a:t>
            </a:r>
            <a:r>
              <a:rPr kumimoji="1" lang="zh-CN" altLang="en-US" b="1">
                <a:latin typeface="Courier New" pitchFamily="49" charset="0"/>
              </a:rPr>
              <a:t>将一个字符串中的字符写入到输出流</a:t>
            </a:r>
          </a:p>
          <a:p>
            <a:pPr lvl="1"/>
            <a:r>
              <a:rPr kumimoji="1" lang="en-US" altLang="zh-CN" b="1">
                <a:latin typeface="Courier New" pitchFamily="49" charset="0"/>
              </a:rPr>
              <a:t>void write(String string) throws IOException</a:t>
            </a:r>
          </a:p>
          <a:p>
            <a:pPr lvl="1"/>
            <a:r>
              <a:rPr kumimoji="1" lang="en-US" altLang="zh-CN" b="1">
                <a:latin typeface="Courier New" pitchFamily="49" charset="0"/>
              </a:rPr>
              <a:t>//</a:t>
            </a:r>
            <a:r>
              <a:rPr kumimoji="1" lang="zh-CN" altLang="en-US" b="1">
                <a:latin typeface="Courier New" pitchFamily="49" charset="0"/>
              </a:rPr>
              <a:t>将一个字符串从</a:t>
            </a:r>
            <a:r>
              <a:rPr kumimoji="1" lang="en-US" altLang="zh-CN" b="1">
                <a:latin typeface="Courier New" pitchFamily="49" charset="0"/>
              </a:rPr>
              <a:t>offset</a:t>
            </a:r>
            <a:r>
              <a:rPr kumimoji="1" lang="zh-CN" altLang="en-US" b="1">
                <a:latin typeface="Courier New" pitchFamily="49" charset="0"/>
              </a:rPr>
              <a:t>开始的</a:t>
            </a:r>
            <a:r>
              <a:rPr kumimoji="1" lang="en-US" altLang="zh-CN" b="1">
                <a:latin typeface="Courier New" pitchFamily="49" charset="0"/>
              </a:rPr>
              <a:t>length</a:t>
            </a:r>
            <a:r>
              <a:rPr kumimoji="1" lang="zh-CN" altLang="en-US" b="1">
                <a:latin typeface="Courier New" pitchFamily="49" charset="0"/>
              </a:rPr>
              <a:t>个字符写入到输出流</a:t>
            </a:r>
          </a:p>
          <a:p>
            <a:pPr lvl="1"/>
            <a:r>
              <a:rPr kumimoji="1" lang="en-US" altLang="zh-CN" b="1">
                <a:latin typeface="Courier New" pitchFamily="49" charset="0"/>
              </a:rPr>
              <a:t>void write(String string, int offset, int length)</a:t>
            </a:r>
          </a:p>
          <a:p>
            <a:pPr lvl="1"/>
            <a:r>
              <a:rPr kumimoji="1" lang="en-US" altLang="zh-CN" b="1">
                <a:latin typeface="Courier New" pitchFamily="49" charset="0"/>
              </a:rPr>
              <a:t>                      throws IOException</a:t>
            </a:r>
          </a:p>
          <a:p>
            <a:pPr lvl="1">
              <a:lnSpc>
                <a:spcPct val="85000"/>
              </a:lnSpc>
            </a:pPr>
            <a:r>
              <a:rPr kumimoji="1" lang="en-US" altLang="zh-CN" b="1">
                <a:latin typeface="Courier New" pitchFamily="49" charset="0"/>
              </a:rPr>
              <a:t>//</a:t>
            </a:r>
            <a:r>
              <a:rPr kumimoji="1" lang="zh-CN" altLang="en-US" b="1">
                <a:latin typeface="Courier New" pitchFamily="49" charset="0"/>
              </a:rPr>
              <a:t>关闭流释放内存资源</a:t>
            </a:r>
          </a:p>
          <a:p>
            <a:pPr lvl="1">
              <a:lnSpc>
                <a:spcPct val="85000"/>
              </a:lnSpc>
            </a:pPr>
            <a:r>
              <a:rPr kumimoji="1" lang="en-US" altLang="zh-CN" b="1">
                <a:latin typeface="Courier New" pitchFamily="49" charset="0"/>
              </a:rPr>
              <a:t>void close() throws IOException </a:t>
            </a:r>
          </a:p>
          <a:p>
            <a:pPr lvl="1">
              <a:lnSpc>
                <a:spcPct val="85000"/>
              </a:lnSpc>
            </a:pPr>
            <a:r>
              <a:rPr kumimoji="1" lang="en-US" altLang="zh-CN" b="1">
                <a:latin typeface="Courier New" pitchFamily="49" charset="0"/>
              </a:rPr>
              <a:t>//</a:t>
            </a:r>
            <a:r>
              <a:rPr kumimoji="1" lang="zh-CN" altLang="en-US" b="1">
                <a:latin typeface="Courier New" pitchFamily="49" charset="0"/>
              </a:rPr>
              <a:t>将输出流中缓冲的数据全部写出到目的地</a:t>
            </a:r>
          </a:p>
          <a:p>
            <a:pPr lvl="1">
              <a:lnSpc>
                <a:spcPct val="85000"/>
              </a:lnSpc>
            </a:pPr>
            <a:r>
              <a:rPr kumimoji="1" lang="en-US" altLang="zh-CN" b="1">
                <a:latin typeface="Courier New" pitchFamily="49" charset="0"/>
              </a:rPr>
              <a:t>void flush() throws IOException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</a:rPr>
              <a:t>节点流类型</a:t>
            </a:r>
          </a:p>
        </p:txBody>
      </p:sp>
      <p:graphicFrame>
        <p:nvGraphicFramePr>
          <p:cNvPr id="272426" name="Group 42"/>
          <p:cNvGraphicFramePr>
            <a:graphicFrameLocks noGrp="1"/>
          </p:cNvGraphicFramePr>
          <p:nvPr/>
        </p:nvGraphicFramePr>
        <p:xfrm>
          <a:off x="827088" y="1989138"/>
          <a:ext cx="7696200" cy="3744914"/>
        </p:xfrm>
        <a:graphic>
          <a:graphicData uri="http://schemas.openxmlformats.org/drawingml/2006/table">
            <a:tbl>
              <a:tblPr/>
              <a:tblGrid>
                <a:gridCol w="2057400"/>
                <a:gridCol w="2420937"/>
                <a:gridCol w="3217863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类  型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字 符 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字 节 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File（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文件）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FileReader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FileWriter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FileInputStream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FileOutputStream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808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Memory Array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CharArrayReader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CharArrayWriter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ByteArrayInputStream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ByteArrayOutputStream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Memory 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StringReader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StringWriter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808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Pipe（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管道）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PipedReader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PipedWriter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PipedInputStream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PipedOutputStream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</a:rPr>
              <a:t>访问文件</a:t>
            </a:r>
          </a:p>
        </p:txBody>
      </p:sp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179388" y="1700213"/>
            <a:ext cx="8713787" cy="2232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1600" b="1">
                <a:latin typeface="Courier New" pitchFamily="49" charset="0"/>
              </a:rPr>
              <a:t>FileInputStream</a:t>
            </a:r>
            <a:r>
              <a:rPr kumimoji="1" lang="zh-CN" altLang="en-US" sz="1600" b="1">
                <a:latin typeface="Courier New" pitchFamily="49" charset="0"/>
              </a:rPr>
              <a:t>和</a:t>
            </a:r>
            <a:r>
              <a:rPr kumimoji="1" lang="en-US" altLang="zh-CN" sz="1600" b="1">
                <a:latin typeface="Courier New" pitchFamily="49" charset="0"/>
              </a:rPr>
              <a:t>FileOutputStream</a:t>
            </a:r>
            <a:r>
              <a:rPr kumimoji="1" lang="zh-CN" altLang="en-US" sz="1600" b="1">
                <a:latin typeface="Courier New" pitchFamily="49" charset="0"/>
              </a:rPr>
              <a:t>分别继承自</a:t>
            </a:r>
            <a:r>
              <a:rPr kumimoji="1" lang="en-US" altLang="zh-CN" sz="1600" b="1">
                <a:latin typeface="Courier New" pitchFamily="49" charset="0"/>
              </a:rPr>
              <a:t>InputStream</a:t>
            </a:r>
            <a:r>
              <a:rPr kumimoji="1" lang="zh-CN" altLang="en-US" sz="1600" b="1">
                <a:latin typeface="Courier New" pitchFamily="49" charset="0"/>
              </a:rPr>
              <a:t>和</a:t>
            </a:r>
            <a:r>
              <a:rPr kumimoji="1" lang="en-US" altLang="zh-CN" sz="1600" b="1">
                <a:latin typeface="Courier New" pitchFamily="49" charset="0"/>
              </a:rPr>
              <a:t>OutputStream</a:t>
            </a:r>
            <a:r>
              <a:rPr kumimoji="1" lang="zh-CN" altLang="en-US" sz="1600" b="1">
                <a:latin typeface="Courier New" pitchFamily="49" charset="0"/>
              </a:rPr>
              <a:t>用于向文件中输入和输出字节。</a:t>
            </a:r>
          </a:p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1600" b="1">
                <a:latin typeface="Courier New" pitchFamily="49" charset="0"/>
              </a:rPr>
              <a:t>FileInputStream</a:t>
            </a:r>
            <a:r>
              <a:rPr kumimoji="1" lang="zh-CN" altLang="en-US" sz="1600" b="1">
                <a:latin typeface="Courier New" pitchFamily="49" charset="0"/>
              </a:rPr>
              <a:t>和</a:t>
            </a:r>
            <a:r>
              <a:rPr kumimoji="1" lang="en-US" altLang="zh-CN" sz="1600" b="1">
                <a:latin typeface="Courier New" pitchFamily="49" charset="0"/>
              </a:rPr>
              <a:t>FileOutputStream</a:t>
            </a:r>
            <a:r>
              <a:rPr kumimoji="1" lang="zh-CN" altLang="en-US" sz="1600" b="1">
                <a:latin typeface="Courier New" pitchFamily="49" charset="0"/>
              </a:rPr>
              <a:t>的常用构造方法：</a:t>
            </a:r>
          </a:p>
          <a:p>
            <a:pPr marL="914400" lvl="1" indent="-457200" algn="just">
              <a:lnSpc>
                <a:spcPct val="6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FileInputStream(String name) throws FileNotFoundException</a:t>
            </a:r>
          </a:p>
          <a:p>
            <a:pPr marL="914400" lvl="1" indent="-457200" algn="just">
              <a:lnSpc>
                <a:spcPct val="6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FileInputStream(File file)   throws FileNotFoundException</a:t>
            </a:r>
          </a:p>
          <a:p>
            <a:pPr marL="914400" lvl="1" indent="-457200" algn="just">
              <a:lnSpc>
                <a:spcPct val="6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FileOutputStream(String name)throws FileNotFoundException</a:t>
            </a:r>
          </a:p>
          <a:p>
            <a:pPr marL="914400" lvl="1" indent="-457200" algn="just">
              <a:lnSpc>
                <a:spcPct val="6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FileOutputStream(File file)  throws FileNotFoundException</a:t>
            </a:r>
          </a:p>
          <a:p>
            <a:pPr marL="914400" lvl="1" indent="-457200" algn="just">
              <a:lnSpc>
                <a:spcPct val="6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FileOutputStream(File file, boolean append)</a:t>
            </a:r>
          </a:p>
          <a:p>
            <a:pPr marL="914400" lvl="1" indent="-457200" algn="just">
              <a:lnSpc>
                <a:spcPct val="6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                throws FileNotFoundException</a:t>
            </a:r>
            <a:endParaRPr kumimoji="1" lang="zh-CN" altLang="en-US" sz="1600">
              <a:latin typeface="Courier New" pitchFamily="49" charset="0"/>
            </a:endParaRP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684213" y="4005263"/>
            <a:ext cx="7924800" cy="1944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1600" b="1">
                <a:latin typeface="Courier New" pitchFamily="49" charset="0"/>
              </a:rPr>
              <a:t>FileInputSteam </a:t>
            </a:r>
            <a:r>
              <a:rPr kumimoji="1" lang="zh-CN" altLang="en-US" sz="1600" b="1">
                <a:latin typeface="Courier New" pitchFamily="49" charset="0"/>
              </a:rPr>
              <a:t>和 </a:t>
            </a:r>
            <a:r>
              <a:rPr kumimoji="1" lang="en-US" altLang="zh-CN" sz="1600" b="1">
                <a:latin typeface="Courier New" pitchFamily="49" charset="0"/>
              </a:rPr>
              <a:t>FileOutputStream </a:t>
            </a:r>
            <a:r>
              <a:rPr kumimoji="1" lang="zh-CN" altLang="en-US" sz="1600" b="1">
                <a:latin typeface="Courier New" pitchFamily="49" charset="0"/>
              </a:rPr>
              <a:t>类支持其父类</a:t>
            </a:r>
            <a:r>
              <a:rPr kumimoji="1" lang="en-US" altLang="zh-CN" sz="1600" b="1">
                <a:latin typeface="Courier New" pitchFamily="49" charset="0"/>
              </a:rPr>
              <a:t>InputStream </a:t>
            </a:r>
            <a:r>
              <a:rPr kumimoji="1" lang="zh-CN" altLang="en-US" sz="1600" b="1">
                <a:latin typeface="Courier New" pitchFamily="49" charset="0"/>
              </a:rPr>
              <a:t>和</a:t>
            </a:r>
            <a:r>
              <a:rPr kumimoji="1" lang="en-US" altLang="zh-CN" sz="1600" b="1">
                <a:latin typeface="Courier New" pitchFamily="49" charset="0"/>
              </a:rPr>
              <a:t>OutputStream </a:t>
            </a:r>
            <a:r>
              <a:rPr kumimoji="1" lang="zh-CN" altLang="en-US" sz="1600" b="1">
                <a:latin typeface="Courier New" pitchFamily="49" charset="0"/>
              </a:rPr>
              <a:t>所提供的数据读写方法。</a:t>
            </a:r>
          </a:p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1600" b="1">
                <a:latin typeface="Courier New" pitchFamily="49" charset="0"/>
              </a:rPr>
              <a:t>注意：</a:t>
            </a:r>
          </a:p>
          <a:p>
            <a:pPr marL="914400" lvl="1" indent="-457200" algn="just">
              <a:spcBef>
                <a:spcPct val="20000"/>
              </a:spcBef>
              <a:buClr>
                <a:srgbClr val="FFFF99"/>
              </a:buClr>
              <a:buFont typeface="Wingdings" pitchFamily="2" charset="2"/>
              <a:buChar char="§"/>
            </a:pPr>
            <a:r>
              <a:rPr kumimoji="1" lang="zh-CN" altLang="en-US" sz="1400">
                <a:latin typeface="Courier New" pitchFamily="49" charset="0"/>
              </a:rPr>
              <a:t>在实例化</a:t>
            </a:r>
            <a:r>
              <a:rPr kumimoji="1" lang="en-US" altLang="zh-CN" sz="1400">
                <a:latin typeface="Courier New" pitchFamily="49" charset="0"/>
              </a:rPr>
              <a:t>FileInputStream</a:t>
            </a:r>
            <a:r>
              <a:rPr kumimoji="1" lang="zh-CN" altLang="en-US" sz="1400">
                <a:latin typeface="Courier New" pitchFamily="49" charset="0"/>
              </a:rPr>
              <a:t>和</a:t>
            </a:r>
            <a:r>
              <a:rPr kumimoji="1" lang="en-US" altLang="zh-CN" sz="1400">
                <a:latin typeface="Courier New" pitchFamily="49" charset="0"/>
              </a:rPr>
              <a:t>FileOutputSteam</a:t>
            </a:r>
            <a:r>
              <a:rPr kumimoji="1" lang="zh-CN" altLang="en-US" sz="1400">
                <a:latin typeface="Courier New" pitchFamily="49" charset="0"/>
              </a:rPr>
              <a:t>流时要用</a:t>
            </a:r>
            <a:r>
              <a:rPr kumimoji="1" lang="en-US" altLang="zh-CN" sz="1400">
                <a:latin typeface="Courier New" pitchFamily="49" charset="0"/>
              </a:rPr>
              <a:t>try－catch</a:t>
            </a:r>
            <a:r>
              <a:rPr kumimoji="1" lang="zh-CN" altLang="en-US" sz="1400">
                <a:latin typeface="Courier New" pitchFamily="49" charset="0"/>
              </a:rPr>
              <a:t>语句以处理其可能抛出的</a:t>
            </a:r>
            <a:r>
              <a:rPr kumimoji="1" lang="en-US" altLang="zh-CN" sz="1400">
                <a:latin typeface="Courier New" pitchFamily="49" charset="0"/>
              </a:rPr>
              <a:t>FileNotFoundException。</a:t>
            </a:r>
          </a:p>
          <a:p>
            <a:pPr marL="914400" lvl="1" indent="-457200" algn="just">
              <a:spcBef>
                <a:spcPct val="20000"/>
              </a:spcBef>
              <a:buClr>
                <a:srgbClr val="FFFF99"/>
              </a:buClr>
              <a:buFont typeface="Wingdings" pitchFamily="2" charset="2"/>
              <a:buChar char="§"/>
            </a:pPr>
            <a:r>
              <a:rPr kumimoji="1" lang="zh-CN" altLang="en-US" sz="1400">
                <a:latin typeface="Courier New" pitchFamily="49" charset="0"/>
              </a:rPr>
              <a:t>在读写数据时也要用</a:t>
            </a:r>
            <a:r>
              <a:rPr kumimoji="1" lang="en-US" altLang="zh-CN" sz="1400">
                <a:latin typeface="Courier New" pitchFamily="49" charset="0"/>
              </a:rPr>
              <a:t>try－catch</a:t>
            </a:r>
            <a:r>
              <a:rPr kumimoji="1" lang="zh-CN" altLang="en-US" sz="1400">
                <a:latin typeface="Courier New" pitchFamily="49" charset="0"/>
              </a:rPr>
              <a:t>语句以处理可能抛出的 </a:t>
            </a:r>
            <a:r>
              <a:rPr kumimoji="1" lang="en-US" altLang="zh-CN" sz="1400">
                <a:latin typeface="Courier New" pitchFamily="49" charset="0"/>
              </a:rPr>
              <a:t>IOException。</a:t>
            </a:r>
          </a:p>
          <a:p>
            <a:pPr marL="914400" lvl="1" indent="-457200" algn="just">
              <a:spcBef>
                <a:spcPct val="20000"/>
              </a:spcBef>
              <a:buClr>
                <a:srgbClr val="FFFF99"/>
              </a:buClr>
              <a:buFont typeface="Wingdings" pitchFamily="2" charset="2"/>
              <a:buChar char="§"/>
            </a:pPr>
            <a:r>
              <a:rPr kumimoji="1" lang="en-US" altLang="zh-CN" sz="1400">
                <a:latin typeface="Courier New" pitchFamily="49" charset="0"/>
              </a:rPr>
              <a:t>FileNotFoundException</a:t>
            </a:r>
            <a:r>
              <a:rPr kumimoji="1" lang="zh-CN" altLang="en-US" sz="1400">
                <a:latin typeface="Courier New" pitchFamily="49" charset="0"/>
              </a:rPr>
              <a:t>是</a:t>
            </a:r>
            <a:r>
              <a:rPr kumimoji="1" lang="en-US" altLang="zh-CN" sz="1400">
                <a:latin typeface="Courier New" pitchFamily="49" charset="0"/>
              </a:rPr>
              <a:t>IOException</a:t>
            </a:r>
            <a:r>
              <a:rPr kumimoji="1" lang="zh-CN" altLang="en-US" sz="1400">
                <a:latin typeface="Courier New" pitchFamily="49" charset="0"/>
              </a:rPr>
              <a:t>的子类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684213" y="5969000"/>
            <a:ext cx="6099175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spcAft>
                <a:spcPct val="20000"/>
              </a:spcAft>
            </a:pPr>
            <a:r>
              <a:rPr lang="zh-CN" altLang="en-US" sz="1600"/>
              <a:t>例：</a:t>
            </a:r>
            <a:r>
              <a:rPr lang="en-US" altLang="zh-CN" sz="1600"/>
              <a:t>TestFileInputStream.java / TestFileOutputStream.java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</a:rPr>
              <a:t>访问文件</a:t>
            </a:r>
          </a:p>
        </p:txBody>
      </p:sp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179388" y="1804988"/>
            <a:ext cx="8713787" cy="3856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b="1">
                <a:latin typeface="Courier New" pitchFamily="49" charset="0"/>
              </a:rPr>
              <a:t>FileReader </a:t>
            </a:r>
            <a:r>
              <a:rPr kumimoji="1" lang="zh-CN" altLang="en-US" b="1">
                <a:latin typeface="Times New Roman" pitchFamily="18" charset="0"/>
              </a:rPr>
              <a:t>和 </a:t>
            </a:r>
            <a:r>
              <a:rPr kumimoji="1" lang="en-US" altLang="zh-CN" b="1">
                <a:latin typeface="Courier New" pitchFamily="49" charset="0"/>
              </a:rPr>
              <a:t>FileWriter </a:t>
            </a:r>
            <a:r>
              <a:rPr kumimoji="1" lang="zh-CN" altLang="en-US" b="1">
                <a:latin typeface="Times New Roman" pitchFamily="18" charset="0"/>
              </a:rPr>
              <a:t>分别继承自</a:t>
            </a:r>
            <a:r>
              <a:rPr kumimoji="1" lang="en-US" altLang="zh-CN" b="1">
                <a:latin typeface="Courier New" pitchFamily="49" charset="0"/>
              </a:rPr>
              <a:t>Reader</a:t>
            </a:r>
            <a:r>
              <a:rPr kumimoji="1" lang="zh-CN" altLang="en-US" b="1">
                <a:latin typeface="Times New Roman" pitchFamily="18" charset="0"/>
              </a:rPr>
              <a:t>和</a:t>
            </a:r>
            <a:r>
              <a:rPr kumimoji="1" lang="en-US" altLang="zh-CN" b="1">
                <a:latin typeface="Courier New" pitchFamily="49" charset="0"/>
              </a:rPr>
              <a:t>Writer，FileInputSteam</a:t>
            </a:r>
            <a:r>
              <a:rPr kumimoji="1" lang="zh-CN" altLang="en-US" b="1">
                <a:latin typeface="Times New Roman" pitchFamily="18" charset="0"/>
              </a:rPr>
              <a:t>与</a:t>
            </a:r>
            <a:r>
              <a:rPr kumimoji="1" lang="en-US" altLang="zh-CN" b="1">
                <a:latin typeface="Courier New" pitchFamily="49" charset="0"/>
              </a:rPr>
              <a:t>FileOutputStream</a:t>
            </a:r>
            <a:r>
              <a:rPr kumimoji="1" lang="zh-CN" altLang="en-US" b="1">
                <a:latin typeface="Times New Roman" pitchFamily="18" charset="0"/>
              </a:rPr>
              <a:t>类似，所不同的时</a:t>
            </a:r>
            <a:r>
              <a:rPr kumimoji="1" lang="en-US" altLang="zh-CN" b="1">
                <a:latin typeface="Courier New" pitchFamily="49" charset="0"/>
              </a:rPr>
              <a:t>FileReader</a:t>
            </a:r>
            <a:r>
              <a:rPr kumimoji="1" lang="zh-CN" altLang="en-US" b="1">
                <a:latin typeface="Times New Roman" pitchFamily="18" charset="0"/>
              </a:rPr>
              <a:t>和</a:t>
            </a:r>
            <a:r>
              <a:rPr kumimoji="1" lang="en-US" altLang="zh-CN" b="1">
                <a:latin typeface="Courier New" pitchFamily="49" charset="0"/>
              </a:rPr>
              <a:t>FileWriter</a:t>
            </a:r>
            <a:r>
              <a:rPr kumimoji="1" lang="zh-CN" altLang="en-US" b="1">
                <a:latin typeface="Times New Roman" pitchFamily="18" charset="0"/>
              </a:rPr>
              <a:t>向文件输入和输出的数据单位为字符。</a:t>
            </a:r>
          </a:p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b="1">
                <a:latin typeface="Courier New" pitchFamily="49" charset="0"/>
              </a:rPr>
              <a:t>FileReader</a:t>
            </a:r>
            <a:r>
              <a:rPr kumimoji="1" lang="zh-CN" altLang="en-US" b="1">
                <a:latin typeface="Times New Roman" pitchFamily="18" charset="0"/>
              </a:rPr>
              <a:t>和</a:t>
            </a:r>
            <a:r>
              <a:rPr kumimoji="1" lang="en-US" altLang="zh-CN" b="1">
                <a:latin typeface="Courier New" pitchFamily="49" charset="0"/>
              </a:rPr>
              <a:t>FileWriter</a:t>
            </a:r>
            <a:r>
              <a:rPr kumimoji="1" lang="zh-CN" altLang="en-US" b="1">
                <a:latin typeface="Times New Roman" pitchFamily="18" charset="0"/>
              </a:rPr>
              <a:t>的常用构造方法：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1284288" y="3141663"/>
            <a:ext cx="7391400" cy="243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FileWriter(File file) throws IOException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FileWriter(File file, boolean append)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                    throws IOException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FileWriter(String fileName)throws IOException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FileWriter(String fileName,boolean append)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                    throws IOException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FileReader(String fileName)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                    throws FileNotFoundException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public FileReader(File file)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                    throws FileNotFoundException</a:t>
            </a:r>
            <a:endParaRPr kumimoji="1" lang="zh-CN" altLang="en-US" b="1">
              <a:latin typeface="Courier New" pitchFamily="49" charset="0"/>
            </a:endParaRP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879475" y="5824538"/>
            <a:ext cx="479107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spcAft>
                <a:spcPct val="20000"/>
              </a:spcAft>
            </a:pPr>
            <a:r>
              <a:rPr lang="zh-CN" altLang="en-US"/>
              <a:t>例：</a:t>
            </a:r>
            <a:r>
              <a:rPr lang="en-US" altLang="zh-CN"/>
              <a:t>TestFileWriter.java / TestFileReader.java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</a:rPr>
              <a:t>处理流类型</a:t>
            </a:r>
          </a:p>
        </p:txBody>
      </p:sp>
      <p:graphicFrame>
        <p:nvGraphicFramePr>
          <p:cNvPr id="275522" name="Group 66"/>
          <p:cNvGraphicFramePr>
            <a:graphicFrameLocks noGrp="1"/>
          </p:cNvGraphicFramePr>
          <p:nvPr/>
        </p:nvGraphicFramePr>
        <p:xfrm>
          <a:off x="684213" y="1773238"/>
          <a:ext cx="7924800" cy="4311016"/>
        </p:xfrm>
        <a:graphic>
          <a:graphicData uri="http://schemas.openxmlformats.org/drawingml/2006/table">
            <a:tbl>
              <a:tblPr/>
              <a:tblGrid>
                <a:gridCol w="2590800"/>
                <a:gridCol w="2514600"/>
                <a:gridCol w="28194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处理类型 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字 符 流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字 节 流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Buffering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BufferedReader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BufferedWriter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BufferedInputStream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BufferedOutputStream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Filtering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FilterReader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FilterWriter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FilterInputStream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FilterOutputStream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Converting between bytes and character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InputStreamReader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OutputStreamWriter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Object Serialization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ObjectInputStream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ObjectOutputStream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Data conversion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DataInputStream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DataOutputStream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Counting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LineNumberReader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LineNumberInputStream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Peeking ahead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PusbackReader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PushbackInputStream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Printing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PrintWriter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PrintStream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524000"/>
          <a:ext cx="7010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381000"/>
            <a:ext cx="7416800" cy="685800"/>
          </a:xfrm>
          <a:prstGeom prst="rect">
            <a:avLst/>
          </a:prstGeom>
          <a:extLst/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JAVA SE</a:t>
            </a:r>
            <a:r>
              <a:rPr lang="zh-CN" altLang="en-US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基础</a:t>
            </a:r>
            <a:endParaRPr lang="zh-CN" altLang="en-US" sz="4000" b="1" dirty="0">
              <a:solidFill>
                <a:srgbClr val="7E3A3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</a:rPr>
              <a:t>缓冲流</a:t>
            </a:r>
          </a:p>
        </p:txBody>
      </p:sp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685800" y="1727200"/>
            <a:ext cx="7772400" cy="765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1400" b="1">
                <a:latin typeface="Courier New" pitchFamily="49" charset="0"/>
              </a:rPr>
              <a:t>缓冲流要“套接”在相应的节点流之上，对读写的数据提供了缓冲的功能，提高了读写的效率，同时增加了一些新的方法。</a:t>
            </a:r>
          </a:p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1400" b="1">
                <a:latin typeface="Courier New" pitchFamily="49" charset="0"/>
              </a:rPr>
              <a:t>J2SDK</a:t>
            </a:r>
            <a:r>
              <a:rPr kumimoji="1" lang="zh-CN" altLang="en-US" sz="1400" b="1">
                <a:latin typeface="Courier New" pitchFamily="49" charset="0"/>
              </a:rPr>
              <a:t>提供了四种缓存流，其常用的构造方法为：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900113" y="2565400"/>
            <a:ext cx="7467600" cy="1697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400" b="1">
                <a:latin typeface="Courier New" pitchFamily="49" charset="0"/>
              </a:rPr>
              <a:t>BufferedReader(Reader in)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400" b="1">
                <a:latin typeface="Courier New" pitchFamily="49" charset="0"/>
              </a:rPr>
              <a:t>BufferedReader(Reader in,int sz) //sz </a:t>
            </a:r>
            <a:r>
              <a:rPr kumimoji="1" lang="zh-CN" altLang="en-US" sz="1400" b="1">
                <a:latin typeface="Courier New" pitchFamily="49" charset="0"/>
              </a:rPr>
              <a:t>为自定义缓存区的大小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400" b="1">
                <a:latin typeface="Courier New" pitchFamily="49" charset="0"/>
              </a:rPr>
              <a:t>BufferedWriter(Writer out)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400" b="1">
                <a:latin typeface="Courier New" pitchFamily="49" charset="0"/>
              </a:rPr>
              <a:t>BufferedWriter(Writer out,int sz)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400" b="1">
                <a:latin typeface="Courier New" pitchFamily="49" charset="0"/>
              </a:rPr>
              <a:t>BufferedInputStream(InputStream in)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400" b="1">
                <a:latin typeface="Courier New" pitchFamily="49" charset="0"/>
              </a:rPr>
              <a:t>BufferedInputStream(InputStream in,int size)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400" b="1">
                <a:latin typeface="Courier New" pitchFamily="49" charset="0"/>
              </a:rPr>
              <a:t>BufferedOutputStream(OutputStream out)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400" b="1">
                <a:latin typeface="Courier New" pitchFamily="49" charset="0"/>
              </a:rPr>
              <a:t>BufferedOutputStream(OutputStream out,int size)</a:t>
            </a:r>
            <a:endParaRPr kumimoji="1" lang="zh-CN" altLang="en-US" sz="1400" b="1">
              <a:latin typeface="Courier New" pitchFamily="49" charset="0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685800" y="4365625"/>
            <a:ext cx="7772400" cy="158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en-US" altLang="zh-CN" sz="1400" b="1">
                <a:latin typeface="Courier New" pitchFamily="49" charset="0"/>
              </a:rPr>
              <a:t>BufferedReader</a:t>
            </a:r>
            <a:r>
              <a:rPr kumimoji="1" lang="zh-CN" altLang="en-US" sz="1400" b="1">
                <a:latin typeface="Courier New" pitchFamily="49" charset="0"/>
              </a:rPr>
              <a:t>提供了</a:t>
            </a:r>
            <a:r>
              <a:rPr kumimoji="1" lang="en-US" altLang="zh-CN" sz="1400" b="1">
                <a:latin typeface="Courier New" pitchFamily="49" charset="0"/>
              </a:rPr>
              <a:t>readLine</a:t>
            </a:r>
            <a:r>
              <a:rPr kumimoji="1" lang="zh-CN" altLang="en-US" sz="1400" b="1">
                <a:latin typeface="Courier New" pitchFamily="49" charset="0"/>
              </a:rPr>
              <a:t>方法用于读取一行字符串（以\</a:t>
            </a:r>
            <a:r>
              <a:rPr kumimoji="1" lang="en-US" altLang="zh-CN" sz="1400" b="1">
                <a:latin typeface="Courier New" pitchFamily="49" charset="0"/>
              </a:rPr>
              <a:t>r</a:t>
            </a:r>
            <a:r>
              <a:rPr kumimoji="1" lang="zh-CN" altLang="en-US" sz="1400" b="1">
                <a:latin typeface="Courier New" pitchFamily="49" charset="0"/>
              </a:rPr>
              <a:t>或\</a:t>
            </a:r>
            <a:r>
              <a:rPr kumimoji="1" lang="en-US" altLang="zh-CN" sz="1400" b="1">
                <a:latin typeface="Courier New" pitchFamily="49" charset="0"/>
              </a:rPr>
              <a:t>n</a:t>
            </a:r>
            <a:r>
              <a:rPr kumimoji="1" lang="zh-CN" altLang="en-US" sz="1400" b="1">
                <a:latin typeface="Courier New" pitchFamily="49" charset="0"/>
              </a:rPr>
              <a:t>分隔）。</a:t>
            </a:r>
          </a:p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en-US" altLang="zh-CN" sz="1400" b="1">
                <a:latin typeface="Courier New" pitchFamily="49" charset="0"/>
              </a:rPr>
              <a:t>BufferedWriter</a:t>
            </a:r>
            <a:r>
              <a:rPr kumimoji="1" lang="zh-CN" altLang="en-US" sz="1400" b="1">
                <a:latin typeface="Courier New" pitchFamily="49" charset="0"/>
              </a:rPr>
              <a:t>提供了</a:t>
            </a:r>
            <a:r>
              <a:rPr kumimoji="1" lang="en-US" altLang="zh-CN" sz="1400" b="1">
                <a:latin typeface="Courier New" pitchFamily="49" charset="0"/>
              </a:rPr>
              <a:t>newLine</a:t>
            </a:r>
            <a:r>
              <a:rPr kumimoji="1" lang="zh-CN" altLang="en-US" sz="1400" b="1">
                <a:latin typeface="Courier New" pitchFamily="49" charset="0"/>
              </a:rPr>
              <a:t>用于写入一个行分隔符。</a:t>
            </a:r>
          </a:p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zh-CN" altLang="en-US" sz="1400" b="1">
                <a:latin typeface="Courier New" pitchFamily="49" charset="0"/>
              </a:rPr>
              <a:t>对于输出的缓冲流，写出的数据会先在内存中缓存，使用</a:t>
            </a:r>
            <a:r>
              <a:rPr kumimoji="1" lang="en-US" altLang="zh-CN" sz="1400" b="1">
                <a:latin typeface="Courier New" pitchFamily="49" charset="0"/>
              </a:rPr>
              <a:t>flush</a:t>
            </a:r>
            <a:r>
              <a:rPr kumimoji="1" lang="zh-CN" altLang="en-US" sz="1400" b="1">
                <a:latin typeface="Courier New" pitchFamily="49" charset="0"/>
              </a:rPr>
              <a:t>方法将会使内存中的数据立刻写出。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</a:rPr>
              <a:t>转换流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755650" y="1916113"/>
            <a:ext cx="7772400" cy="2447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en-US" altLang="zh-CN" b="1" dirty="0" err="1">
                <a:latin typeface="Courier New" pitchFamily="49" charset="0"/>
              </a:rPr>
              <a:t>InputStreamReader</a:t>
            </a:r>
            <a:r>
              <a:rPr kumimoji="1" lang="zh-CN" altLang="en-US" b="1" dirty="0">
                <a:latin typeface="Courier New" pitchFamily="49" charset="0"/>
              </a:rPr>
              <a:t>和</a:t>
            </a:r>
            <a:r>
              <a:rPr kumimoji="1" lang="en-US" altLang="zh-CN" b="1" dirty="0" err="1">
                <a:latin typeface="Courier New" pitchFamily="49" charset="0"/>
              </a:rPr>
              <a:t>OutputStreamWriter</a:t>
            </a:r>
            <a:r>
              <a:rPr kumimoji="1" lang="zh-CN" altLang="en-US" b="1" dirty="0">
                <a:latin typeface="Courier New" pitchFamily="49" charset="0"/>
              </a:rPr>
              <a:t>用与字节数据到字符数据之间的转换。</a:t>
            </a:r>
          </a:p>
          <a:p>
            <a:pPr marL="533400" indent="-533400"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en-US" altLang="zh-CN" b="1" dirty="0" err="1">
                <a:latin typeface="Courier New" pitchFamily="49" charset="0"/>
              </a:rPr>
              <a:t>InputStreamReader</a:t>
            </a:r>
            <a:r>
              <a:rPr kumimoji="1" lang="en-US" altLang="zh-CN" b="1" dirty="0">
                <a:latin typeface="Courier New" pitchFamily="49" charset="0"/>
              </a:rPr>
              <a:t> </a:t>
            </a:r>
            <a:r>
              <a:rPr kumimoji="1" lang="zh-CN" altLang="en-US" b="1" dirty="0">
                <a:latin typeface="Courier New" pitchFamily="49" charset="0"/>
              </a:rPr>
              <a:t>需要和 </a:t>
            </a:r>
            <a:r>
              <a:rPr kumimoji="1" lang="en-US" altLang="zh-CN" b="1" dirty="0" err="1">
                <a:latin typeface="Courier New" pitchFamily="49" charset="0"/>
              </a:rPr>
              <a:t>InputStream</a:t>
            </a:r>
            <a:r>
              <a:rPr kumimoji="1" lang="zh-CN" altLang="en-US" b="1" dirty="0">
                <a:latin typeface="Courier New" pitchFamily="49" charset="0"/>
              </a:rPr>
              <a:t> “套接”</a:t>
            </a:r>
            <a:r>
              <a:rPr kumimoji="1" lang="en-US" altLang="zh-CN" b="1" dirty="0">
                <a:latin typeface="Courier New" pitchFamily="49" charset="0"/>
              </a:rPr>
              <a:t> </a:t>
            </a:r>
            <a:r>
              <a:rPr kumimoji="1" lang="zh-CN" altLang="en-US" b="1" dirty="0">
                <a:latin typeface="Courier New" pitchFamily="49" charset="0"/>
              </a:rPr>
              <a:t>。</a:t>
            </a:r>
          </a:p>
          <a:p>
            <a:pPr marL="533400" indent="-533400"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en-US" altLang="zh-CN" b="1" dirty="0" err="1">
                <a:latin typeface="Courier New" pitchFamily="49" charset="0"/>
              </a:rPr>
              <a:t>OutpStreamWriter</a:t>
            </a:r>
            <a:r>
              <a:rPr kumimoji="1" lang="en-US" altLang="zh-CN" b="1" dirty="0">
                <a:latin typeface="Courier New" pitchFamily="49" charset="0"/>
              </a:rPr>
              <a:t> </a:t>
            </a:r>
            <a:r>
              <a:rPr kumimoji="1" lang="zh-CN" altLang="en-US" b="1" dirty="0">
                <a:latin typeface="Courier New" pitchFamily="49" charset="0"/>
              </a:rPr>
              <a:t>需要和 </a:t>
            </a:r>
            <a:r>
              <a:rPr kumimoji="1" lang="en-US" altLang="zh-CN" b="1" dirty="0" err="1">
                <a:latin typeface="Courier New" pitchFamily="49" charset="0"/>
              </a:rPr>
              <a:t>OutputStream</a:t>
            </a:r>
            <a:r>
              <a:rPr kumimoji="1" lang="en-US" altLang="zh-CN" b="1" dirty="0">
                <a:latin typeface="Courier New" pitchFamily="49" charset="0"/>
              </a:rPr>
              <a:t> </a:t>
            </a:r>
            <a:r>
              <a:rPr kumimoji="1" lang="zh-CN" altLang="en-US" b="1" dirty="0">
                <a:latin typeface="Courier New" pitchFamily="49" charset="0"/>
              </a:rPr>
              <a:t>“套接”</a:t>
            </a:r>
            <a:r>
              <a:rPr kumimoji="1" lang="en-US" altLang="zh-CN" b="1" dirty="0">
                <a:latin typeface="Courier New" pitchFamily="49" charset="0"/>
              </a:rPr>
              <a:t> </a:t>
            </a:r>
            <a:r>
              <a:rPr kumimoji="1" lang="zh-CN" altLang="en-US" b="1" dirty="0">
                <a:latin typeface="Courier New" pitchFamily="49" charset="0"/>
              </a:rPr>
              <a:t>。</a:t>
            </a:r>
          </a:p>
          <a:p>
            <a:pPr marL="533400" indent="-533400"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zh-CN" altLang="en-US" b="1" dirty="0">
                <a:latin typeface="Courier New" pitchFamily="49" charset="0"/>
              </a:rPr>
              <a:t>转换流在构造时可以指定其编码集合，例如：</a:t>
            </a:r>
          </a:p>
          <a:p>
            <a:pPr marL="533400" indent="-533400">
              <a:buClr>
                <a:schemeClr val="tx1"/>
              </a:buClr>
              <a:buFont typeface="Wingdings" pitchFamily="2" charset="2"/>
              <a:buNone/>
            </a:pPr>
            <a:endParaRPr kumimoji="1" lang="en-US" altLang="zh-CN" sz="1600" b="1" dirty="0">
              <a:latin typeface="Courier New" pitchFamily="49" charset="0"/>
            </a:endParaRPr>
          </a:p>
          <a:p>
            <a:pPr marL="533400" indent="-533400"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 b="1" smtClean="0">
                <a:latin typeface="Courier New" pitchFamily="49" charset="0"/>
              </a:rPr>
              <a:t>InputStreamReader </a:t>
            </a:r>
            <a:r>
              <a:rPr kumimoji="1" lang="en-US" altLang="zh-CN" sz="1600" b="1" dirty="0" err="1">
                <a:latin typeface="Courier New" pitchFamily="49" charset="0"/>
              </a:rPr>
              <a:t>isr</a:t>
            </a:r>
            <a:r>
              <a:rPr kumimoji="1" lang="en-US" altLang="zh-CN" sz="1600" b="1" dirty="0">
                <a:latin typeface="Courier New" pitchFamily="49" charset="0"/>
              </a:rPr>
              <a:t> = new </a:t>
            </a:r>
            <a:r>
              <a:rPr kumimoji="1" lang="en-US" altLang="zh-CN" sz="1600" b="1" dirty="0" err="1">
                <a:latin typeface="Courier New" pitchFamily="49" charset="0"/>
              </a:rPr>
              <a:t>InputStreamReader</a:t>
            </a:r>
            <a:endParaRPr kumimoji="1" lang="en-US" altLang="zh-CN" sz="1600" b="1" dirty="0">
              <a:latin typeface="Courier New" pitchFamily="49" charset="0"/>
            </a:endParaRPr>
          </a:p>
          <a:p>
            <a:pPr marL="533400" indent="-533400"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 b="1" dirty="0">
                <a:latin typeface="Courier New" pitchFamily="49" charset="0"/>
              </a:rPr>
              <a:t>                         (System.in, “ISO8859_1”)</a:t>
            </a:r>
            <a:endParaRPr kumimoji="1" lang="zh-CN" alt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477000" cy="792162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什么是字符集</a:t>
            </a:r>
            <a:r>
              <a:rPr lang="en-US" altLang="zh-CN" sz="4000" b="1" smtClean="0"/>
              <a:t>?</a:t>
            </a:r>
            <a:r>
              <a:rPr lang="zh-CN" altLang="en-US" sz="4000" b="1" smtClean="0"/>
              <a:t>什么是编码</a:t>
            </a:r>
            <a:r>
              <a:rPr lang="en-US" altLang="zh-CN" sz="4000" b="1" smtClean="0"/>
              <a:t>?</a:t>
            </a:r>
            <a:r>
              <a:rPr lang="en-US" altLang="zh-CN" smtClean="0"/>
              <a:t> 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smtClean="0"/>
              <a:t>字符</a:t>
            </a:r>
            <a:r>
              <a:rPr lang="en-US" altLang="zh-CN" sz="2400" b="1" smtClean="0"/>
              <a:t>(Character)</a:t>
            </a:r>
            <a:r>
              <a:rPr lang="zh-CN" altLang="en-US" sz="2400" b="1" smtClean="0"/>
              <a:t>：</a:t>
            </a:r>
            <a:r>
              <a:rPr lang="zh-CN" altLang="en-US" sz="2400" smtClean="0"/>
              <a:t>是文字与符号的总称，包括文字、图形符号、数学符号等。 </a:t>
            </a:r>
          </a:p>
          <a:p>
            <a:pPr eaLnBrk="1" hangingPunct="1"/>
            <a:r>
              <a:rPr lang="zh-CN" altLang="en-US" sz="2400" b="1" smtClean="0"/>
              <a:t>字符集</a:t>
            </a:r>
            <a:r>
              <a:rPr lang="en-US" altLang="zh-CN" sz="2400" b="1" smtClean="0"/>
              <a:t>(Charset)</a:t>
            </a:r>
            <a:r>
              <a:rPr lang="zh-CN" altLang="en-US" sz="2400" b="1" smtClean="0"/>
              <a:t>：</a:t>
            </a:r>
            <a:r>
              <a:rPr lang="zh-CN" altLang="en-US" sz="2400" smtClean="0"/>
              <a:t>就是一组抽象字符的集合。 </a:t>
            </a:r>
          </a:p>
          <a:p>
            <a:pPr lvl="1" eaLnBrk="1" hangingPunct="1"/>
            <a:r>
              <a:rPr lang="zh-CN" altLang="en-US" sz="2400" smtClean="0"/>
              <a:t>字符集常常和一种具体的语言文字对应起来，该文字中的所有字符或者大部分常用字符就构成了该文字的字符集，比如英文字符集。</a:t>
            </a:r>
          </a:p>
          <a:p>
            <a:pPr lvl="1" eaLnBrk="1" hangingPunct="1"/>
            <a:r>
              <a:rPr lang="zh-CN" altLang="en-US" sz="2400" smtClean="0"/>
              <a:t>一组有共同特征的字符也可以组成字符集，比如繁体汉字字符集、日文汉字字符集。 </a:t>
            </a:r>
          </a:p>
          <a:p>
            <a:pPr eaLnBrk="1" hangingPunct="1"/>
            <a:r>
              <a:rPr lang="zh-CN" altLang="en-US" sz="2400" b="1" smtClean="0"/>
              <a:t>编码</a:t>
            </a:r>
            <a:r>
              <a:rPr lang="en-US" altLang="zh-CN" sz="2400" b="1" smtClean="0"/>
              <a:t>(Encoding)</a:t>
            </a:r>
            <a:r>
              <a:rPr lang="zh-CN" altLang="en-US" sz="2400" b="1" smtClean="0"/>
              <a:t>：</a:t>
            </a:r>
            <a:endParaRPr lang="zh-CN" altLang="en-US" sz="2400" smtClean="0"/>
          </a:p>
          <a:p>
            <a:pPr lvl="1" eaLnBrk="1" hangingPunct="1"/>
            <a:r>
              <a:rPr lang="zh-CN" altLang="en-US" sz="2400" smtClean="0"/>
              <a:t>制定编码首先要确定字符集，并将字符集内的字符排序，然后和二进制数字对应起来。根据字符集内字符的多少，会确定用几个字节来编码。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常用字符集有哪些？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600" b="1" smtClean="0">
                <a:latin typeface="微软雅黑"/>
              </a:rPr>
              <a:t>ASCII</a:t>
            </a:r>
            <a:r>
              <a:rPr lang="en-US" altLang="zh-CN" sz="1600" smtClean="0">
                <a:latin typeface="微软雅黑"/>
              </a:rPr>
              <a:t> American Standard Code for Information Interchange</a:t>
            </a:r>
            <a:r>
              <a:rPr lang="zh-CN" altLang="en-US" sz="1600" smtClean="0">
                <a:latin typeface="微软雅黑"/>
              </a:rPr>
              <a:t>，美国信息交换标准码。在计算机的存储单元中，一个</a:t>
            </a:r>
            <a:r>
              <a:rPr lang="en-US" altLang="zh-CN" sz="1600" smtClean="0">
                <a:latin typeface="微软雅黑"/>
              </a:rPr>
              <a:t>ASCII</a:t>
            </a:r>
            <a:r>
              <a:rPr lang="zh-CN" altLang="en-US" sz="1600" smtClean="0">
                <a:latin typeface="微软雅黑"/>
              </a:rPr>
              <a:t>码值占一个字节</a:t>
            </a:r>
            <a:r>
              <a:rPr lang="en-US" altLang="zh-CN" sz="1600" smtClean="0">
                <a:latin typeface="微软雅黑"/>
              </a:rPr>
              <a:t>(8</a:t>
            </a:r>
            <a:r>
              <a:rPr lang="zh-CN" altLang="en-US" sz="1600" smtClean="0">
                <a:latin typeface="微软雅黑"/>
              </a:rPr>
              <a:t>个二进制位</a:t>
            </a:r>
            <a:r>
              <a:rPr lang="en-US" altLang="zh-CN" sz="1600" smtClean="0">
                <a:latin typeface="微软雅黑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smtClean="0">
                <a:latin typeface="微软雅黑"/>
              </a:rPr>
              <a:t>ISO/IEC 8859</a:t>
            </a:r>
            <a:r>
              <a:rPr lang="zh-CN" altLang="en-US" sz="1600" smtClean="0">
                <a:latin typeface="微软雅黑"/>
              </a:rPr>
              <a:t>，是国际标准化组织</a:t>
            </a:r>
            <a:r>
              <a:rPr lang="en-US" altLang="zh-CN" sz="1600" smtClean="0">
                <a:latin typeface="微软雅黑"/>
              </a:rPr>
              <a:t>(ISO)</a:t>
            </a:r>
            <a:r>
              <a:rPr lang="zh-CN" altLang="en-US" sz="1600" smtClean="0">
                <a:latin typeface="微软雅黑"/>
              </a:rPr>
              <a:t>及国际电工委员会</a:t>
            </a:r>
            <a:r>
              <a:rPr lang="en-US" altLang="zh-CN" sz="1600" smtClean="0">
                <a:latin typeface="微软雅黑"/>
              </a:rPr>
              <a:t>(IEC)</a:t>
            </a:r>
            <a:r>
              <a:rPr lang="zh-CN" altLang="en-US" sz="1600" smtClean="0">
                <a:latin typeface="微软雅黑"/>
              </a:rPr>
              <a:t>联合制定的一系列</a:t>
            </a:r>
            <a:r>
              <a:rPr lang="en-US" altLang="zh-CN" sz="1600" smtClean="0">
                <a:latin typeface="微软雅黑"/>
              </a:rPr>
              <a:t>8</a:t>
            </a:r>
            <a:r>
              <a:rPr lang="zh-CN" altLang="en-US" sz="1600" smtClean="0">
                <a:latin typeface="微软雅黑"/>
              </a:rPr>
              <a:t>位字符集的标准 </a:t>
            </a:r>
            <a:r>
              <a:rPr lang="en-US" altLang="zh-CN" sz="1600" smtClean="0">
                <a:latin typeface="微软雅黑"/>
              </a:rPr>
              <a:t>. </a:t>
            </a:r>
            <a:r>
              <a:rPr lang="zh-CN" altLang="en-US" sz="1600" smtClean="0">
                <a:latin typeface="微软雅黑"/>
              </a:rPr>
              <a:t>，</a:t>
            </a:r>
            <a:r>
              <a:rPr lang="en-US" altLang="zh-CN" sz="1600" smtClean="0">
                <a:latin typeface="微软雅黑"/>
              </a:rPr>
              <a:t>iso8859-1</a:t>
            </a:r>
            <a:r>
              <a:rPr lang="zh-CN" altLang="en-US" sz="1600" smtClean="0">
                <a:latin typeface="微软雅黑"/>
              </a:rPr>
              <a:t>编码表示的字符范围很窄，无法表示中文字符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smtClean="0">
                <a:latin typeface="微软雅黑"/>
              </a:rPr>
              <a:t>UCS</a:t>
            </a:r>
            <a:r>
              <a:rPr lang="zh-CN" altLang="en-US" sz="1600" b="1" smtClean="0">
                <a:latin typeface="微软雅黑"/>
              </a:rPr>
              <a:t>：</a:t>
            </a:r>
            <a:r>
              <a:rPr lang="zh-CN" altLang="en-US" sz="1600" smtClean="0">
                <a:latin typeface="微软雅黑"/>
              </a:rPr>
              <a:t>通用字符集</a:t>
            </a:r>
            <a:r>
              <a:rPr lang="en-US" altLang="zh-CN" sz="1600" smtClean="0">
                <a:latin typeface="微软雅黑"/>
              </a:rPr>
              <a:t>(Universal Character Set</a:t>
            </a:r>
            <a:r>
              <a:rPr lang="zh-CN" altLang="en-US" sz="1600" smtClean="0">
                <a:latin typeface="微软雅黑"/>
              </a:rPr>
              <a:t>，</a:t>
            </a:r>
            <a:r>
              <a:rPr lang="en-US" altLang="zh-CN" sz="1600" smtClean="0">
                <a:latin typeface="微软雅黑"/>
              </a:rPr>
              <a:t>UCS)</a:t>
            </a:r>
            <a:r>
              <a:rPr lang="zh-CN" altLang="en-US" sz="1600" smtClean="0">
                <a:latin typeface="微软雅黑"/>
              </a:rPr>
              <a:t>是由</a:t>
            </a:r>
            <a:r>
              <a:rPr lang="en-US" altLang="zh-CN" sz="1600" smtClean="0">
                <a:latin typeface="微软雅黑"/>
              </a:rPr>
              <a:t>ISO</a:t>
            </a:r>
            <a:r>
              <a:rPr lang="zh-CN" altLang="en-US" sz="1600" smtClean="0">
                <a:latin typeface="微软雅黑"/>
              </a:rPr>
              <a:t>制定的</a:t>
            </a:r>
            <a:r>
              <a:rPr lang="en-US" altLang="zh-CN" sz="1600" smtClean="0">
                <a:latin typeface="微软雅黑"/>
              </a:rPr>
              <a:t>ISO 10646(</a:t>
            </a:r>
            <a:r>
              <a:rPr lang="zh-CN" altLang="en-US" sz="1600" smtClean="0">
                <a:latin typeface="微软雅黑"/>
              </a:rPr>
              <a:t>或称</a:t>
            </a:r>
            <a:r>
              <a:rPr lang="en-US" altLang="zh-CN" sz="1600" smtClean="0">
                <a:latin typeface="微软雅黑"/>
              </a:rPr>
              <a:t>ISO/IEC 10646)</a:t>
            </a:r>
            <a:r>
              <a:rPr lang="zh-CN" altLang="en-US" sz="1600" smtClean="0">
                <a:latin typeface="微软雅黑"/>
              </a:rPr>
              <a:t>标准所定义的字符编码方式，采用</a:t>
            </a:r>
            <a:r>
              <a:rPr lang="en-US" altLang="zh-CN" sz="1600" smtClean="0">
                <a:latin typeface="微软雅黑"/>
              </a:rPr>
              <a:t>4</a:t>
            </a:r>
            <a:r>
              <a:rPr lang="zh-CN" altLang="en-US" sz="1600" smtClean="0">
                <a:latin typeface="微软雅黑"/>
              </a:rPr>
              <a:t>字节编码。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>
                <a:latin typeface="微软雅黑"/>
              </a:rPr>
              <a:t>UCS-2</a:t>
            </a:r>
            <a:r>
              <a:rPr lang="zh-CN" altLang="en-US" sz="1600" smtClean="0">
                <a:latin typeface="微软雅黑"/>
              </a:rPr>
              <a:t>： 与</a:t>
            </a:r>
            <a:r>
              <a:rPr lang="en-US" altLang="zh-CN" sz="1600" smtClean="0">
                <a:latin typeface="微软雅黑"/>
              </a:rPr>
              <a:t>unicode</a:t>
            </a:r>
            <a:r>
              <a:rPr lang="zh-CN" altLang="en-US" sz="1600" smtClean="0">
                <a:latin typeface="微软雅黑"/>
              </a:rPr>
              <a:t>的</a:t>
            </a:r>
            <a:r>
              <a:rPr lang="en-US" altLang="zh-CN" sz="1600" smtClean="0">
                <a:latin typeface="微软雅黑"/>
              </a:rPr>
              <a:t>2byte</a:t>
            </a:r>
            <a:r>
              <a:rPr lang="zh-CN" altLang="en-US" sz="1600" smtClean="0">
                <a:latin typeface="微软雅黑"/>
              </a:rPr>
              <a:t>编码基本一样。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>
                <a:latin typeface="微软雅黑"/>
              </a:rPr>
              <a:t>UCS-4</a:t>
            </a:r>
            <a:r>
              <a:rPr lang="zh-CN" altLang="en-US" sz="1600" smtClean="0">
                <a:latin typeface="微软雅黑"/>
              </a:rPr>
              <a:t>： </a:t>
            </a:r>
            <a:r>
              <a:rPr lang="en-US" altLang="zh-CN" sz="1600" smtClean="0">
                <a:latin typeface="微软雅黑"/>
              </a:rPr>
              <a:t>4byte</a:t>
            </a:r>
            <a:r>
              <a:rPr lang="zh-CN" altLang="en-US" sz="1600" smtClean="0">
                <a:latin typeface="微软雅黑"/>
              </a:rPr>
              <a:t>编码</a:t>
            </a:r>
            <a:r>
              <a:rPr lang="en-US" altLang="zh-CN" sz="1600" smtClean="0">
                <a:latin typeface="微软雅黑"/>
              </a:rPr>
              <a:t>, </a:t>
            </a:r>
            <a:r>
              <a:rPr lang="zh-CN" altLang="en-US" sz="1600" smtClean="0">
                <a:latin typeface="微软雅黑"/>
              </a:rPr>
              <a:t>目前是在</a:t>
            </a:r>
            <a:r>
              <a:rPr lang="en-US" altLang="zh-CN" sz="1600" smtClean="0">
                <a:latin typeface="微软雅黑"/>
              </a:rPr>
              <a:t>UCS-2</a:t>
            </a:r>
            <a:r>
              <a:rPr lang="zh-CN" altLang="en-US" sz="1600" smtClean="0">
                <a:latin typeface="微软雅黑"/>
              </a:rPr>
              <a:t>前加上</a:t>
            </a:r>
            <a:r>
              <a:rPr lang="en-US" altLang="zh-CN" sz="1600" smtClean="0">
                <a:latin typeface="微软雅黑"/>
              </a:rPr>
              <a:t>2</a:t>
            </a:r>
            <a:r>
              <a:rPr lang="zh-CN" altLang="en-US" sz="1600" smtClean="0">
                <a:latin typeface="微软雅黑"/>
              </a:rPr>
              <a:t>个全零的</a:t>
            </a:r>
            <a:r>
              <a:rPr lang="en-US" altLang="zh-CN" sz="1600" smtClean="0">
                <a:latin typeface="微软雅黑"/>
              </a:rPr>
              <a:t>byte</a:t>
            </a:r>
            <a:r>
              <a:rPr lang="zh-CN" altLang="en-US" sz="1600" smtClean="0">
                <a:latin typeface="微软雅黑"/>
              </a:rPr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smtClean="0">
                <a:latin typeface="微软雅黑"/>
              </a:rPr>
              <a:t>Unicode</a:t>
            </a:r>
            <a:r>
              <a:rPr lang="zh-CN" altLang="en-US" sz="1600" b="1" smtClean="0">
                <a:latin typeface="微软雅黑"/>
              </a:rPr>
              <a:t>：</a:t>
            </a:r>
            <a:r>
              <a:rPr lang="en-US" altLang="zh-CN" sz="1600" smtClean="0">
                <a:latin typeface="微软雅黑"/>
              </a:rPr>
              <a:t>Unicode</a:t>
            </a:r>
            <a:r>
              <a:rPr lang="zh-CN" altLang="en-US" sz="1600" smtClean="0">
                <a:latin typeface="微软雅黑"/>
              </a:rPr>
              <a:t>的编码方式与</a:t>
            </a:r>
            <a:r>
              <a:rPr lang="en-US" altLang="zh-CN" sz="1600" smtClean="0">
                <a:latin typeface="微软雅黑"/>
              </a:rPr>
              <a:t>ISO 10646</a:t>
            </a:r>
            <a:r>
              <a:rPr lang="zh-CN" altLang="en-US" sz="1600" smtClean="0">
                <a:latin typeface="微软雅黑"/>
              </a:rPr>
              <a:t>的通用字符集</a:t>
            </a:r>
            <a:r>
              <a:rPr lang="en-US" altLang="zh-CN" sz="1600" smtClean="0">
                <a:latin typeface="微软雅黑"/>
              </a:rPr>
              <a:t>(Universal Character Set</a:t>
            </a:r>
            <a:r>
              <a:rPr lang="zh-CN" altLang="en-US" sz="1600" smtClean="0">
                <a:latin typeface="微软雅黑"/>
              </a:rPr>
              <a:t>，</a:t>
            </a:r>
            <a:r>
              <a:rPr lang="en-US" altLang="zh-CN" sz="1600" smtClean="0">
                <a:latin typeface="微软雅黑"/>
              </a:rPr>
              <a:t>UCS)</a:t>
            </a:r>
            <a:r>
              <a:rPr lang="zh-CN" altLang="en-US" sz="1600" smtClean="0">
                <a:latin typeface="微软雅黑"/>
              </a:rPr>
              <a:t>概念相对应，目前的用于实用的</a:t>
            </a:r>
            <a:r>
              <a:rPr lang="en-US" altLang="zh-CN" sz="1600" smtClean="0">
                <a:latin typeface="微软雅黑"/>
              </a:rPr>
              <a:t>Unicode</a:t>
            </a:r>
            <a:r>
              <a:rPr lang="zh-CN" altLang="en-US" sz="1600" smtClean="0">
                <a:latin typeface="微软雅黑"/>
              </a:rPr>
              <a:t>版本对应于</a:t>
            </a:r>
            <a:r>
              <a:rPr lang="en-US" altLang="zh-CN" sz="1600" smtClean="0">
                <a:latin typeface="微软雅黑"/>
              </a:rPr>
              <a:t>UCS-2</a:t>
            </a:r>
            <a:r>
              <a:rPr lang="zh-CN" altLang="en-US" sz="1600" smtClean="0">
                <a:latin typeface="微软雅黑"/>
              </a:rPr>
              <a:t>，使用</a:t>
            </a:r>
            <a:r>
              <a:rPr lang="en-US" altLang="zh-CN" sz="1600" smtClean="0">
                <a:latin typeface="微软雅黑"/>
              </a:rPr>
              <a:t>16</a:t>
            </a:r>
            <a:r>
              <a:rPr lang="zh-CN" altLang="en-US" sz="1600" smtClean="0">
                <a:latin typeface="微软雅黑"/>
              </a:rPr>
              <a:t>位的编码空间。也就是每个字符占用</a:t>
            </a:r>
            <a:r>
              <a:rPr lang="en-US" altLang="zh-CN" sz="1600" smtClean="0">
                <a:latin typeface="微软雅黑"/>
              </a:rPr>
              <a:t>2</a:t>
            </a:r>
            <a:r>
              <a:rPr lang="zh-CN" altLang="en-US" sz="1600" smtClean="0">
                <a:latin typeface="微软雅黑"/>
              </a:rPr>
              <a:t>个字节，共可以表示</a:t>
            </a:r>
            <a:r>
              <a:rPr lang="en-US" altLang="zh-CN" sz="1600" smtClean="0">
                <a:latin typeface="微软雅黑"/>
              </a:rPr>
              <a:t>65536</a:t>
            </a:r>
            <a:r>
              <a:rPr lang="zh-CN" altLang="en-US" sz="1600" smtClean="0">
                <a:latin typeface="微软雅黑"/>
              </a:rPr>
              <a:t>个字符。基本满足各种语言的使用。 </a:t>
            </a:r>
            <a:r>
              <a:rPr lang="en-US" altLang="zh-CN" sz="1600" b="1" smtClean="0">
                <a:solidFill>
                  <a:srgbClr val="800080"/>
                </a:solidFill>
                <a:latin typeface="微软雅黑"/>
              </a:rPr>
              <a:t>Unicode</a:t>
            </a:r>
            <a:r>
              <a:rPr lang="zh-CN" altLang="en-US" sz="1600" b="1" smtClean="0">
                <a:solidFill>
                  <a:srgbClr val="800080"/>
                </a:solidFill>
                <a:latin typeface="微软雅黑"/>
              </a:rPr>
              <a:t>字符集有多种编码形式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600" smtClean="0">
                <a:latin typeface="微软雅黑"/>
              </a:rPr>
              <a:t>标准的</a:t>
            </a:r>
            <a:r>
              <a:rPr lang="en-US" altLang="zh-CN" sz="1600" smtClean="0">
                <a:latin typeface="微软雅黑"/>
              </a:rPr>
              <a:t>Unicode</a:t>
            </a:r>
            <a:r>
              <a:rPr lang="zh-CN" altLang="en-US" sz="1600" smtClean="0">
                <a:latin typeface="微软雅黑"/>
              </a:rPr>
              <a:t>称为</a:t>
            </a:r>
            <a:r>
              <a:rPr lang="en-US" altLang="zh-CN" sz="1600" smtClean="0">
                <a:latin typeface="微软雅黑"/>
              </a:rPr>
              <a:t>UTF-16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600" smtClean="0">
                <a:latin typeface="微软雅黑"/>
              </a:rPr>
              <a:t>后来为了双字节的</a:t>
            </a:r>
            <a:r>
              <a:rPr lang="en-US" altLang="zh-CN" sz="1600" smtClean="0">
                <a:latin typeface="微软雅黑"/>
              </a:rPr>
              <a:t>Unicode</a:t>
            </a:r>
            <a:r>
              <a:rPr lang="zh-CN" altLang="en-US" sz="1600" smtClean="0">
                <a:latin typeface="微软雅黑"/>
              </a:rPr>
              <a:t>能够在现存的处理单字节的系统上正确传输，出现了</a:t>
            </a:r>
            <a:r>
              <a:rPr lang="en-US" altLang="zh-CN" sz="1600" smtClean="0">
                <a:latin typeface="微软雅黑"/>
              </a:rPr>
              <a:t>UTF-8</a:t>
            </a:r>
            <a:r>
              <a:rPr lang="zh-CN" altLang="en-US" sz="1600" smtClean="0">
                <a:latin typeface="微软雅黑"/>
              </a:rPr>
              <a:t>，使用类似</a:t>
            </a:r>
            <a:r>
              <a:rPr lang="en-US" altLang="zh-CN" sz="1600" smtClean="0">
                <a:latin typeface="微软雅黑"/>
              </a:rPr>
              <a:t>MBCS</a:t>
            </a:r>
            <a:r>
              <a:rPr lang="zh-CN" altLang="en-US" sz="1600" smtClean="0">
                <a:latin typeface="微软雅黑"/>
              </a:rPr>
              <a:t>的方式对</a:t>
            </a:r>
            <a:r>
              <a:rPr lang="en-US" altLang="zh-CN" sz="1600" smtClean="0">
                <a:latin typeface="微软雅黑"/>
              </a:rPr>
              <a:t>Unicode</a:t>
            </a:r>
            <a:r>
              <a:rPr lang="zh-CN" altLang="en-US" sz="1600" smtClean="0">
                <a:latin typeface="微软雅黑"/>
              </a:rPr>
              <a:t>进行编码。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smtClean="0">
                <a:latin typeface="微软雅黑"/>
              </a:rPr>
              <a:t>UTF</a:t>
            </a:r>
            <a:r>
              <a:rPr lang="zh-CN" altLang="en-US" sz="1600" b="1" smtClean="0">
                <a:latin typeface="微软雅黑"/>
              </a:rPr>
              <a:t>： </a:t>
            </a:r>
            <a:r>
              <a:rPr lang="en-US" altLang="zh-CN" sz="1600" smtClean="0">
                <a:latin typeface="微软雅黑"/>
              </a:rPr>
              <a:t>Unicode </a:t>
            </a:r>
            <a:r>
              <a:rPr lang="zh-CN" altLang="en-US" sz="1600" smtClean="0">
                <a:latin typeface="微软雅黑"/>
              </a:rPr>
              <a:t>的实现方式不同于编码方式。一个字符的</a:t>
            </a:r>
            <a:r>
              <a:rPr lang="en-US" altLang="zh-CN" sz="1600" smtClean="0">
                <a:latin typeface="微软雅黑"/>
              </a:rPr>
              <a:t>Unicode</a:t>
            </a:r>
            <a:r>
              <a:rPr lang="zh-CN" altLang="en-US" sz="1600" smtClean="0">
                <a:latin typeface="微软雅黑"/>
              </a:rPr>
              <a:t>编码是确定的，但是在实际传输过程中，由于不同系统平台的设计不一定一致，以及出于节省空间的目的，对</a:t>
            </a:r>
            <a:r>
              <a:rPr lang="en-US" altLang="zh-CN" sz="1600" smtClean="0">
                <a:latin typeface="微软雅黑"/>
              </a:rPr>
              <a:t>Unicode</a:t>
            </a:r>
            <a:r>
              <a:rPr lang="zh-CN" altLang="en-US" sz="1600" smtClean="0">
                <a:latin typeface="微软雅黑"/>
              </a:rPr>
              <a:t>编码的实现方式有所不同。 </a:t>
            </a:r>
            <a:r>
              <a:rPr lang="en-US" altLang="zh-CN" sz="1600" smtClean="0">
                <a:latin typeface="微软雅黑"/>
              </a:rPr>
              <a:t>Unicode</a:t>
            </a:r>
            <a:r>
              <a:rPr lang="zh-CN" altLang="en-US" sz="1600" smtClean="0">
                <a:latin typeface="微软雅黑"/>
              </a:rPr>
              <a:t>的实现方式称为</a:t>
            </a:r>
            <a:r>
              <a:rPr lang="en-US" altLang="zh-CN" sz="1600" smtClean="0">
                <a:latin typeface="微软雅黑"/>
              </a:rPr>
              <a:t>Unicode</a:t>
            </a:r>
            <a:r>
              <a:rPr lang="zh-CN" altLang="en-US" sz="1600" smtClean="0">
                <a:latin typeface="微软雅黑"/>
              </a:rPr>
              <a:t>转换格式</a:t>
            </a:r>
            <a:r>
              <a:rPr lang="en-US" altLang="zh-CN" sz="1600" smtClean="0">
                <a:latin typeface="微软雅黑"/>
              </a:rPr>
              <a:t>(Unicode Translation Format</a:t>
            </a:r>
            <a:r>
              <a:rPr lang="zh-CN" altLang="en-US" sz="1600" smtClean="0">
                <a:latin typeface="微软雅黑"/>
              </a:rPr>
              <a:t>，简称为 </a:t>
            </a:r>
            <a:r>
              <a:rPr lang="en-US" altLang="zh-CN" sz="1600" smtClean="0">
                <a:latin typeface="微软雅黑"/>
              </a:rPr>
              <a:t>UTF)</a:t>
            </a:r>
            <a:r>
              <a:rPr lang="zh-CN" altLang="en-US" sz="1600" smtClean="0">
                <a:latin typeface="微软雅黑"/>
              </a:rPr>
              <a:t>。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>
                <a:latin typeface="微软雅黑"/>
              </a:rPr>
              <a:t>UTF-8</a:t>
            </a:r>
            <a:r>
              <a:rPr lang="zh-CN" altLang="en-US" sz="1600" smtClean="0">
                <a:latin typeface="微软雅黑"/>
              </a:rPr>
              <a:t>： </a:t>
            </a:r>
            <a:r>
              <a:rPr lang="en-US" altLang="zh-CN" sz="1600" smtClean="0">
                <a:latin typeface="微软雅黑"/>
              </a:rPr>
              <a:t>8bit</a:t>
            </a:r>
            <a:r>
              <a:rPr lang="zh-CN" altLang="en-US" sz="1600" smtClean="0">
                <a:latin typeface="微软雅黑"/>
              </a:rPr>
              <a:t>变长编码，对于大多数常用字符集</a:t>
            </a:r>
            <a:r>
              <a:rPr lang="en-US" altLang="zh-CN" sz="1600" smtClean="0">
                <a:latin typeface="微软雅黑"/>
              </a:rPr>
              <a:t>(ASCII</a:t>
            </a:r>
            <a:r>
              <a:rPr lang="zh-CN" altLang="en-US" sz="1600" smtClean="0">
                <a:latin typeface="微软雅黑"/>
              </a:rPr>
              <a:t>中</a:t>
            </a:r>
            <a:r>
              <a:rPr lang="en-US" altLang="zh-CN" sz="1600" smtClean="0">
                <a:latin typeface="微软雅黑"/>
              </a:rPr>
              <a:t>0~127</a:t>
            </a:r>
            <a:r>
              <a:rPr lang="zh-CN" altLang="en-US" sz="1600" smtClean="0">
                <a:latin typeface="微软雅黑"/>
              </a:rPr>
              <a:t>字符</a:t>
            </a:r>
            <a:r>
              <a:rPr lang="en-US" altLang="zh-CN" sz="1600" smtClean="0">
                <a:latin typeface="微软雅黑"/>
              </a:rPr>
              <a:t>)</a:t>
            </a:r>
            <a:r>
              <a:rPr lang="zh-CN" altLang="en-US" sz="1600" smtClean="0">
                <a:latin typeface="微软雅黑"/>
              </a:rPr>
              <a:t>它只使用单字节，而对其它常用字符</a:t>
            </a:r>
            <a:r>
              <a:rPr lang="en-US" altLang="zh-CN" sz="1600" smtClean="0">
                <a:latin typeface="微软雅黑"/>
              </a:rPr>
              <a:t>(</a:t>
            </a:r>
            <a:r>
              <a:rPr lang="zh-CN" altLang="en-US" sz="1600" smtClean="0">
                <a:latin typeface="微软雅黑"/>
              </a:rPr>
              <a:t>特别是朝鲜和汉语会意文字</a:t>
            </a:r>
            <a:r>
              <a:rPr lang="en-US" altLang="zh-CN" sz="1600" smtClean="0">
                <a:latin typeface="微软雅黑"/>
              </a:rPr>
              <a:t>)</a:t>
            </a:r>
            <a:r>
              <a:rPr lang="zh-CN" altLang="en-US" sz="1600" smtClean="0">
                <a:latin typeface="微软雅黑"/>
              </a:rPr>
              <a:t>，它使用</a:t>
            </a:r>
            <a:r>
              <a:rPr lang="en-US" altLang="zh-CN" sz="1600" smtClean="0">
                <a:latin typeface="微软雅黑"/>
              </a:rPr>
              <a:t>3</a:t>
            </a:r>
            <a:r>
              <a:rPr lang="zh-CN" altLang="en-US" sz="1600" smtClean="0">
                <a:latin typeface="微软雅黑"/>
              </a:rPr>
              <a:t>字节。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>
                <a:latin typeface="微软雅黑"/>
              </a:rPr>
              <a:t>UTF-16</a:t>
            </a:r>
            <a:r>
              <a:rPr lang="zh-CN" altLang="en-US" sz="1600" smtClean="0">
                <a:latin typeface="微软雅黑"/>
              </a:rPr>
              <a:t>： </a:t>
            </a:r>
            <a:r>
              <a:rPr lang="en-US" altLang="zh-CN" sz="1600" smtClean="0">
                <a:latin typeface="微软雅黑"/>
              </a:rPr>
              <a:t>16bit</a:t>
            </a:r>
            <a:r>
              <a:rPr lang="zh-CN" altLang="en-US" sz="1600" smtClean="0">
                <a:latin typeface="微软雅黑"/>
              </a:rPr>
              <a:t>编码，大致相当于</a:t>
            </a:r>
            <a:r>
              <a:rPr lang="en-US" altLang="zh-CN" sz="1600" smtClean="0">
                <a:latin typeface="微软雅黑"/>
              </a:rPr>
              <a:t>20</a:t>
            </a:r>
            <a:r>
              <a:rPr lang="zh-CN" altLang="en-US" sz="1600" smtClean="0">
                <a:latin typeface="微软雅黑"/>
              </a:rPr>
              <a:t>位编码，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汉字编码</a:t>
            </a:r>
            <a:endParaRPr lang="zh-CN" altLang="en-US" smtClean="0"/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/>
              <a:t>GB2312</a:t>
            </a:r>
            <a:r>
              <a:rPr lang="zh-CN" altLang="en-US" sz="2000" smtClean="0"/>
              <a:t>字集是简体字集，全称为</a:t>
            </a:r>
            <a:r>
              <a:rPr lang="en-US" altLang="zh-CN" sz="2000" smtClean="0"/>
              <a:t>GB2312(80)</a:t>
            </a:r>
            <a:r>
              <a:rPr lang="zh-CN" altLang="en-US" sz="2000" smtClean="0"/>
              <a:t>字集，共包括国标简体汉字</a:t>
            </a:r>
            <a:r>
              <a:rPr lang="en-US" altLang="zh-CN" sz="2000" smtClean="0"/>
              <a:t>6763</a:t>
            </a:r>
            <a:r>
              <a:rPr lang="zh-CN" altLang="en-US" sz="2000" smtClean="0"/>
              <a:t>个。</a:t>
            </a:r>
          </a:p>
          <a:p>
            <a:pPr lvl="1" eaLnBrk="1" hangingPunct="1"/>
            <a:r>
              <a:rPr lang="en-US" altLang="zh-CN" sz="2000" smtClean="0"/>
              <a:t>GB2312</a:t>
            </a:r>
            <a:r>
              <a:rPr lang="zh-CN" altLang="en-US" sz="2000" smtClean="0"/>
              <a:t>，正式的名称为</a:t>
            </a:r>
            <a:r>
              <a:rPr lang="en-US" altLang="zh-CN" sz="2000" smtClean="0"/>
              <a:t>MBCS</a:t>
            </a:r>
            <a:r>
              <a:rPr lang="zh-CN" altLang="en-US" sz="2000" smtClean="0"/>
              <a:t>（</a:t>
            </a:r>
            <a:r>
              <a:rPr lang="en-US" altLang="zh-CN" sz="2000" smtClean="0"/>
              <a:t>Multi-Byte Chactacter System</a:t>
            </a:r>
            <a:r>
              <a:rPr lang="zh-CN" altLang="en-US" sz="2000" smtClean="0"/>
              <a:t>，多字节字符系统），通常也称为</a:t>
            </a:r>
            <a:r>
              <a:rPr lang="en-US" altLang="zh-CN" sz="2000" smtClean="0"/>
              <a:t>ANSI</a:t>
            </a:r>
            <a:r>
              <a:rPr lang="zh-CN" altLang="en-US" sz="2000" smtClean="0"/>
              <a:t>字符集。</a:t>
            </a:r>
          </a:p>
          <a:p>
            <a:pPr eaLnBrk="1" hangingPunct="1"/>
            <a:r>
              <a:rPr lang="en-US" altLang="zh-CN" sz="2000" smtClean="0"/>
              <a:t>BIG5</a:t>
            </a:r>
            <a:r>
              <a:rPr lang="zh-CN" altLang="en-US" sz="2000" smtClean="0"/>
              <a:t>字集是台湾繁体字集，共包括国标繁体汉字</a:t>
            </a:r>
            <a:r>
              <a:rPr lang="en-US" altLang="zh-CN" sz="2000" smtClean="0"/>
              <a:t>13053</a:t>
            </a:r>
            <a:r>
              <a:rPr lang="zh-CN" altLang="en-US" sz="2000" smtClean="0"/>
              <a:t>个。 </a:t>
            </a:r>
          </a:p>
          <a:p>
            <a:pPr eaLnBrk="1" hangingPunct="1"/>
            <a:r>
              <a:rPr lang="en-US" altLang="zh-CN" sz="2000" smtClean="0"/>
              <a:t>GBK</a:t>
            </a:r>
            <a:r>
              <a:rPr lang="zh-CN" altLang="en-US" sz="2000" smtClean="0"/>
              <a:t>字集是简繁字集，包括了</a:t>
            </a:r>
            <a:r>
              <a:rPr lang="en-US" altLang="zh-CN" sz="2000" smtClean="0"/>
              <a:t>GB</a:t>
            </a:r>
            <a:r>
              <a:rPr lang="zh-CN" altLang="en-US" sz="2000" smtClean="0"/>
              <a:t>字集、</a:t>
            </a:r>
            <a:r>
              <a:rPr lang="en-US" altLang="zh-CN" sz="2000" smtClean="0"/>
              <a:t>BIG5</a:t>
            </a:r>
            <a:r>
              <a:rPr lang="zh-CN" altLang="en-US" sz="2000" smtClean="0"/>
              <a:t>字集和一些符号，共包括</a:t>
            </a:r>
            <a:r>
              <a:rPr lang="en-US" altLang="zh-CN" sz="2000" smtClean="0"/>
              <a:t>21003</a:t>
            </a:r>
            <a:r>
              <a:rPr lang="zh-CN" altLang="en-US" sz="2000" smtClean="0"/>
              <a:t>个字符。 </a:t>
            </a:r>
          </a:p>
          <a:p>
            <a:pPr eaLnBrk="1" hangingPunct="1"/>
            <a:r>
              <a:rPr lang="en-US" altLang="zh-CN" sz="2000" smtClean="0"/>
              <a:t>GB18030</a:t>
            </a:r>
            <a:r>
              <a:rPr lang="zh-CN" altLang="en-US" sz="2000" smtClean="0"/>
              <a:t>是国家制定的一个强制性大字集标准，全称为</a:t>
            </a:r>
            <a:r>
              <a:rPr lang="en-US" altLang="zh-CN" sz="2000" smtClean="0"/>
              <a:t>GB18030-2000</a:t>
            </a:r>
            <a:r>
              <a:rPr lang="zh-CN" altLang="en-US" sz="2000" smtClean="0"/>
              <a:t>，它的推出使汉字集有了一个“大一统”的标准。 </a:t>
            </a:r>
          </a:p>
          <a:p>
            <a:pPr eaLnBrk="1" hangingPunct="1"/>
            <a:r>
              <a:rPr lang="zh-CN" altLang="en-US" sz="2000" smtClean="0"/>
              <a:t>从</a:t>
            </a:r>
            <a:r>
              <a:rPr lang="en-US" altLang="zh-CN" sz="2000" smtClean="0"/>
              <a:t>gb2312</a:t>
            </a:r>
            <a:r>
              <a:rPr lang="zh-CN" altLang="en-US" sz="2000" smtClean="0"/>
              <a:t>到</a:t>
            </a:r>
            <a:r>
              <a:rPr lang="en-US" altLang="zh-CN" sz="2000" smtClean="0"/>
              <a:t>gbk</a:t>
            </a:r>
            <a:r>
              <a:rPr lang="zh-CN" altLang="en-US" sz="2000" smtClean="0"/>
              <a:t>再到</a:t>
            </a:r>
            <a:r>
              <a:rPr lang="en-US" altLang="zh-CN" sz="2000" smtClean="0"/>
              <a:t>gb18030</a:t>
            </a:r>
            <a:r>
              <a:rPr lang="zh-CN" altLang="en-US" sz="2000" smtClean="0"/>
              <a:t>，其支持的汉字越来越多。</a:t>
            </a:r>
            <a:r>
              <a:rPr lang="en-US" altLang="zh-CN" sz="2000" smtClean="0"/>
              <a:t>GB2312</a:t>
            </a:r>
            <a:r>
              <a:rPr lang="zh-CN" altLang="en-US" sz="2000" smtClean="0"/>
              <a:t>、</a:t>
            </a:r>
            <a:r>
              <a:rPr lang="en-US" altLang="zh-CN" sz="2000" smtClean="0"/>
              <a:t>GBK</a:t>
            </a:r>
            <a:r>
              <a:rPr lang="zh-CN" altLang="en-US" sz="2000" smtClean="0"/>
              <a:t>到</a:t>
            </a:r>
            <a:r>
              <a:rPr lang="en-US" altLang="zh-CN" sz="2000" smtClean="0"/>
              <a:t>GB18030</a:t>
            </a:r>
            <a:r>
              <a:rPr lang="zh-CN" altLang="en-US" sz="2000" smtClean="0"/>
              <a:t>都属于双字节字符集。从</a:t>
            </a:r>
            <a:r>
              <a:rPr lang="en-US" altLang="zh-CN" sz="2000" smtClean="0"/>
              <a:t>ASCII</a:t>
            </a:r>
            <a:r>
              <a:rPr lang="zh-CN" altLang="en-US" sz="2000" smtClean="0"/>
              <a:t>、</a:t>
            </a:r>
            <a:r>
              <a:rPr lang="en-US" altLang="zh-CN" sz="2000" smtClean="0"/>
              <a:t>GB2312</a:t>
            </a:r>
            <a:r>
              <a:rPr lang="zh-CN" altLang="en-US" sz="2000" smtClean="0"/>
              <a:t>、</a:t>
            </a:r>
            <a:r>
              <a:rPr lang="en-US" altLang="zh-CN" sz="2000" smtClean="0"/>
              <a:t>GBK</a:t>
            </a:r>
            <a:r>
              <a:rPr lang="zh-CN" altLang="en-US" sz="2000" smtClean="0"/>
              <a:t>到</a:t>
            </a:r>
            <a:r>
              <a:rPr lang="en-US" altLang="zh-CN" sz="2000" smtClean="0"/>
              <a:t>GB18030</a:t>
            </a:r>
            <a:r>
              <a:rPr lang="zh-CN" altLang="en-US" sz="2000" smtClean="0"/>
              <a:t>的编码方法是向下兼容的。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ISO/IEC 8859 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600" smtClean="0"/>
              <a:t>ISO/IEC 8859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 ISO 8859-1 (Latin-1) - </a:t>
            </a:r>
            <a:r>
              <a:rPr lang="zh-CN" altLang="en-US" sz="1600" smtClean="0"/>
              <a:t>西欧语言 </a:t>
            </a:r>
            <a:r>
              <a:rPr lang="en-US" altLang="zh-CN" sz="1600" b="1" smtClean="0">
                <a:solidFill>
                  <a:srgbClr val="800080"/>
                </a:solidFill>
              </a:rPr>
              <a:t>Unicode</a:t>
            </a:r>
            <a:r>
              <a:rPr lang="zh-CN" altLang="en-US" sz="1600" b="1" smtClean="0">
                <a:solidFill>
                  <a:srgbClr val="800080"/>
                </a:solidFill>
              </a:rPr>
              <a:t>字符集中覆盖了</a:t>
            </a:r>
            <a:r>
              <a:rPr lang="en-US" altLang="zh-CN" sz="1600" b="1" smtClean="0">
                <a:solidFill>
                  <a:srgbClr val="800080"/>
                </a:solidFill>
              </a:rPr>
              <a:t>ISO8859_1</a:t>
            </a:r>
            <a:endParaRPr lang="zh-CN" altLang="en-US" sz="1600" b="1" smtClean="0">
              <a:solidFill>
                <a:srgbClr val="80008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 ISO 8859-2 (Latin-2) - </a:t>
            </a:r>
            <a:r>
              <a:rPr lang="zh-CN" altLang="en-US" sz="1600" smtClean="0"/>
              <a:t>中欧语言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 ISO 8859-3 (Latin-3) - </a:t>
            </a:r>
            <a:r>
              <a:rPr lang="zh-CN" altLang="en-US" sz="1600" smtClean="0"/>
              <a:t>南欧语言。世界语也可用此字符集显示。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 ISO 8859-4 (Latin-4) - </a:t>
            </a:r>
            <a:r>
              <a:rPr lang="zh-CN" altLang="en-US" sz="1600" smtClean="0"/>
              <a:t>北欧语言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 ISO 8859-5 (Cyrillic) - </a:t>
            </a:r>
            <a:r>
              <a:rPr lang="zh-CN" altLang="en-US" sz="1600" smtClean="0"/>
              <a:t>斯拉夫语言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 ISO 8859-6 (Arabic) - </a:t>
            </a:r>
            <a:r>
              <a:rPr lang="zh-CN" altLang="en-US" sz="1600" smtClean="0"/>
              <a:t>阿拉伯语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 ISO 8859-7 (Greek) - </a:t>
            </a:r>
            <a:r>
              <a:rPr lang="zh-CN" altLang="en-US" sz="1600" smtClean="0"/>
              <a:t>希腊语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 ISO 8859-8 (Hebrew) - </a:t>
            </a:r>
            <a:r>
              <a:rPr lang="zh-CN" altLang="en-US" sz="1600" smtClean="0"/>
              <a:t>希伯来语</a:t>
            </a:r>
            <a:r>
              <a:rPr lang="en-US" altLang="zh-CN" sz="1600" smtClean="0"/>
              <a:t>(</a:t>
            </a:r>
            <a:r>
              <a:rPr lang="zh-CN" altLang="en-US" sz="1600" smtClean="0"/>
              <a:t>视觉顺序</a:t>
            </a:r>
            <a:r>
              <a:rPr lang="en-US" altLang="zh-CN" sz="1600" smtClean="0"/>
              <a:t>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 ISO 8859-8-I - </a:t>
            </a:r>
            <a:r>
              <a:rPr lang="zh-CN" altLang="en-US" sz="1600" smtClean="0"/>
              <a:t>希伯来语</a:t>
            </a:r>
            <a:r>
              <a:rPr lang="en-US" altLang="zh-CN" sz="1600" smtClean="0"/>
              <a:t>(</a:t>
            </a:r>
            <a:r>
              <a:rPr lang="zh-CN" altLang="en-US" sz="1600" smtClean="0"/>
              <a:t>逻辑顺序</a:t>
            </a:r>
            <a:r>
              <a:rPr lang="en-US" altLang="zh-CN" sz="1600" smtClean="0"/>
              <a:t>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 ISO 8859-9 (Latin-5 </a:t>
            </a:r>
            <a:r>
              <a:rPr lang="zh-CN" altLang="en-US" sz="1600" smtClean="0"/>
              <a:t>或 </a:t>
            </a:r>
            <a:r>
              <a:rPr lang="en-US" altLang="zh-CN" sz="1600" smtClean="0"/>
              <a:t>Turkish) - </a:t>
            </a:r>
            <a:r>
              <a:rPr lang="zh-CN" altLang="en-US" sz="1600" smtClean="0"/>
              <a:t>它把</a:t>
            </a:r>
            <a:r>
              <a:rPr lang="en-US" altLang="zh-CN" sz="1600" smtClean="0"/>
              <a:t>Latin-1</a:t>
            </a:r>
            <a:r>
              <a:rPr lang="zh-CN" altLang="en-US" sz="1600" smtClean="0"/>
              <a:t>的冰岛语字母换走，加入土耳其语字母。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 ISO 8859-10 (Latin-6 </a:t>
            </a:r>
            <a:r>
              <a:rPr lang="zh-CN" altLang="en-US" sz="1600" smtClean="0"/>
              <a:t>或 </a:t>
            </a:r>
            <a:r>
              <a:rPr lang="en-US" altLang="zh-CN" sz="1600" smtClean="0"/>
              <a:t>Nordic) - </a:t>
            </a:r>
            <a:r>
              <a:rPr lang="zh-CN" altLang="en-US" sz="1600" smtClean="0"/>
              <a:t>北日耳曼语支，用来代替</a:t>
            </a:r>
            <a:r>
              <a:rPr lang="en-US" altLang="zh-CN" sz="1600" smtClean="0"/>
              <a:t>Latin-4</a:t>
            </a:r>
            <a:r>
              <a:rPr lang="zh-CN" altLang="en-US" sz="1600" smtClean="0"/>
              <a:t>。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 ISO 8859-11 (Thai) - </a:t>
            </a:r>
            <a:r>
              <a:rPr lang="zh-CN" altLang="en-US" sz="1600" smtClean="0"/>
              <a:t>泰语，从泰国的 </a:t>
            </a:r>
            <a:r>
              <a:rPr lang="en-US" altLang="zh-CN" sz="1600" smtClean="0"/>
              <a:t>TIS620 </a:t>
            </a:r>
            <a:r>
              <a:rPr lang="zh-CN" altLang="en-US" sz="1600" smtClean="0"/>
              <a:t>标准字集演化而来。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 ISO 8859-13 (Latin-7 </a:t>
            </a:r>
            <a:r>
              <a:rPr lang="zh-CN" altLang="en-US" sz="1600" smtClean="0"/>
              <a:t>或 </a:t>
            </a:r>
            <a:r>
              <a:rPr lang="en-US" altLang="zh-CN" sz="1600" smtClean="0"/>
              <a:t>Baltic Rim) - </a:t>
            </a:r>
            <a:r>
              <a:rPr lang="zh-CN" altLang="en-US" sz="1600" smtClean="0"/>
              <a:t>波罗的语族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 ISO 8859-14 (Latin-8 </a:t>
            </a:r>
            <a:r>
              <a:rPr lang="zh-CN" altLang="en-US" sz="1600" smtClean="0"/>
              <a:t>或 </a:t>
            </a:r>
            <a:r>
              <a:rPr lang="en-US" altLang="zh-CN" sz="1600" smtClean="0"/>
              <a:t>Celtic) - </a:t>
            </a:r>
            <a:r>
              <a:rPr lang="zh-CN" altLang="en-US" sz="1600" smtClean="0"/>
              <a:t>凯尔特语族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 ISO 8859-15 (Latin-9) - </a:t>
            </a:r>
            <a:r>
              <a:rPr lang="zh-CN" altLang="en-US" sz="1600" smtClean="0"/>
              <a:t>西欧语言，加入</a:t>
            </a:r>
            <a:r>
              <a:rPr lang="en-US" altLang="zh-CN" sz="1600" smtClean="0"/>
              <a:t>Latin-1</a:t>
            </a:r>
            <a:r>
              <a:rPr lang="zh-CN" altLang="en-US" sz="1600" smtClean="0"/>
              <a:t>欠缺的法语及芬兰语重音字母，以及欧元符号。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 ISO 8859-16 (Latin-10) - </a:t>
            </a:r>
            <a:r>
              <a:rPr lang="zh-CN" altLang="en-US" sz="1600" smtClean="0"/>
              <a:t>东南欧语言。主要供罗马尼亚语使用，并加入欧元符号。 </a:t>
            </a:r>
          </a:p>
          <a:p>
            <a:pPr eaLnBrk="1" hangingPunct="1">
              <a:lnSpc>
                <a:spcPct val="80000"/>
              </a:lnSpc>
            </a:pPr>
            <a:endParaRPr lang="zh-CN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如何读取</a:t>
            </a:r>
            <a:r>
              <a:rPr lang="en-US" altLang="zh-CN" smtClean="0"/>
              <a:t>utf-8</a:t>
            </a:r>
            <a:r>
              <a:rPr lang="zh-CN" altLang="en-US" smtClean="0"/>
              <a:t>的文件？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如何读取</a:t>
            </a:r>
            <a:r>
              <a:rPr lang="en-US" altLang="zh-CN" smtClean="0"/>
              <a:t>utf-8</a:t>
            </a:r>
            <a:r>
              <a:rPr lang="zh-CN" altLang="en-US" smtClean="0"/>
              <a:t>的文件？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23850" y="2276475"/>
            <a:ext cx="8424863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/>
            <a:r>
              <a:rPr lang="en-US" altLang="zh-CN" sz="1400"/>
              <a:t>import java.io.*;</a:t>
            </a:r>
          </a:p>
          <a:p>
            <a:pPr marL="400050" indent="-400050"/>
            <a:r>
              <a:rPr lang="en-US" altLang="zh-CN" sz="1400"/>
              <a:t>public class TestInputStreamReader {</a:t>
            </a:r>
          </a:p>
          <a:p>
            <a:pPr marL="400050" indent="-400050"/>
            <a:r>
              <a:rPr lang="en-US" altLang="zh-CN" sz="1400"/>
              <a:t>	public static void main(String[] args) throws Exception{</a:t>
            </a:r>
          </a:p>
          <a:p>
            <a:pPr marL="400050" indent="-400050"/>
            <a:r>
              <a:rPr lang="en-US" altLang="zh-CN" sz="1400"/>
              <a:t>		FileInputStream   fin=new   FileInputStream("d:\\chartest\\utf-8.txt");   </a:t>
            </a:r>
          </a:p>
          <a:p>
            <a:pPr marL="400050" indent="-400050"/>
            <a:r>
              <a:rPr lang="en-US" altLang="zh-CN" sz="1400"/>
              <a:t>		InputStreamReader   fileIn=new   InputStreamReader(fin,"UTF-8");   </a:t>
            </a:r>
          </a:p>
          <a:p>
            <a:pPr marL="400050" indent="-400050"/>
            <a:r>
              <a:rPr lang="en-US" altLang="zh-CN" sz="1400"/>
              <a:t>		BufferedReader   infm=   new   BufferedReader(fileIn);   </a:t>
            </a:r>
          </a:p>
          <a:p>
            <a:pPr marL="400050" indent="-400050"/>
            <a:r>
              <a:rPr lang="en-US" altLang="zh-CN" sz="1400"/>
              <a:t>		String s = "";</a:t>
            </a:r>
          </a:p>
          <a:p>
            <a:pPr marL="400050" indent="-400050"/>
            <a:r>
              <a:rPr lang="en-US" altLang="zh-CN" sz="1400"/>
              <a:t>		while(true){  </a:t>
            </a:r>
          </a:p>
          <a:p>
            <a:pPr marL="400050" indent="-400050"/>
            <a:r>
              <a:rPr lang="en-US" altLang="zh-CN" sz="1400"/>
              <a:t>			s=infm.readLine();</a:t>
            </a:r>
          </a:p>
          <a:p>
            <a:pPr marL="400050" indent="-400050"/>
            <a:r>
              <a:rPr lang="en-US" altLang="zh-CN" sz="1400"/>
              <a:t>			if(s==null)break;</a:t>
            </a:r>
          </a:p>
          <a:p>
            <a:pPr marL="400050" indent="-400050"/>
            <a:r>
              <a:rPr lang="en-US" altLang="zh-CN" sz="1400"/>
              <a:t>			System.out.println(s);</a:t>
            </a:r>
          </a:p>
          <a:p>
            <a:pPr marL="400050" indent="-400050"/>
            <a:r>
              <a:rPr lang="en-US" altLang="zh-CN" sz="1400"/>
              <a:t>		}</a:t>
            </a:r>
          </a:p>
          <a:p>
            <a:pPr marL="400050" indent="-400050"/>
            <a:r>
              <a:rPr lang="en-US" altLang="zh-CN" sz="1400"/>
              <a:t>	}</a:t>
            </a:r>
          </a:p>
          <a:p>
            <a:pPr marL="400050" indent="-400050"/>
            <a:r>
              <a:rPr lang="en-US" altLang="zh-CN" sz="1400"/>
              <a:t>}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ChangeArrowheads="1"/>
          </p:cNvSpPr>
          <p:nvPr/>
        </p:nvSpPr>
        <p:spPr bwMode="auto">
          <a:xfrm>
            <a:off x="609600" y="1916113"/>
            <a:ext cx="7848600" cy="3875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000" dirty="0" err="1">
                <a:solidFill>
                  <a:srgbClr val="523227"/>
                </a:solidFill>
              </a:rPr>
              <a:t>ByteArrayInputStream&amp;ByteArrayOutputStream</a:t>
            </a:r>
            <a:endParaRPr kumimoji="1" lang="en-US" altLang="zh-CN" sz="2000" b="1" dirty="0">
              <a:latin typeface="Courier New" pitchFamily="49" charset="0"/>
            </a:endParaRP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en-US" altLang="zh-CN" sz="2000" b="1" dirty="0" err="1">
                <a:latin typeface="Courier New" pitchFamily="49" charset="0"/>
              </a:rPr>
              <a:t>DataInputStream</a:t>
            </a:r>
            <a:r>
              <a:rPr kumimoji="1" lang="en-US" altLang="zh-CN" sz="2000" b="1" dirty="0">
                <a:latin typeface="Courier New" pitchFamily="49" charset="0"/>
              </a:rPr>
              <a:t> </a:t>
            </a:r>
            <a:r>
              <a:rPr kumimoji="1" lang="zh-CN" altLang="en-US" sz="2000" b="1" dirty="0">
                <a:latin typeface="Courier New" pitchFamily="49" charset="0"/>
              </a:rPr>
              <a:t>和 </a:t>
            </a:r>
            <a:r>
              <a:rPr kumimoji="1" lang="en-US" altLang="zh-CN" sz="2000" b="1" dirty="0" err="1">
                <a:latin typeface="Courier New" pitchFamily="49" charset="0"/>
              </a:rPr>
              <a:t>DataOutputStream</a:t>
            </a:r>
            <a:r>
              <a:rPr kumimoji="1" lang="en-US" altLang="zh-CN" sz="2000" b="1" dirty="0">
                <a:latin typeface="Courier New" pitchFamily="49" charset="0"/>
              </a:rPr>
              <a:t> </a:t>
            </a:r>
            <a:r>
              <a:rPr kumimoji="1" lang="zh-CN" altLang="en-US" sz="2000" b="1" dirty="0">
                <a:latin typeface="Courier New" pitchFamily="49" charset="0"/>
              </a:rPr>
              <a:t>分别继承自</a:t>
            </a:r>
            <a:r>
              <a:rPr kumimoji="1" lang="en-US" altLang="zh-CN" sz="2000" b="1" dirty="0" err="1">
                <a:latin typeface="Courier New" pitchFamily="49" charset="0"/>
              </a:rPr>
              <a:t>InputSteam</a:t>
            </a:r>
            <a:r>
              <a:rPr kumimoji="1" lang="en-US" altLang="zh-CN" sz="2000" b="1" dirty="0">
                <a:latin typeface="Courier New" pitchFamily="49" charset="0"/>
              </a:rPr>
              <a:t> </a:t>
            </a:r>
            <a:r>
              <a:rPr kumimoji="1" lang="zh-CN" altLang="en-US" sz="2000" b="1" dirty="0">
                <a:latin typeface="Courier New" pitchFamily="49" charset="0"/>
              </a:rPr>
              <a:t>和 </a:t>
            </a:r>
            <a:r>
              <a:rPr kumimoji="1" lang="en-US" altLang="zh-CN" sz="2000" b="1" dirty="0" err="1">
                <a:latin typeface="Courier New" pitchFamily="49" charset="0"/>
              </a:rPr>
              <a:t>OutputStream</a:t>
            </a:r>
            <a:r>
              <a:rPr kumimoji="1" lang="en-US" altLang="zh-CN" sz="2000" b="1" dirty="0">
                <a:latin typeface="Courier New" pitchFamily="49" charset="0"/>
              </a:rPr>
              <a:t>，</a:t>
            </a:r>
            <a:r>
              <a:rPr kumimoji="1" lang="zh-CN" altLang="en-US" sz="2000" b="1" dirty="0">
                <a:latin typeface="Courier New" pitchFamily="49" charset="0"/>
              </a:rPr>
              <a:t>它属于处理流，需要分别“套接”在</a:t>
            </a:r>
            <a:r>
              <a:rPr kumimoji="1" lang="en-US" altLang="zh-CN" sz="2000" b="1" dirty="0" err="1">
                <a:latin typeface="Courier New" pitchFamily="49" charset="0"/>
              </a:rPr>
              <a:t>InputStream</a:t>
            </a:r>
            <a:r>
              <a:rPr kumimoji="1" lang="en-US" altLang="zh-CN" sz="2000" b="1" dirty="0">
                <a:latin typeface="Courier New" pitchFamily="49" charset="0"/>
              </a:rPr>
              <a:t> </a:t>
            </a:r>
            <a:r>
              <a:rPr kumimoji="1" lang="zh-CN" altLang="en-US" sz="2000" b="1" dirty="0">
                <a:latin typeface="Courier New" pitchFamily="49" charset="0"/>
              </a:rPr>
              <a:t>和</a:t>
            </a:r>
            <a:r>
              <a:rPr kumimoji="1" lang="en-US" altLang="zh-CN" sz="2000" b="1" dirty="0" err="1">
                <a:latin typeface="Courier New" pitchFamily="49" charset="0"/>
              </a:rPr>
              <a:t>OutputStream</a:t>
            </a:r>
            <a:r>
              <a:rPr kumimoji="1" lang="zh-CN" altLang="en-US" sz="2000" b="1" dirty="0">
                <a:latin typeface="Courier New" pitchFamily="49" charset="0"/>
              </a:rPr>
              <a:t>类型的节点流上。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en-US" altLang="zh-CN" sz="2000" b="1" dirty="0" err="1">
                <a:latin typeface="Courier New" pitchFamily="49" charset="0"/>
              </a:rPr>
              <a:t>DataInputStream</a:t>
            </a:r>
            <a:r>
              <a:rPr kumimoji="1" lang="zh-CN" altLang="en-US" sz="2000" b="1" dirty="0">
                <a:latin typeface="Courier New" pitchFamily="49" charset="0"/>
              </a:rPr>
              <a:t>和</a:t>
            </a:r>
            <a:r>
              <a:rPr kumimoji="1" lang="en-US" altLang="zh-CN" sz="2000" b="1" dirty="0" err="1">
                <a:latin typeface="Courier New" pitchFamily="49" charset="0"/>
              </a:rPr>
              <a:t>DataOutputStream</a:t>
            </a:r>
            <a:r>
              <a:rPr kumimoji="1" lang="zh-CN" altLang="en-US" sz="2000" b="1" dirty="0">
                <a:latin typeface="Courier New" pitchFamily="49" charset="0"/>
              </a:rPr>
              <a:t>提供了可以存取与机器无关的</a:t>
            </a:r>
            <a:r>
              <a:rPr kumimoji="1" lang="en-US" altLang="zh-CN" sz="2000" b="1" dirty="0">
                <a:latin typeface="Courier New" pitchFamily="49" charset="0"/>
              </a:rPr>
              <a:t>Java</a:t>
            </a:r>
            <a:r>
              <a:rPr kumimoji="1" lang="zh-CN" altLang="en-US" sz="2000" b="1" dirty="0">
                <a:latin typeface="Courier New" pitchFamily="49" charset="0"/>
              </a:rPr>
              <a:t>原始类型数据（如：</a:t>
            </a:r>
            <a:r>
              <a:rPr kumimoji="1" lang="en-US" altLang="zh-CN" sz="2000" b="1" dirty="0" err="1">
                <a:latin typeface="Courier New" pitchFamily="49" charset="0"/>
              </a:rPr>
              <a:t>int，double</a:t>
            </a:r>
            <a:r>
              <a:rPr kumimoji="1" lang="en-US" altLang="zh-CN" sz="2000" b="1" dirty="0">
                <a:latin typeface="Courier New" pitchFamily="49" charset="0"/>
              </a:rPr>
              <a:t> </a:t>
            </a:r>
            <a:r>
              <a:rPr kumimoji="1" lang="zh-CN" altLang="en-US" sz="2000" b="1" dirty="0">
                <a:latin typeface="Courier New" pitchFamily="49" charset="0"/>
              </a:rPr>
              <a:t>等）的方法。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en-US" altLang="zh-CN" sz="2000" b="1" dirty="0" err="1">
                <a:latin typeface="Courier New" pitchFamily="49" charset="0"/>
              </a:rPr>
              <a:t>DataInputStream</a:t>
            </a:r>
            <a:r>
              <a:rPr kumimoji="1" lang="zh-CN" altLang="en-US" sz="2000" b="1" dirty="0">
                <a:latin typeface="Courier New" pitchFamily="49" charset="0"/>
              </a:rPr>
              <a:t>和</a:t>
            </a:r>
            <a:r>
              <a:rPr kumimoji="1" lang="en-US" altLang="zh-CN" sz="2000" b="1" dirty="0" err="1">
                <a:latin typeface="Courier New" pitchFamily="49" charset="0"/>
              </a:rPr>
              <a:t>DataOutputStream</a:t>
            </a:r>
            <a:r>
              <a:rPr kumimoji="1" lang="zh-CN" altLang="en-US" sz="2000" b="1" dirty="0">
                <a:latin typeface="Courier New" pitchFamily="49" charset="0"/>
              </a:rPr>
              <a:t>的构造方法为：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en-US" altLang="zh-CN" sz="2000" b="1" dirty="0" err="1">
                <a:latin typeface="Courier New" pitchFamily="49" charset="0"/>
              </a:rPr>
              <a:t>DataInputStream</a:t>
            </a:r>
            <a:r>
              <a:rPr kumimoji="1" lang="en-US" altLang="zh-CN" sz="2000" b="1" dirty="0">
                <a:latin typeface="Courier New" pitchFamily="49" charset="0"/>
              </a:rPr>
              <a:t> ( </a:t>
            </a:r>
            <a:r>
              <a:rPr kumimoji="1" lang="en-US" altLang="zh-CN" sz="2000" b="1" dirty="0" err="1">
                <a:latin typeface="Courier New" pitchFamily="49" charset="0"/>
              </a:rPr>
              <a:t>InputStream</a:t>
            </a:r>
            <a:r>
              <a:rPr kumimoji="1" lang="en-US" altLang="zh-CN" sz="2000" b="1" dirty="0">
                <a:latin typeface="Courier New" pitchFamily="49" charset="0"/>
              </a:rPr>
              <a:t> in ) </a:t>
            </a:r>
            <a:endParaRPr kumimoji="1" lang="zh-CN" altLang="en-US" sz="2000" b="1" dirty="0">
              <a:latin typeface="Courier New" pitchFamily="49" charset="0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en-US" altLang="zh-CN" sz="2000" b="1" dirty="0" err="1">
                <a:latin typeface="Courier New" pitchFamily="49" charset="0"/>
              </a:rPr>
              <a:t>DataOutputStream</a:t>
            </a:r>
            <a:r>
              <a:rPr kumimoji="1" lang="en-US" altLang="zh-CN" sz="2000" b="1" dirty="0">
                <a:latin typeface="Courier New" pitchFamily="49" charset="0"/>
              </a:rPr>
              <a:t> ( </a:t>
            </a:r>
            <a:r>
              <a:rPr kumimoji="1" lang="en-US" altLang="zh-CN" sz="2000" b="1" dirty="0" err="1">
                <a:latin typeface="Courier New" pitchFamily="49" charset="0"/>
              </a:rPr>
              <a:t>OutputStream</a:t>
            </a:r>
            <a:r>
              <a:rPr kumimoji="1" lang="en-US" altLang="zh-CN" sz="2000" b="1" dirty="0">
                <a:latin typeface="Courier New" pitchFamily="49" charset="0"/>
              </a:rPr>
              <a:t> out 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</a:rPr>
              <a:t>数据流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ChangeArrowheads="1"/>
          </p:cNvSpPr>
          <p:nvPr/>
        </p:nvSpPr>
        <p:spPr bwMode="auto">
          <a:xfrm>
            <a:off x="609600" y="1700213"/>
            <a:ext cx="8001000" cy="2016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en-US" altLang="zh-CN" sz="1600" b="1">
                <a:latin typeface="Courier New" pitchFamily="49" charset="0"/>
              </a:rPr>
              <a:t>PrintWriter</a:t>
            </a:r>
            <a:r>
              <a:rPr kumimoji="1" lang="zh-CN" altLang="en-US" sz="1600" b="1">
                <a:latin typeface="Courier New" pitchFamily="49" charset="0"/>
              </a:rPr>
              <a:t>和</a:t>
            </a:r>
            <a:r>
              <a:rPr kumimoji="1" lang="en-US" altLang="zh-CN" sz="1600" b="1">
                <a:latin typeface="Courier New" pitchFamily="49" charset="0"/>
              </a:rPr>
              <a:t>PrintStream </a:t>
            </a:r>
            <a:r>
              <a:rPr kumimoji="1" lang="zh-CN" altLang="en-US" sz="1600" b="1">
                <a:latin typeface="Courier New" pitchFamily="49" charset="0"/>
              </a:rPr>
              <a:t>都属于输出流，分别针对与字符和字节。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en-US" altLang="zh-CN" sz="1600" b="1">
                <a:latin typeface="Courier New" pitchFamily="49" charset="0"/>
              </a:rPr>
              <a:t>PrintWriter</a:t>
            </a:r>
            <a:r>
              <a:rPr kumimoji="1" lang="zh-CN" altLang="en-US" sz="1600" b="1">
                <a:latin typeface="Courier New" pitchFamily="49" charset="0"/>
              </a:rPr>
              <a:t>和</a:t>
            </a:r>
            <a:r>
              <a:rPr kumimoji="1" lang="en-US" altLang="zh-CN" sz="1600" b="1">
                <a:latin typeface="Courier New" pitchFamily="49" charset="0"/>
              </a:rPr>
              <a:t>PrintStream</a:t>
            </a:r>
            <a:r>
              <a:rPr kumimoji="1" lang="zh-CN" altLang="en-US" sz="1600" b="1">
                <a:latin typeface="Courier New" pitchFamily="49" charset="0"/>
              </a:rPr>
              <a:t>提供了重载的</a:t>
            </a:r>
            <a:r>
              <a:rPr kumimoji="1" lang="en-US" altLang="zh-CN" sz="1600" b="1">
                <a:latin typeface="Courier New" pitchFamily="49" charset="0"/>
              </a:rPr>
              <a:t>print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en-US" altLang="zh-CN" sz="1600" b="1">
                <a:latin typeface="Courier New" pitchFamily="49" charset="0"/>
              </a:rPr>
              <a:t>   Println</a:t>
            </a:r>
            <a:r>
              <a:rPr kumimoji="1" lang="zh-CN" altLang="en-US" sz="1600" b="1">
                <a:latin typeface="Courier New" pitchFamily="49" charset="0"/>
              </a:rPr>
              <a:t>方法用于多种数据类型的输出。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en-US" altLang="zh-CN" sz="1600" b="1">
                <a:latin typeface="Courier New" pitchFamily="49" charset="0"/>
              </a:rPr>
              <a:t>PrintWriter</a:t>
            </a:r>
            <a:r>
              <a:rPr kumimoji="1" lang="zh-CN" altLang="en-US" sz="1600" b="1">
                <a:latin typeface="Courier New" pitchFamily="49" charset="0"/>
              </a:rPr>
              <a:t>和</a:t>
            </a:r>
            <a:r>
              <a:rPr kumimoji="1" lang="en-US" altLang="zh-CN" sz="1600" b="1">
                <a:latin typeface="Courier New" pitchFamily="49" charset="0"/>
              </a:rPr>
              <a:t>PrintStream</a:t>
            </a:r>
            <a:r>
              <a:rPr kumimoji="1" lang="zh-CN" altLang="en-US" sz="1600" b="1">
                <a:latin typeface="Courier New" pitchFamily="49" charset="0"/>
              </a:rPr>
              <a:t>的输出操作不会抛出异常，用户通过检测错误状态获取错误信息。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en-US" altLang="zh-CN" sz="1600" b="1">
                <a:latin typeface="Courier New" pitchFamily="49" charset="0"/>
              </a:rPr>
              <a:t>PrintWriter</a:t>
            </a:r>
            <a:r>
              <a:rPr kumimoji="1" lang="zh-CN" altLang="en-US" sz="1600" b="1">
                <a:latin typeface="Courier New" pitchFamily="49" charset="0"/>
              </a:rPr>
              <a:t>和</a:t>
            </a:r>
            <a:r>
              <a:rPr kumimoji="1" lang="en-US" altLang="zh-CN" sz="1600" b="1">
                <a:latin typeface="Courier New" pitchFamily="49" charset="0"/>
              </a:rPr>
              <a:t>PrintStream</a:t>
            </a:r>
            <a:r>
              <a:rPr kumimoji="1" lang="zh-CN" altLang="en-US" sz="1600" b="1">
                <a:latin typeface="Courier New" pitchFamily="49" charset="0"/>
              </a:rPr>
              <a:t>有自动</a:t>
            </a:r>
            <a:r>
              <a:rPr kumimoji="1" lang="en-US" altLang="zh-CN" sz="1600" b="1">
                <a:latin typeface="Courier New" pitchFamily="49" charset="0"/>
              </a:rPr>
              <a:t>flush</a:t>
            </a:r>
            <a:r>
              <a:rPr kumimoji="1" lang="zh-CN" altLang="en-US" sz="1600" b="1">
                <a:latin typeface="Courier New" pitchFamily="49" charset="0"/>
              </a:rPr>
              <a:t>功能。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charset="-122"/>
              </a:rPr>
              <a:t>Print </a:t>
            </a:r>
            <a:r>
              <a:rPr lang="zh-CN" altLang="en-US" smtClean="0">
                <a:latin typeface="宋体" charset="-122"/>
              </a:rPr>
              <a:t>流</a:t>
            </a:r>
            <a:endParaRPr lang="zh-CN" altLang="en-US" smtClean="0"/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609600" y="3789363"/>
            <a:ext cx="8001000" cy="2087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 b="1">
                <a:latin typeface="Courier New" pitchFamily="49" charset="0"/>
              </a:rPr>
              <a:t>PrintWriter(Writer out)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 b="1">
                <a:latin typeface="Courier New" pitchFamily="49" charset="0"/>
              </a:rPr>
              <a:t>PrintWriter(Writer out,boolean autoFlush)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 b="1">
                <a:latin typeface="Courier New" pitchFamily="49" charset="0"/>
              </a:rPr>
              <a:t>PrintWriter(OutputStream out)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 b="1">
                <a:latin typeface="Courier New" pitchFamily="49" charset="0"/>
              </a:rPr>
              <a:t>PrintWriter(OutputStream out,boolean autoFlush)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 b="1">
                <a:latin typeface="Courier New" pitchFamily="49" charset="0"/>
              </a:rPr>
              <a:t>PrintStream(OutputStream out)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 b="1">
                <a:latin typeface="Courier New" pitchFamily="49" charset="0"/>
              </a:rPr>
              <a:t>PrintStream(OutputStream out,booleanautoFlush)</a:t>
            </a:r>
            <a:endParaRPr kumimoji="1" lang="zh-CN" altLang="en-US" sz="1600" b="1">
              <a:latin typeface="Courier New" pitchFamily="49" charset="0"/>
            </a:endParaRP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611188" y="5891213"/>
            <a:ext cx="3178175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spcAft>
                <a:spcPct val="20000"/>
              </a:spcAft>
            </a:pPr>
            <a:r>
              <a:rPr lang="zh-CN" altLang="en-US" sz="1600"/>
              <a:t>例：</a:t>
            </a:r>
            <a:r>
              <a:rPr lang="en-US" altLang="zh-CN" sz="1600"/>
              <a:t>TestPrintStream1 / 2 / 3.java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charset="-122"/>
              </a:rPr>
              <a:t>Object</a:t>
            </a:r>
            <a:r>
              <a:rPr lang="zh-CN" altLang="en-US" smtClean="0">
                <a:latin typeface="宋体" charset="-122"/>
              </a:rPr>
              <a:t>流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673225"/>
            <a:ext cx="8718550" cy="2979738"/>
          </a:xfrm>
        </p:spPr>
        <p:txBody>
          <a:bodyPr/>
          <a:lstStyle/>
          <a:p>
            <a:pPr eaLnBrk="1" hangingPunct="1"/>
            <a:r>
              <a:rPr lang="zh-CN" altLang="en-US" smtClean="0"/>
              <a:t>直接将</a:t>
            </a:r>
            <a:r>
              <a:rPr lang="en-US" altLang="zh-CN" smtClean="0"/>
              <a:t>Object</a:t>
            </a:r>
            <a:r>
              <a:rPr lang="zh-CN" altLang="en-US" smtClean="0"/>
              <a:t>写入或读出</a:t>
            </a:r>
          </a:p>
          <a:p>
            <a:pPr lvl="1" eaLnBrk="1" hangingPunct="1"/>
            <a:r>
              <a:rPr lang="en-US" altLang="zh-CN" smtClean="0"/>
              <a:t>transient</a:t>
            </a:r>
            <a:r>
              <a:rPr lang="zh-CN" altLang="en-US" smtClean="0"/>
              <a:t>关键字</a:t>
            </a:r>
          </a:p>
          <a:p>
            <a:pPr lvl="1" eaLnBrk="1" hangingPunct="1"/>
            <a:r>
              <a:rPr lang="en-US" altLang="zh-CN" smtClean="0"/>
              <a:t>serializable</a:t>
            </a:r>
            <a:r>
              <a:rPr lang="zh-CN" altLang="en-US" smtClean="0"/>
              <a:t>接口</a:t>
            </a:r>
          </a:p>
          <a:p>
            <a:pPr lvl="1" eaLnBrk="1" hangingPunct="1"/>
            <a:r>
              <a:rPr lang="en-US" altLang="zh-CN" smtClean="0"/>
              <a:t>Externalizable </a:t>
            </a:r>
            <a:r>
              <a:rPr lang="zh-CN" altLang="en-US" smtClean="0"/>
              <a:t>接口</a:t>
            </a:r>
          </a:p>
          <a:p>
            <a:pPr lvl="2" eaLnBrk="1" hangingPunct="1"/>
            <a:r>
              <a:rPr lang="en-US" altLang="zh-CN" smtClean="0"/>
              <a:t>void </a:t>
            </a:r>
            <a:r>
              <a:rPr lang="en-US" altLang="zh-CN" b="1" smtClean="0"/>
              <a:t>writeExternal</a:t>
            </a:r>
            <a:r>
              <a:rPr lang="en-US" altLang="zh-CN" smtClean="0"/>
              <a:t>(ObjectOutput out) throws IOException </a:t>
            </a:r>
          </a:p>
          <a:p>
            <a:pPr lvl="2" eaLnBrk="1" hangingPunct="1"/>
            <a:r>
              <a:rPr lang="en-US" altLang="zh-CN" smtClean="0"/>
              <a:t>void </a:t>
            </a:r>
            <a:r>
              <a:rPr lang="en-US" altLang="zh-CN" b="1" smtClean="0"/>
              <a:t>readExternal</a:t>
            </a:r>
            <a:r>
              <a:rPr lang="en-US" altLang="zh-CN" smtClean="0"/>
              <a:t>(ObjectInput in) throws IOException, ClassNotFoundException 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63538" y="1371600"/>
            <a:ext cx="8435975" cy="1873250"/>
          </a:xfrm>
        </p:spPr>
        <p:txBody>
          <a:bodyPr/>
          <a:lstStyle/>
          <a:p>
            <a:pPr marL="400050" indent="-400050"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java.io.File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类代表系统文件名（路径或文件名）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00050" indent="-400050"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类的常见构造方法：</a:t>
            </a:r>
          </a:p>
          <a:p>
            <a:pPr marL="400050" lvl="1" indent="-400050" eaLnBrk="1" hangingPunct="1">
              <a:spcBef>
                <a:spcPct val="4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 File(String pathname)</a:t>
            </a:r>
          </a:p>
          <a:p>
            <a:pPr marL="400050" lvl="1" indent="-400050" eaLnBrk="1" hangingPunct="1">
              <a:spcBef>
                <a:spcPct val="40000"/>
              </a:spcBef>
              <a:buClr>
                <a:srgbClr val="000099"/>
              </a:buClr>
              <a:buFont typeface="Wingdings" pitchFamily="2" charset="2"/>
              <a:buNone/>
              <a:defRPr/>
            </a:pP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以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pathname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为路径创建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对象，如果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pathname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是相对路径，则默认的当前路径在系统属性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user.dir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中存储。</a:t>
            </a:r>
          </a:p>
          <a:p>
            <a:pPr marL="400050" indent="-400050" eaLnBrk="1" hangingPunct="1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的静态属性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 separator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存储了当前系统的路径分隔符。 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black">
          <a:xfrm>
            <a:off x="457200" y="3505200"/>
            <a:ext cx="777240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indent="-400050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对象可以访问文件的属性。</a:t>
            </a:r>
            <a:b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canRead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    public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canWrite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b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public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exists()          public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isDirectory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b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public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isFile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          public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isHidden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b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public long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lastModified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   public long length()</a:t>
            </a:r>
            <a:b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public String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getName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      public String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getPath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400050" indent="-400050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对象创建空文件或目录（在该对象所指的文件或目录不存在的情况下）。</a:t>
            </a:r>
          </a:p>
          <a:p>
            <a:pPr marL="400050" indent="-400050">
              <a:lnSpc>
                <a:spcPct val="35000"/>
              </a:lnSpc>
              <a:spcBef>
                <a:spcPct val="50000"/>
              </a:spcBef>
              <a:buClr>
                <a:schemeClr val="hlink"/>
              </a:buClr>
              <a:defRPr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public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createNewFile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()throws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IOException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00050" indent="-400050">
              <a:lnSpc>
                <a:spcPct val="35000"/>
              </a:lnSpc>
              <a:spcBef>
                <a:spcPct val="50000"/>
              </a:spcBef>
              <a:buClr>
                <a:schemeClr val="hlink"/>
              </a:buClr>
              <a:defRPr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public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delete()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00050" indent="-400050">
              <a:lnSpc>
                <a:spcPct val="35000"/>
              </a:lnSpc>
              <a:spcBef>
                <a:spcPct val="50000"/>
              </a:spcBef>
              <a:buClr>
                <a:schemeClr val="hlink"/>
              </a:buClr>
              <a:defRPr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public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mkdir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381000"/>
            <a:ext cx="7416800" cy="685800"/>
          </a:xfrm>
          <a:prstGeom prst="rect">
            <a:avLst/>
          </a:prstGeom>
          <a:extLst/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File 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</a:rPr>
              <a:t>总结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chemeClr val="tx2"/>
                </a:solidFill>
              </a:rPr>
              <a:t>InputStream/OutputStream //</a:t>
            </a:r>
            <a:r>
              <a:rPr lang="zh-CN" altLang="en-US" sz="1800" smtClean="0">
                <a:solidFill>
                  <a:schemeClr val="tx2"/>
                </a:solidFill>
              </a:rPr>
              <a:t>最基础的抽象类，字节流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chemeClr val="tx2"/>
                </a:solidFill>
              </a:rPr>
              <a:t>Reader/Writer  //</a:t>
            </a:r>
            <a:r>
              <a:rPr lang="zh-CN" altLang="en-US" sz="1800" smtClean="0">
                <a:solidFill>
                  <a:schemeClr val="tx2"/>
                </a:solidFill>
              </a:rPr>
              <a:t>最基础的抽象类 ，字符流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chemeClr val="tx2"/>
                </a:solidFill>
              </a:rPr>
              <a:t>FileInputStream / FileOutputStream //File</a:t>
            </a:r>
            <a:r>
              <a:rPr lang="zh-CN" altLang="en-US" sz="1800" smtClean="0">
                <a:solidFill>
                  <a:schemeClr val="tx2"/>
                </a:solidFill>
              </a:rPr>
              <a:t>打头的用来操作文件，字节流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chemeClr val="tx2"/>
                </a:solidFill>
              </a:rPr>
              <a:t>FileReader / FileWriter //File</a:t>
            </a:r>
            <a:r>
              <a:rPr lang="zh-CN" altLang="en-US" sz="1800" smtClean="0">
                <a:solidFill>
                  <a:schemeClr val="tx2"/>
                </a:solidFill>
              </a:rPr>
              <a:t>打头的用来操作文件，字符流</a:t>
            </a:r>
            <a:endParaRPr lang="en-US" altLang="zh-CN" sz="18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chemeClr val="tx2"/>
                </a:solidFill>
              </a:rPr>
              <a:t>BufferedInputStream / BufferedOutputStream //</a:t>
            </a:r>
            <a:r>
              <a:rPr lang="zh-CN" altLang="en-US" sz="1800" smtClean="0">
                <a:solidFill>
                  <a:schemeClr val="tx2"/>
                </a:solidFill>
              </a:rPr>
              <a:t>带缓冲的，字节流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chemeClr val="tx2"/>
                </a:solidFill>
              </a:rPr>
              <a:t>BufferedReader / BufferedWriter //</a:t>
            </a:r>
            <a:r>
              <a:rPr lang="zh-CN" altLang="en-US" sz="1800" smtClean="0">
                <a:solidFill>
                  <a:schemeClr val="tx2"/>
                </a:solidFill>
              </a:rPr>
              <a:t>带缓冲的，字符流</a:t>
            </a:r>
            <a:endParaRPr lang="en-US" altLang="zh-CN" sz="18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chemeClr val="tx2"/>
                </a:solidFill>
              </a:rPr>
              <a:t>ByteArrayInputStream / ByteArrayOutputStream  </a:t>
            </a:r>
            <a:r>
              <a:rPr lang="en-US" altLang="zh-CN" sz="1600" smtClean="0">
                <a:solidFill>
                  <a:schemeClr val="tx2"/>
                </a:solidFill>
              </a:rPr>
              <a:t>//</a:t>
            </a:r>
            <a:r>
              <a:rPr lang="zh-CN" altLang="en-US" sz="1600" smtClean="0">
                <a:solidFill>
                  <a:schemeClr val="tx2"/>
                </a:solidFill>
              </a:rPr>
              <a:t>读写内存中的字符数组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chemeClr val="tx2"/>
                </a:solidFill>
              </a:rPr>
              <a:t>InputStreamReader / OutputStreamWriter //</a:t>
            </a:r>
            <a:r>
              <a:rPr lang="zh-CN" altLang="en-US" sz="1800" smtClean="0">
                <a:solidFill>
                  <a:schemeClr val="tx2"/>
                </a:solidFill>
              </a:rPr>
              <a:t>字节转字符，转化流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chemeClr val="tx2"/>
                </a:solidFill>
              </a:rPr>
              <a:t>DataInputStream / DataOutputStream //</a:t>
            </a:r>
            <a:r>
              <a:rPr lang="zh-CN" altLang="en-US" sz="1800" smtClean="0">
                <a:solidFill>
                  <a:schemeClr val="tx2"/>
                </a:solidFill>
              </a:rPr>
              <a:t>读写基本数据类型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chemeClr val="tx2"/>
                </a:solidFill>
              </a:rPr>
              <a:t>PrintStream / PrintWriter //</a:t>
            </a:r>
            <a:r>
              <a:rPr lang="zh-CN" altLang="en-US" sz="1800" smtClean="0">
                <a:solidFill>
                  <a:schemeClr val="tx2"/>
                </a:solidFill>
              </a:rPr>
              <a:t>都是输出流，不抛出异常，自动</a:t>
            </a:r>
            <a:r>
              <a:rPr lang="en-US" altLang="zh-CN" sz="1800" smtClean="0">
                <a:solidFill>
                  <a:schemeClr val="tx2"/>
                </a:solidFill>
              </a:rPr>
              <a:t>flush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chemeClr val="tx2"/>
                </a:solidFill>
              </a:rPr>
              <a:t>ObjectInputStream / ObjectOutputStream //</a:t>
            </a:r>
            <a:r>
              <a:rPr lang="zh-CN" altLang="en-US" sz="1800" smtClean="0">
                <a:solidFill>
                  <a:schemeClr val="tx2"/>
                </a:solidFill>
              </a:rPr>
              <a:t>读写</a:t>
            </a:r>
            <a:r>
              <a:rPr lang="en-US" altLang="zh-CN" sz="1800" smtClean="0">
                <a:solidFill>
                  <a:schemeClr val="tx2"/>
                </a:solidFill>
              </a:rPr>
              <a:t>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chemeClr val="tx2"/>
                </a:solidFill>
              </a:rPr>
              <a:t>Serializable</a:t>
            </a:r>
            <a:r>
              <a:rPr lang="zh-CN" altLang="en-US" sz="1800" smtClean="0">
                <a:solidFill>
                  <a:schemeClr val="tx2"/>
                </a:solidFill>
              </a:rPr>
              <a:t>接口</a:t>
            </a:r>
            <a:r>
              <a:rPr lang="en-US" altLang="zh-CN" sz="1800" smtClean="0">
                <a:solidFill>
                  <a:schemeClr val="tx2"/>
                </a:solidFill>
                <a:sym typeface="Wingdings" pitchFamily="2" charset="2"/>
              </a:rPr>
              <a:t></a:t>
            </a:r>
            <a:r>
              <a:rPr lang="zh-CN" altLang="en-US" sz="1800" smtClean="0">
                <a:solidFill>
                  <a:schemeClr val="tx2"/>
                </a:solidFill>
              </a:rPr>
              <a:t>标记性接口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chemeClr val="tx2"/>
                </a:solidFill>
              </a:rPr>
              <a:t>Externalizable </a:t>
            </a:r>
            <a:r>
              <a:rPr lang="en-US" altLang="zh-CN" sz="1800" smtClean="0">
                <a:solidFill>
                  <a:schemeClr val="tx2"/>
                </a:solidFill>
                <a:sym typeface="Wingdings" pitchFamily="2" charset="2"/>
              </a:rPr>
              <a:t></a:t>
            </a:r>
            <a:r>
              <a:rPr lang="zh-CN" altLang="en-US" sz="1800" smtClean="0">
                <a:solidFill>
                  <a:schemeClr val="tx2"/>
                </a:solidFill>
              </a:rPr>
              <a:t>自己控制序列化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chemeClr val="tx2"/>
                </a:solidFill>
              </a:rPr>
              <a:t>Transient</a:t>
            </a:r>
            <a:r>
              <a:rPr lang="en-US" altLang="zh-CN" sz="1800" smtClean="0">
                <a:solidFill>
                  <a:schemeClr val="tx2"/>
                </a:solidFill>
                <a:sym typeface="Wingdings" pitchFamily="2" charset="2"/>
              </a:rPr>
              <a:t></a:t>
            </a:r>
            <a:endParaRPr lang="en-US" altLang="zh-CN" sz="18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18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charset="-122"/>
              </a:rPr>
              <a:t>Java</a:t>
            </a:r>
            <a:r>
              <a:rPr lang="zh-CN" altLang="en-US" smtClean="0">
                <a:latin typeface="宋体" charset="-122"/>
              </a:rPr>
              <a:t>流式输入/输出原理</a:t>
            </a:r>
          </a:p>
        </p:txBody>
      </p:sp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5105400" y="1600200"/>
            <a:ext cx="3429000" cy="3657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000" b="1">
                <a:latin typeface="Courier New" pitchFamily="49" charset="0"/>
              </a:rPr>
              <a:t>在</a:t>
            </a:r>
            <a:r>
              <a:rPr kumimoji="1" lang="en-US" altLang="zh-CN" sz="2000" b="1">
                <a:latin typeface="Courier New" pitchFamily="49" charset="0"/>
              </a:rPr>
              <a:t>Java</a:t>
            </a:r>
            <a:r>
              <a:rPr kumimoji="1" lang="zh-CN" altLang="en-US" sz="2000" b="1">
                <a:latin typeface="Courier New" pitchFamily="49" charset="0"/>
              </a:rPr>
              <a:t>程序中，对于数据的输入/输出操作以“流” (</a:t>
            </a:r>
            <a:r>
              <a:rPr kumimoji="1" lang="en-US" altLang="zh-CN" sz="2000" b="1">
                <a:latin typeface="Courier New" pitchFamily="49" charset="0"/>
              </a:rPr>
              <a:t>stream) </a:t>
            </a:r>
            <a:r>
              <a:rPr kumimoji="1" lang="zh-CN" altLang="en-US" sz="2000" b="1">
                <a:latin typeface="Courier New" pitchFamily="49" charset="0"/>
              </a:rPr>
              <a:t>方式进行；</a:t>
            </a:r>
            <a:r>
              <a:rPr kumimoji="1" lang="en-US" altLang="zh-CN" sz="2000" b="1">
                <a:latin typeface="Courier New" pitchFamily="49" charset="0"/>
              </a:rPr>
              <a:t>J2SDK</a:t>
            </a:r>
            <a:r>
              <a:rPr kumimoji="1" lang="zh-CN" altLang="en-US" sz="2000" b="1">
                <a:latin typeface="Courier New" pitchFamily="49" charset="0"/>
              </a:rPr>
              <a:t>提供了各种各样的“流”类，用以获取不同种类的数据；程序中通过</a:t>
            </a:r>
            <a:r>
              <a:rPr kumimoji="1" lang="zh-CN" altLang="en-US" sz="2000" b="1">
                <a:solidFill>
                  <a:schemeClr val="accent1"/>
                </a:solidFill>
                <a:latin typeface="Courier New" pitchFamily="49" charset="0"/>
              </a:rPr>
              <a:t>标准</a:t>
            </a:r>
            <a:r>
              <a:rPr kumimoji="1" lang="zh-CN" altLang="en-US" sz="2000" b="1">
                <a:latin typeface="Courier New" pitchFamily="49" charset="0"/>
              </a:rPr>
              <a:t>的方法输入或输出数据。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676400" y="5229225"/>
            <a:ext cx="1079500" cy="1301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617663" y="1789113"/>
            <a:ext cx="2266950" cy="1301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AutoShape 6"/>
          <p:cNvSpPr>
            <a:spLocks noChangeArrowheads="1"/>
          </p:cNvSpPr>
          <p:nvPr/>
        </p:nvSpPr>
        <p:spPr bwMode="auto">
          <a:xfrm>
            <a:off x="909638" y="1674813"/>
            <a:ext cx="763587" cy="412750"/>
          </a:xfrm>
          <a:prstGeom prst="foldedCorner">
            <a:avLst>
              <a:gd name="adj" fmla="val 125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文件</a:t>
            </a:r>
          </a:p>
        </p:txBody>
      </p:sp>
      <p:grpSp>
        <p:nvGrpSpPr>
          <p:cNvPr id="20486" name="Group 7"/>
          <p:cNvGrpSpPr>
            <a:grpSpLocks/>
          </p:cNvGrpSpPr>
          <p:nvPr/>
        </p:nvGrpSpPr>
        <p:grpSpPr bwMode="auto">
          <a:xfrm>
            <a:off x="1830388" y="1447800"/>
            <a:ext cx="2197100" cy="396875"/>
            <a:chOff x="1200" y="1488"/>
            <a:chExt cx="1489" cy="336"/>
          </a:xfrm>
        </p:grpSpPr>
        <p:sp>
          <p:nvSpPr>
            <p:cNvPr id="20519" name="Line 8"/>
            <p:cNvSpPr>
              <a:spLocks noChangeShapeType="1"/>
            </p:cNvSpPr>
            <p:nvPr/>
          </p:nvSpPr>
          <p:spPr bwMode="auto">
            <a:xfrm>
              <a:off x="1872" y="158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Text Box 9"/>
            <p:cNvSpPr txBox="1">
              <a:spLocks noChangeArrowheads="1"/>
            </p:cNvSpPr>
            <p:nvPr/>
          </p:nvSpPr>
          <p:spPr bwMode="auto">
            <a:xfrm>
              <a:off x="1200" y="1488"/>
              <a:ext cx="148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00101… … …</a:t>
              </a:r>
            </a:p>
          </p:txBody>
        </p:sp>
      </p:grpSp>
      <p:sp>
        <p:nvSpPr>
          <p:cNvPr id="20487" name="AutoShape 10"/>
          <p:cNvSpPr>
            <a:spLocks noChangeArrowheads="1"/>
          </p:cNvSpPr>
          <p:nvPr/>
        </p:nvSpPr>
        <p:spPr bwMode="auto">
          <a:xfrm>
            <a:off x="3884613" y="1574800"/>
            <a:ext cx="992187" cy="609600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程序</a:t>
            </a:r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1617663" y="2579688"/>
            <a:ext cx="2266950" cy="1317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AutoShape 12"/>
          <p:cNvSpPr>
            <a:spLocks noChangeArrowheads="1"/>
          </p:cNvSpPr>
          <p:nvPr/>
        </p:nvSpPr>
        <p:spPr bwMode="auto">
          <a:xfrm>
            <a:off x="909638" y="2466975"/>
            <a:ext cx="762000" cy="411163"/>
          </a:xfrm>
          <a:prstGeom prst="foldedCorner">
            <a:avLst>
              <a:gd name="adj" fmla="val 125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文件</a:t>
            </a:r>
          </a:p>
        </p:txBody>
      </p:sp>
      <p:sp>
        <p:nvSpPr>
          <p:cNvPr id="20490" name="Line 13"/>
          <p:cNvSpPr>
            <a:spLocks noChangeShapeType="1"/>
          </p:cNvSpPr>
          <p:nvPr/>
        </p:nvSpPr>
        <p:spPr bwMode="auto">
          <a:xfrm flipH="1">
            <a:off x="1971675" y="2286000"/>
            <a:ext cx="5667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1" name="Text Box 14"/>
          <p:cNvSpPr txBox="1">
            <a:spLocks noChangeArrowheads="1"/>
          </p:cNvSpPr>
          <p:nvPr/>
        </p:nvSpPr>
        <p:spPr bwMode="auto">
          <a:xfrm>
            <a:off x="1830388" y="2146300"/>
            <a:ext cx="1841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>
                <a:latin typeface="Times New Roman" pitchFamily="18" charset="0"/>
              </a:rPr>
              <a:t>… … …00101</a:t>
            </a:r>
          </a:p>
        </p:txBody>
      </p:sp>
      <p:sp>
        <p:nvSpPr>
          <p:cNvPr id="20492" name="AutoShape 15"/>
          <p:cNvSpPr>
            <a:spLocks noChangeArrowheads="1"/>
          </p:cNvSpPr>
          <p:nvPr/>
        </p:nvSpPr>
        <p:spPr bwMode="auto">
          <a:xfrm>
            <a:off x="3884613" y="2365375"/>
            <a:ext cx="992187" cy="611188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程序</a:t>
            </a:r>
          </a:p>
        </p:txBody>
      </p:sp>
      <p:sp>
        <p:nvSpPr>
          <p:cNvPr id="20493" name="Rectangle 16"/>
          <p:cNvSpPr>
            <a:spLocks noChangeArrowheads="1"/>
          </p:cNvSpPr>
          <p:nvPr/>
        </p:nvSpPr>
        <p:spPr bwMode="auto">
          <a:xfrm>
            <a:off x="1689100" y="3371850"/>
            <a:ext cx="2266950" cy="1301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AutoShape 17"/>
          <p:cNvSpPr>
            <a:spLocks noChangeArrowheads="1"/>
          </p:cNvSpPr>
          <p:nvPr/>
        </p:nvSpPr>
        <p:spPr bwMode="auto">
          <a:xfrm>
            <a:off x="914400" y="3124200"/>
            <a:ext cx="1033463" cy="719138"/>
          </a:xfrm>
          <a:prstGeom prst="cloudCallout">
            <a:avLst>
              <a:gd name="adj1" fmla="val -8194"/>
              <a:gd name="adj2" fmla="val -1894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0495" name="Oval 18"/>
          <p:cNvSpPr>
            <a:spLocks noChangeArrowheads="1"/>
          </p:cNvSpPr>
          <p:nvPr/>
        </p:nvSpPr>
        <p:spPr bwMode="auto">
          <a:xfrm>
            <a:off x="990600" y="3276600"/>
            <a:ext cx="482600" cy="392113"/>
          </a:xfrm>
          <a:prstGeom prst="ellipse">
            <a:avLst/>
          </a:prstGeom>
          <a:solidFill>
            <a:srgbClr val="00CCFF"/>
          </a:solidFill>
          <a:ln w="9525">
            <a:solidFill>
              <a:srgbClr val="00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Text Box 19"/>
          <p:cNvSpPr txBox="1">
            <a:spLocks noChangeArrowheads="1"/>
          </p:cNvSpPr>
          <p:nvPr/>
        </p:nvSpPr>
        <p:spPr bwMode="auto">
          <a:xfrm>
            <a:off x="838200" y="3757613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chemeClr val="bg2"/>
                </a:solidFill>
                <a:latin typeface="Times New Roman" pitchFamily="18" charset="0"/>
              </a:rPr>
              <a:t>网路连接</a:t>
            </a:r>
          </a:p>
        </p:txBody>
      </p:sp>
      <p:sp>
        <p:nvSpPr>
          <p:cNvPr id="20497" name="AutoShape 20"/>
          <p:cNvSpPr>
            <a:spLocks noChangeArrowheads="1"/>
          </p:cNvSpPr>
          <p:nvPr/>
        </p:nvSpPr>
        <p:spPr bwMode="auto">
          <a:xfrm>
            <a:off x="3884613" y="3216275"/>
            <a:ext cx="992187" cy="609600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程序</a:t>
            </a:r>
          </a:p>
        </p:txBody>
      </p:sp>
      <p:grpSp>
        <p:nvGrpSpPr>
          <p:cNvPr id="20498" name="Group 21"/>
          <p:cNvGrpSpPr>
            <a:grpSpLocks/>
          </p:cNvGrpSpPr>
          <p:nvPr/>
        </p:nvGrpSpPr>
        <p:grpSpPr bwMode="auto">
          <a:xfrm>
            <a:off x="1971675" y="2984500"/>
            <a:ext cx="2197100" cy="396875"/>
            <a:chOff x="1200" y="1489"/>
            <a:chExt cx="1488" cy="337"/>
          </a:xfrm>
        </p:grpSpPr>
        <p:sp>
          <p:nvSpPr>
            <p:cNvPr id="20517" name="Line 22"/>
            <p:cNvSpPr>
              <a:spLocks noChangeShapeType="1"/>
            </p:cNvSpPr>
            <p:nvPr/>
          </p:nvSpPr>
          <p:spPr bwMode="auto">
            <a:xfrm>
              <a:off x="1872" y="158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Text Box 23"/>
            <p:cNvSpPr txBox="1">
              <a:spLocks noChangeArrowheads="1"/>
            </p:cNvSpPr>
            <p:nvPr/>
          </p:nvSpPr>
          <p:spPr bwMode="auto">
            <a:xfrm>
              <a:off x="1200" y="1489"/>
              <a:ext cx="1488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0010111… … …</a:t>
              </a:r>
            </a:p>
          </p:txBody>
        </p:sp>
      </p:grpSp>
      <p:sp>
        <p:nvSpPr>
          <p:cNvPr id="20499" name="Rectangle 24"/>
          <p:cNvSpPr>
            <a:spLocks noChangeArrowheads="1"/>
          </p:cNvSpPr>
          <p:nvPr/>
        </p:nvSpPr>
        <p:spPr bwMode="auto">
          <a:xfrm>
            <a:off x="1830388" y="4335463"/>
            <a:ext cx="1135062" cy="13017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Rectangle 25"/>
          <p:cNvSpPr>
            <a:spLocks noChangeArrowheads="1"/>
          </p:cNvSpPr>
          <p:nvPr/>
        </p:nvSpPr>
        <p:spPr bwMode="auto">
          <a:xfrm>
            <a:off x="2962275" y="4335463"/>
            <a:ext cx="1135063" cy="1301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1" name="AutoShape 26"/>
          <p:cNvSpPr>
            <a:spLocks noChangeArrowheads="1"/>
          </p:cNvSpPr>
          <p:nvPr/>
        </p:nvSpPr>
        <p:spPr bwMode="auto">
          <a:xfrm>
            <a:off x="909638" y="4121150"/>
            <a:ext cx="990600" cy="609600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程序</a:t>
            </a:r>
          </a:p>
        </p:txBody>
      </p:sp>
      <p:sp>
        <p:nvSpPr>
          <p:cNvPr id="20502" name="AutoShape 27"/>
          <p:cNvSpPr>
            <a:spLocks noChangeArrowheads="1"/>
          </p:cNvSpPr>
          <p:nvPr/>
        </p:nvSpPr>
        <p:spPr bwMode="auto">
          <a:xfrm>
            <a:off x="3884613" y="4121150"/>
            <a:ext cx="992187" cy="609600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程序</a:t>
            </a:r>
          </a:p>
        </p:txBody>
      </p:sp>
      <p:grpSp>
        <p:nvGrpSpPr>
          <p:cNvPr id="20503" name="Group 28"/>
          <p:cNvGrpSpPr>
            <a:grpSpLocks/>
          </p:cNvGrpSpPr>
          <p:nvPr/>
        </p:nvGrpSpPr>
        <p:grpSpPr bwMode="auto">
          <a:xfrm>
            <a:off x="1971675" y="3962400"/>
            <a:ext cx="1063625" cy="396875"/>
            <a:chOff x="1200" y="1489"/>
            <a:chExt cx="1488" cy="336"/>
          </a:xfrm>
        </p:grpSpPr>
        <p:sp>
          <p:nvSpPr>
            <p:cNvPr id="20515" name="Line 29"/>
            <p:cNvSpPr>
              <a:spLocks noChangeShapeType="1"/>
            </p:cNvSpPr>
            <p:nvPr/>
          </p:nvSpPr>
          <p:spPr bwMode="auto">
            <a:xfrm>
              <a:off x="1872" y="158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Text Box 30"/>
            <p:cNvSpPr txBox="1">
              <a:spLocks noChangeArrowheads="1"/>
            </p:cNvSpPr>
            <p:nvPr/>
          </p:nvSpPr>
          <p:spPr bwMode="auto">
            <a:xfrm>
              <a:off x="1200" y="1489"/>
              <a:ext cx="14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010…</a:t>
              </a:r>
            </a:p>
          </p:txBody>
        </p:sp>
      </p:grpSp>
      <p:grpSp>
        <p:nvGrpSpPr>
          <p:cNvPr id="20504" name="Group 31"/>
          <p:cNvGrpSpPr>
            <a:grpSpLocks/>
          </p:cNvGrpSpPr>
          <p:nvPr/>
        </p:nvGrpSpPr>
        <p:grpSpPr bwMode="auto">
          <a:xfrm>
            <a:off x="2963863" y="3962400"/>
            <a:ext cx="1062037" cy="396875"/>
            <a:chOff x="1200" y="1489"/>
            <a:chExt cx="1488" cy="336"/>
          </a:xfrm>
        </p:grpSpPr>
        <p:sp>
          <p:nvSpPr>
            <p:cNvPr id="20513" name="Line 32"/>
            <p:cNvSpPr>
              <a:spLocks noChangeShapeType="1"/>
            </p:cNvSpPr>
            <p:nvPr/>
          </p:nvSpPr>
          <p:spPr bwMode="auto">
            <a:xfrm>
              <a:off x="1872" y="158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Text Box 33"/>
            <p:cNvSpPr txBox="1">
              <a:spLocks noChangeArrowheads="1"/>
            </p:cNvSpPr>
            <p:nvPr/>
          </p:nvSpPr>
          <p:spPr bwMode="auto">
            <a:xfrm>
              <a:off x="1200" y="1489"/>
              <a:ext cx="14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010…</a:t>
              </a:r>
            </a:p>
          </p:txBody>
        </p:sp>
      </p:grpSp>
      <p:sp>
        <p:nvSpPr>
          <p:cNvPr id="20505" name="AutoShape 34"/>
          <p:cNvSpPr>
            <a:spLocks noChangeArrowheads="1"/>
          </p:cNvSpPr>
          <p:nvPr/>
        </p:nvSpPr>
        <p:spPr bwMode="auto">
          <a:xfrm>
            <a:off x="914400" y="5149850"/>
            <a:ext cx="762000" cy="412750"/>
          </a:xfrm>
          <a:prstGeom prst="foldedCorner">
            <a:avLst>
              <a:gd name="adj" fmla="val 125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文件</a:t>
            </a:r>
          </a:p>
        </p:txBody>
      </p:sp>
      <p:grpSp>
        <p:nvGrpSpPr>
          <p:cNvPr id="20506" name="Group 35"/>
          <p:cNvGrpSpPr>
            <a:grpSpLocks/>
          </p:cNvGrpSpPr>
          <p:nvPr/>
        </p:nvGrpSpPr>
        <p:grpSpPr bwMode="auto">
          <a:xfrm>
            <a:off x="1676400" y="4927600"/>
            <a:ext cx="1063625" cy="396875"/>
            <a:chOff x="1200" y="1490"/>
            <a:chExt cx="1488" cy="336"/>
          </a:xfrm>
        </p:grpSpPr>
        <p:sp>
          <p:nvSpPr>
            <p:cNvPr id="20511" name="Line 36"/>
            <p:cNvSpPr>
              <a:spLocks noChangeShapeType="1"/>
            </p:cNvSpPr>
            <p:nvPr/>
          </p:nvSpPr>
          <p:spPr bwMode="auto">
            <a:xfrm>
              <a:off x="1872" y="158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Text Box 37"/>
            <p:cNvSpPr txBox="1">
              <a:spLocks noChangeArrowheads="1"/>
            </p:cNvSpPr>
            <p:nvPr/>
          </p:nvSpPr>
          <p:spPr bwMode="auto">
            <a:xfrm>
              <a:off x="1200" y="1490"/>
              <a:ext cx="14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010…</a:t>
              </a:r>
            </a:p>
          </p:txBody>
        </p:sp>
      </p:grpSp>
      <p:sp>
        <p:nvSpPr>
          <p:cNvPr id="20507" name="Rectangle 38"/>
          <p:cNvSpPr>
            <a:spLocks noChangeArrowheads="1"/>
          </p:cNvSpPr>
          <p:nvPr/>
        </p:nvSpPr>
        <p:spPr bwMode="auto">
          <a:xfrm>
            <a:off x="2667000" y="5175250"/>
            <a:ext cx="1295400" cy="24765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3886200" y="5029200"/>
            <a:ext cx="992188" cy="609600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程序</a:t>
            </a:r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2971800" y="5080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0" name="Text Box 41"/>
          <p:cNvSpPr txBox="1">
            <a:spLocks noChangeArrowheads="1"/>
          </p:cNvSpPr>
          <p:nvPr/>
        </p:nvSpPr>
        <p:spPr bwMode="auto">
          <a:xfrm>
            <a:off x="2879725" y="4629150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“hello”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流是一个很形象的概念 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3163" y="2362200"/>
            <a:ext cx="637698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</a:rPr>
              <a:t>输入/输出流的分类</a:t>
            </a:r>
            <a:endParaRPr lang="zh-CN" altLang="en-US" smtClean="0"/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179388" y="1916113"/>
            <a:ext cx="8713787" cy="1814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1600" b="1">
                <a:latin typeface="Times New Roman" pitchFamily="18" charset="0"/>
              </a:rPr>
              <a:t>  </a:t>
            </a:r>
            <a:r>
              <a:rPr kumimoji="1" lang="en-US" altLang="zh-CN" sz="1400" b="1">
                <a:latin typeface="Courier New" pitchFamily="49" charset="0"/>
              </a:rPr>
              <a:t>java.io</a:t>
            </a:r>
            <a:r>
              <a:rPr kumimoji="1" lang="en-US" altLang="zh-CN" sz="1600" b="1">
                <a:latin typeface="Courier New" pitchFamily="49" charset="0"/>
              </a:rPr>
              <a:t> </a:t>
            </a:r>
            <a:r>
              <a:rPr kumimoji="1" lang="zh-CN" altLang="en-US" sz="1600" b="1">
                <a:latin typeface="Courier New" pitchFamily="49" charset="0"/>
              </a:rPr>
              <a:t>包中定义了多个流类型(类或抽象类)来实</a:t>
            </a: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1600" b="1">
                <a:latin typeface="Courier New" pitchFamily="49" charset="0"/>
              </a:rPr>
              <a:t>  现输入/输出功能；可以从不同的角度对其进行分类：</a:t>
            </a:r>
          </a:p>
          <a:p>
            <a:pPr lvl="1" algn="just">
              <a:spcBef>
                <a:spcPct val="20000"/>
              </a:spcBef>
              <a:buClr>
                <a:srgbClr val="FFFF99"/>
              </a:buClr>
              <a:buFont typeface="Wingdings" pitchFamily="2" charset="2"/>
              <a:buChar char="§"/>
            </a:pPr>
            <a:r>
              <a:rPr kumimoji="1" lang="zh-CN" altLang="en-US" sz="1600" b="1">
                <a:latin typeface="Courier New" pitchFamily="49" charset="0"/>
              </a:rPr>
              <a:t> 按数据流的方向不同可以分为</a:t>
            </a:r>
            <a:r>
              <a:rPr kumimoji="1" lang="zh-CN" altLang="en-US" sz="1600" b="1">
                <a:solidFill>
                  <a:srgbClr val="800080"/>
                </a:solidFill>
                <a:latin typeface="Courier New" pitchFamily="49" charset="0"/>
              </a:rPr>
              <a:t>输入流</a:t>
            </a:r>
            <a:r>
              <a:rPr kumimoji="1" lang="zh-CN" altLang="en-US" sz="1600" b="1">
                <a:latin typeface="Courier New" pitchFamily="49" charset="0"/>
              </a:rPr>
              <a:t>和</a:t>
            </a:r>
            <a:r>
              <a:rPr kumimoji="1" lang="zh-CN" altLang="en-US" sz="1600" b="1">
                <a:solidFill>
                  <a:srgbClr val="800080"/>
                </a:solidFill>
                <a:latin typeface="Courier New" pitchFamily="49" charset="0"/>
              </a:rPr>
              <a:t>输出流</a:t>
            </a:r>
            <a:r>
              <a:rPr kumimoji="1" lang="zh-CN" altLang="en-US" sz="1600" b="1">
                <a:latin typeface="Courier New" pitchFamily="49" charset="0"/>
              </a:rPr>
              <a:t>。</a:t>
            </a:r>
            <a:r>
              <a:rPr kumimoji="1" lang="en-US" altLang="zh-CN" sz="1600" b="1">
                <a:latin typeface="Courier New" pitchFamily="49" charset="0"/>
              </a:rPr>
              <a:t>(</a:t>
            </a:r>
            <a:r>
              <a:rPr kumimoji="1" lang="zh-CN" altLang="en-US" sz="1600" b="1">
                <a:latin typeface="Courier New" pitchFamily="49" charset="0"/>
              </a:rPr>
              <a:t>以程序的角度来考虑</a:t>
            </a:r>
            <a:r>
              <a:rPr kumimoji="1" lang="en-US" altLang="zh-CN" sz="1600" b="1">
                <a:latin typeface="Courier New" pitchFamily="49" charset="0"/>
              </a:rPr>
              <a:t>)</a:t>
            </a:r>
          </a:p>
          <a:p>
            <a:pPr lvl="1"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1600" b="1">
                <a:latin typeface="Courier New" pitchFamily="49" charset="0"/>
              </a:rPr>
              <a:t> 按处理数据单位不同可以分为</a:t>
            </a:r>
            <a:r>
              <a:rPr kumimoji="1" lang="zh-CN" altLang="en-US" sz="1600" b="1">
                <a:solidFill>
                  <a:srgbClr val="800080"/>
                </a:solidFill>
                <a:latin typeface="Courier New" pitchFamily="49" charset="0"/>
              </a:rPr>
              <a:t>字节流</a:t>
            </a:r>
            <a:r>
              <a:rPr kumimoji="1" lang="zh-CN" altLang="en-US" sz="1600" b="1">
                <a:latin typeface="Courier New" pitchFamily="49" charset="0"/>
              </a:rPr>
              <a:t>和</a:t>
            </a:r>
            <a:r>
              <a:rPr kumimoji="1" lang="zh-CN" altLang="en-US" sz="1600" b="1">
                <a:solidFill>
                  <a:srgbClr val="800080"/>
                </a:solidFill>
                <a:latin typeface="Courier New" pitchFamily="49" charset="0"/>
              </a:rPr>
              <a:t>字符流</a:t>
            </a:r>
            <a:r>
              <a:rPr kumimoji="1" lang="zh-CN" altLang="en-US" sz="1600" b="1">
                <a:latin typeface="Courier New" pitchFamily="49" charset="0"/>
              </a:rPr>
              <a:t>。</a:t>
            </a:r>
          </a:p>
          <a:p>
            <a:pPr lvl="1"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1600" b="1">
                <a:latin typeface="Courier New" pitchFamily="49" charset="0"/>
              </a:rPr>
              <a:t> 按照功能不同可以分为</a:t>
            </a:r>
            <a:r>
              <a:rPr kumimoji="1" lang="zh-CN" altLang="en-US" sz="1600" b="1">
                <a:solidFill>
                  <a:srgbClr val="800080"/>
                </a:solidFill>
                <a:latin typeface="Courier New" pitchFamily="49" charset="0"/>
              </a:rPr>
              <a:t>节点流</a:t>
            </a:r>
            <a:r>
              <a:rPr kumimoji="1" lang="zh-CN" altLang="en-US" sz="1600" b="1">
                <a:latin typeface="Courier New" pitchFamily="49" charset="0"/>
              </a:rPr>
              <a:t>和</a:t>
            </a:r>
            <a:r>
              <a:rPr kumimoji="1" lang="zh-CN" altLang="en-US" sz="1600" b="1">
                <a:solidFill>
                  <a:srgbClr val="800080"/>
                </a:solidFill>
                <a:latin typeface="Courier New" pitchFamily="49" charset="0"/>
              </a:rPr>
              <a:t>处理流</a:t>
            </a:r>
            <a:r>
              <a:rPr kumimoji="1" lang="zh-CN" altLang="en-US" sz="1600" b="1">
                <a:latin typeface="Courier New" pitchFamily="49" charset="0"/>
              </a:rPr>
              <a:t>。</a:t>
            </a:r>
          </a:p>
          <a:p>
            <a:pPr algn="just">
              <a:spcBef>
                <a:spcPct val="20000"/>
              </a:spcBef>
              <a:buFont typeface="Wingdings" pitchFamily="2" charset="2"/>
              <a:buChar char="Ø"/>
            </a:pPr>
            <a:endParaRPr kumimoji="1" lang="en-US" altLang="zh-CN" sz="1600" b="1">
              <a:latin typeface="Courier New" pitchFamily="49" charset="0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84213" y="3860800"/>
            <a:ext cx="7772400" cy="792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b="1">
                <a:latin typeface="Courier New" pitchFamily="49" charset="0"/>
              </a:rPr>
              <a:t>J2SDK </a:t>
            </a:r>
            <a:r>
              <a:rPr kumimoji="1" lang="zh-CN" altLang="en-US" b="1">
                <a:latin typeface="Courier New" pitchFamily="49" charset="0"/>
              </a:rPr>
              <a:t>所提供的所有流类型位于包</a:t>
            </a:r>
            <a:r>
              <a:rPr kumimoji="1" lang="en-US" altLang="zh-CN" b="1">
                <a:latin typeface="Courier New" pitchFamily="49" charset="0"/>
              </a:rPr>
              <a:t>java.io</a:t>
            </a:r>
            <a:r>
              <a:rPr kumimoji="1" lang="zh-CN" altLang="en-US" b="1">
                <a:latin typeface="Courier New" pitchFamily="49" charset="0"/>
              </a:rPr>
              <a:t>内都分别继承自以下四种抽象流类型。</a:t>
            </a:r>
            <a:endParaRPr kumimoji="1" lang="en-US" altLang="zh-CN" b="1">
              <a:latin typeface="Times New Roman" pitchFamily="18" charset="0"/>
            </a:endParaRPr>
          </a:p>
        </p:txBody>
      </p:sp>
      <p:graphicFrame>
        <p:nvGraphicFramePr>
          <p:cNvPr id="262175" name="Group 31"/>
          <p:cNvGraphicFramePr>
            <a:graphicFrameLocks noGrp="1"/>
          </p:cNvGraphicFramePr>
          <p:nvPr>
            <p:ph idx="1"/>
          </p:nvPr>
        </p:nvGraphicFramePr>
        <p:xfrm>
          <a:off x="755650" y="4797425"/>
          <a:ext cx="7781925" cy="1382078"/>
        </p:xfrm>
        <a:graphic>
          <a:graphicData uri="http://schemas.openxmlformats.org/drawingml/2006/table">
            <a:tbl>
              <a:tblPr/>
              <a:tblGrid>
                <a:gridCol w="2222500"/>
                <a:gridCol w="2481263"/>
                <a:gridCol w="3078162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字节流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字符流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输入流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InputStream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Reader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输出流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OutputStream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Writer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</a:rPr>
              <a:t>节点流和处理流</a:t>
            </a:r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609600" y="1817688"/>
            <a:ext cx="7848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000" b="1">
                <a:latin typeface="Times New Roman" pitchFamily="18" charset="0"/>
              </a:rPr>
              <a:t>节点流为可以从一个特定的数据源（节点）读写数据（如：文件，内存）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3052763" y="2986088"/>
            <a:ext cx="2995612" cy="203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>
            <a:off x="2268538" y="2708275"/>
            <a:ext cx="836612" cy="711200"/>
          </a:xfrm>
          <a:prstGeom prst="can">
            <a:avLst>
              <a:gd name="adj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数据源</a:t>
            </a: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>
            <a:off x="5978525" y="2732088"/>
            <a:ext cx="1184275" cy="762000"/>
          </a:xfrm>
          <a:prstGeom prst="flowChart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程序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609600" y="3722688"/>
            <a:ext cx="7848600" cy="858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000" b="1">
                <a:latin typeface="Times New Roman" pitchFamily="18" charset="0"/>
              </a:rPr>
              <a:t>处理流是“连接”在已存在的流（节点流或处理流）之上，通过对数据的处理为程序提供更为强大的读写功能。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3413125" y="28289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3849688" y="3249613"/>
            <a:ext cx="950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节点流</a:t>
            </a:r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3330575" y="5729288"/>
            <a:ext cx="2995613" cy="1762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AutoShape 11"/>
          <p:cNvSpPr>
            <a:spLocks noChangeArrowheads="1"/>
          </p:cNvSpPr>
          <p:nvPr/>
        </p:nvSpPr>
        <p:spPr bwMode="auto">
          <a:xfrm>
            <a:off x="6326188" y="5508625"/>
            <a:ext cx="836612" cy="617538"/>
          </a:xfrm>
          <a:prstGeom prst="can">
            <a:avLst>
              <a:gd name="adj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数据源</a:t>
            </a:r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3132138" y="4941888"/>
            <a:ext cx="2995612" cy="1762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3810000" y="4845050"/>
            <a:ext cx="1066800" cy="3317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4876800" y="4779963"/>
            <a:ext cx="1219200" cy="4635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AutoShape 15"/>
          <p:cNvSpPr>
            <a:spLocks noChangeArrowheads="1"/>
          </p:cNvSpPr>
          <p:nvPr/>
        </p:nvSpPr>
        <p:spPr bwMode="auto">
          <a:xfrm>
            <a:off x="2339975" y="4724400"/>
            <a:ext cx="836613" cy="619125"/>
          </a:xfrm>
          <a:prstGeom prst="can">
            <a:avLst>
              <a:gd name="adj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数据源</a:t>
            </a:r>
          </a:p>
        </p:txBody>
      </p:sp>
      <p:sp>
        <p:nvSpPr>
          <p:cNvPr id="24591" name="AutoShape 16"/>
          <p:cNvSpPr>
            <a:spLocks noChangeArrowheads="1"/>
          </p:cNvSpPr>
          <p:nvPr/>
        </p:nvSpPr>
        <p:spPr bwMode="auto">
          <a:xfrm>
            <a:off x="6054725" y="4713288"/>
            <a:ext cx="1184275" cy="661987"/>
          </a:xfrm>
          <a:prstGeom prst="flowChart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程序</a:t>
            </a:r>
          </a:p>
        </p:txBody>
      </p:sp>
      <p:sp>
        <p:nvSpPr>
          <p:cNvPr id="24592" name="Rectangle 17"/>
          <p:cNvSpPr>
            <a:spLocks noChangeArrowheads="1"/>
          </p:cNvSpPr>
          <p:nvPr/>
        </p:nvSpPr>
        <p:spPr bwMode="auto">
          <a:xfrm>
            <a:off x="4343400" y="5661025"/>
            <a:ext cx="1066800" cy="3317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4593" name="Rectangle 18"/>
          <p:cNvSpPr>
            <a:spLocks noChangeArrowheads="1"/>
          </p:cNvSpPr>
          <p:nvPr/>
        </p:nvSpPr>
        <p:spPr bwMode="auto">
          <a:xfrm>
            <a:off x="3429000" y="5640388"/>
            <a:ext cx="1219200" cy="398462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4594" name="AutoShape 19"/>
          <p:cNvSpPr>
            <a:spLocks noChangeArrowheads="1"/>
          </p:cNvSpPr>
          <p:nvPr/>
        </p:nvSpPr>
        <p:spPr bwMode="auto">
          <a:xfrm>
            <a:off x="2287588" y="5575300"/>
            <a:ext cx="1184275" cy="661988"/>
          </a:xfrm>
          <a:prstGeom prst="flowChart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程序</a:t>
            </a:r>
          </a:p>
        </p:txBody>
      </p:sp>
      <p:sp>
        <p:nvSpPr>
          <p:cNvPr id="24595" name="Line 20"/>
          <p:cNvSpPr>
            <a:spLocks noChangeShapeType="1"/>
          </p:cNvSpPr>
          <p:nvPr/>
        </p:nvSpPr>
        <p:spPr bwMode="auto">
          <a:xfrm>
            <a:off x="3505200" y="5018088"/>
            <a:ext cx="205740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6" name="Line 21"/>
          <p:cNvSpPr>
            <a:spLocks noChangeShapeType="1"/>
          </p:cNvSpPr>
          <p:nvPr/>
        </p:nvSpPr>
        <p:spPr bwMode="auto">
          <a:xfrm flipH="1">
            <a:off x="3810000" y="5803900"/>
            <a:ext cx="198120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charset="-122"/>
              </a:rPr>
              <a:t>InputStream</a:t>
            </a:r>
          </a:p>
        </p:txBody>
      </p:sp>
      <p:pic>
        <p:nvPicPr>
          <p:cNvPr id="25602" name="Picture 3" descr="inputstre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743200"/>
            <a:ext cx="815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685800" y="1871663"/>
            <a:ext cx="7772400" cy="693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000" b="1">
                <a:latin typeface="Times New Roman" pitchFamily="18" charset="0"/>
              </a:rPr>
              <a:t>继承自</a:t>
            </a:r>
            <a:r>
              <a:rPr kumimoji="1" lang="en-US" altLang="zh-CN" sz="2000" b="1">
                <a:latin typeface="Times New Roman" pitchFamily="18" charset="0"/>
              </a:rPr>
              <a:t>InputSteam</a:t>
            </a:r>
            <a:r>
              <a:rPr kumimoji="1" lang="zh-CN" altLang="en-US" sz="2000" b="1">
                <a:latin typeface="Times New Roman" pitchFamily="18" charset="0"/>
              </a:rPr>
              <a:t>的流都是用于向程序中输入数据，且数据的单位为字节（8 </a:t>
            </a:r>
            <a:r>
              <a:rPr kumimoji="1" lang="en-US" altLang="zh-CN" sz="2000" b="1">
                <a:latin typeface="Times New Roman" pitchFamily="18" charset="0"/>
              </a:rPr>
              <a:t>bit）；</a:t>
            </a:r>
            <a:r>
              <a:rPr kumimoji="1" lang="zh-CN" altLang="en-US" sz="2000" b="1">
                <a:latin typeface="Times New Roman" pitchFamily="18" charset="0"/>
              </a:rPr>
              <a:t>下图中深色为节点流，浅色为处理流。</a:t>
            </a:r>
            <a:endParaRPr kumimoji="1" lang="en-US" altLang="zh-CN" sz="20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879475"/>
            <a:ext cx="8748713" cy="7493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宋体" charset="-122"/>
              </a:rPr>
              <a:t>InputStream</a:t>
            </a:r>
            <a:r>
              <a:rPr lang="zh-CN" altLang="en-US" smtClean="0">
                <a:latin typeface="宋体" charset="-122"/>
              </a:rPr>
              <a:t>的基本方法</a:t>
            </a:r>
          </a:p>
        </p:txBody>
      </p:sp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179388" y="1736725"/>
            <a:ext cx="8713787" cy="398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85000"/>
              </a:lnSpc>
            </a:pPr>
            <a:r>
              <a:rPr kumimoji="1" lang="zh-CN" altLang="en-US" sz="2000" dirty="0">
                <a:latin typeface="Courier New" pitchFamily="49" charset="0"/>
              </a:rPr>
              <a:t>//读取一个字节并以整数的形式返回(0~255),</a:t>
            </a:r>
          </a:p>
          <a:p>
            <a:pPr lvl="1">
              <a:lnSpc>
                <a:spcPct val="85000"/>
              </a:lnSpc>
            </a:pPr>
            <a:r>
              <a:rPr kumimoji="1" lang="zh-CN" altLang="en-US" sz="2000" dirty="0">
                <a:latin typeface="Courier New" pitchFamily="49" charset="0"/>
              </a:rPr>
              <a:t>//如果返回-1已到输入流的末尾。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dirty="0" err="1">
                <a:latin typeface="Courier New" pitchFamily="49" charset="0"/>
              </a:rPr>
              <a:t>int</a:t>
            </a:r>
            <a:r>
              <a:rPr kumimoji="1" lang="en-US" altLang="zh-CN" sz="2000" dirty="0">
                <a:latin typeface="Courier New" pitchFamily="49" charset="0"/>
              </a:rPr>
              <a:t> read() throws </a:t>
            </a:r>
            <a:r>
              <a:rPr kumimoji="1" lang="en-US" altLang="zh-CN" sz="2000" dirty="0" err="1">
                <a:latin typeface="Courier New" pitchFamily="49" charset="0"/>
              </a:rPr>
              <a:t>IOException</a:t>
            </a:r>
            <a:endParaRPr kumimoji="1" lang="en-US" altLang="zh-CN" sz="200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</a:pPr>
            <a:endParaRPr kumimoji="1" lang="en-US" altLang="zh-CN" sz="200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sz="2000" dirty="0">
                <a:latin typeface="Courier New" pitchFamily="49" charset="0"/>
              </a:rPr>
              <a:t>//</a:t>
            </a:r>
            <a:r>
              <a:rPr kumimoji="1" lang="zh-CN" altLang="en-US" sz="2000" dirty="0">
                <a:latin typeface="Courier New" pitchFamily="49" charset="0"/>
              </a:rPr>
              <a:t>读取一系列字节并存储到一个数组</a:t>
            </a:r>
            <a:r>
              <a:rPr kumimoji="1" lang="en-US" altLang="zh-CN" sz="2000" dirty="0">
                <a:latin typeface="Courier New" pitchFamily="49" charset="0"/>
              </a:rPr>
              <a:t>buffer，</a:t>
            </a:r>
          </a:p>
          <a:p>
            <a:pPr lvl="1">
              <a:lnSpc>
                <a:spcPct val="85000"/>
              </a:lnSpc>
            </a:pPr>
            <a:r>
              <a:rPr kumimoji="1" lang="zh-CN" altLang="en-US" sz="2000" dirty="0">
                <a:latin typeface="Courier New" pitchFamily="49" charset="0"/>
              </a:rPr>
              <a:t>//返回实际读取的字节数，如果读取前已到输入流的末尾返回-1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dirty="0" err="1">
                <a:latin typeface="Courier New" pitchFamily="49" charset="0"/>
              </a:rPr>
              <a:t>int</a:t>
            </a:r>
            <a:r>
              <a:rPr kumimoji="1" lang="en-US" altLang="zh-CN" sz="2000" dirty="0">
                <a:latin typeface="Courier New" pitchFamily="49" charset="0"/>
              </a:rPr>
              <a:t> read(byte[] buffer) throws </a:t>
            </a:r>
            <a:r>
              <a:rPr kumimoji="1" lang="en-US" altLang="zh-CN" sz="2000" dirty="0" err="1">
                <a:latin typeface="Courier New" pitchFamily="49" charset="0"/>
              </a:rPr>
              <a:t>IOException</a:t>
            </a:r>
            <a:endParaRPr kumimoji="1" lang="en-US" altLang="zh-CN" sz="200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</a:pPr>
            <a:endParaRPr kumimoji="1" lang="en-US" altLang="zh-CN" sz="200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sz="2000" dirty="0">
                <a:latin typeface="Courier New" pitchFamily="49" charset="0"/>
              </a:rPr>
              <a:t>//</a:t>
            </a:r>
            <a:r>
              <a:rPr kumimoji="1" lang="zh-CN" altLang="en-US" sz="2000" dirty="0">
                <a:latin typeface="Courier New" pitchFamily="49" charset="0"/>
              </a:rPr>
              <a:t>读取</a:t>
            </a:r>
            <a:r>
              <a:rPr kumimoji="1" lang="en-US" altLang="zh-CN" sz="2000" dirty="0">
                <a:latin typeface="Courier New" pitchFamily="49" charset="0"/>
              </a:rPr>
              <a:t>length</a:t>
            </a:r>
            <a:r>
              <a:rPr kumimoji="1" lang="zh-CN" altLang="en-US" sz="2000" dirty="0">
                <a:latin typeface="Courier New" pitchFamily="49" charset="0"/>
              </a:rPr>
              <a:t>个字节</a:t>
            </a:r>
          </a:p>
          <a:p>
            <a:pPr lvl="1">
              <a:lnSpc>
                <a:spcPct val="85000"/>
              </a:lnSpc>
            </a:pPr>
            <a:r>
              <a:rPr kumimoji="1" lang="zh-CN" altLang="en-US" sz="2000" dirty="0">
                <a:latin typeface="Courier New" pitchFamily="49" charset="0"/>
              </a:rPr>
              <a:t>//并存储到一个字节数组</a:t>
            </a:r>
            <a:r>
              <a:rPr kumimoji="1" lang="en-US" altLang="zh-CN" sz="2000" dirty="0">
                <a:latin typeface="Courier New" pitchFamily="49" charset="0"/>
              </a:rPr>
              <a:t>buffer，</a:t>
            </a:r>
            <a:r>
              <a:rPr kumimoji="1" lang="zh-CN" altLang="en-US" sz="2000" dirty="0">
                <a:latin typeface="Courier New" pitchFamily="49" charset="0"/>
              </a:rPr>
              <a:t>从</a:t>
            </a:r>
            <a:r>
              <a:rPr kumimoji="1" lang="en-US" altLang="zh-CN" sz="2000" dirty="0">
                <a:latin typeface="Courier New" pitchFamily="49" charset="0"/>
              </a:rPr>
              <a:t>off</a:t>
            </a:r>
            <a:r>
              <a:rPr kumimoji="1" lang="zh-CN" altLang="en-US" sz="2000" dirty="0">
                <a:latin typeface="Courier New" pitchFamily="49" charset="0"/>
              </a:rPr>
              <a:t>位置开始存</a:t>
            </a:r>
            <a:r>
              <a:rPr kumimoji="1" lang="en-US" altLang="zh-CN" sz="2000" dirty="0">
                <a:latin typeface="Courier New" pitchFamily="49" charset="0"/>
              </a:rPr>
              <a:t>,</a:t>
            </a:r>
            <a:r>
              <a:rPr kumimoji="1" lang="zh-CN" altLang="en-US" sz="2000" dirty="0">
                <a:latin typeface="Courier New" pitchFamily="49" charset="0"/>
              </a:rPr>
              <a:t>最多</a:t>
            </a:r>
            <a:r>
              <a:rPr kumimoji="1" lang="en-US" altLang="zh-CN" sz="2000" dirty="0" err="1">
                <a:latin typeface="Courier New" pitchFamily="49" charset="0"/>
              </a:rPr>
              <a:t>len</a:t>
            </a:r>
            <a:endParaRPr kumimoji="1" lang="en-US" altLang="zh-CN" sz="200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</a:pPr>
            <a:r>
              <a:rPr kumimoji="1" lang="zh-CN" altLang="en-US" sz="2000" dirty="0">
                <a:latin typeface="Courier New" pitchFamily="49" charset="0"/>
              </a:rPr>
              <a:t>//返回实际读取的字节数，如果读取前以到输入流的末尾返回-1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dirty="0" err="1">
                <a:latin typeface="Courier New" pitchFamily="49" charset="0"/>
              </a:rPr>
              <a:t>int</a:t>
            </a:r>
            <a:r>
              <a:rPr kumimoji="1" lang="en-US" altLang="zh-CN" sz="2000" dirty="0">
                <a:latin typeface="Courier New" pitchFamily="49" charset="0"/>
              </a:rPr>
              <a:t> read(byte[] buffer, </a:t>
            </a:r>
            <a:r>
              <a:rPr kumimoji="1" lang="en-US" altLang="zh-CN" sz="2000" dirty="0" err="1">
                <a:latin typeface="Courier New" pitchFamily="49" charset="0"/>
              </a:rPr>
              <a:t>int</a:t>
            </a:r>
            <a:r>
              <a:rPr kumimoji="1" lang="en-US" altLang="zh-CN" sz="2000" dirty="0">
                <a:latin typeface="Courier New" pitchFamily="49" charset="0"/>
              </a:rPr>
              <a:t> off, </a:t>
            </a:r>
            <a:r>
              <a:rPr kumimoji="1" lang="en-US" altLang="zh-CN" sz="2000" dirty="0" err="1">
                <a:latin typeface="Courier New" pitchFamily="49" charset="0"/>
              </a:rPr>
              <a:t>int</a:t>
            </a:r>
            <a:r>
              <a:rPr kumimoji="1" lang="en-US" altLang="zh-CN" sz="2000" dirty="0">
                <a:latin typeface="Courier New" pitchFamily="49" charset="0"/>
              </a:rPr>
              <a:t> </a:t>
            </a:r>
            <a:r>
              <a:rPr kumimoji="1" lang="en-US" altLang="zh-CN" sz="2000" dirty="0" err="1">
                <a:latin typeface="Courier New" pitchFamily="49" charset="0"/>
              </a:rPr>
              <a:t>len</a:t>
            </a:r>
            <a:r>
              <a:rPr kumimoji="1" lang="en-US" altLang="zh-CN" sz="2000" dirty="0">
                <a:latin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dirty="0">
                <a:latin typeface="Courier New" pitchFamily="49" charset="0"/>
              </a:rPr>
              <a:t>                      throws </a:t>
            </a:r>
            <a:r>
              <a:rPr kumimoji="1" lang="en-US" altLang="zh-CN" sz="2000" dirty="0" err="1">
                <a:latin typeface="Courier New" pitchFamily="49" charset="0"/>
              </a:rPr>
              <a:t>IOException</a:t>
            </a:r>
            <a:endParaRPr kumimoji="1" lang="en-US" altLang="zh-CN" sz="200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sz="2000" dirty="0">
                <a:latin typeface="Courier New" pitchFamily="49" charset="0"/>
              </a:rPr>
              <a:t>//</a:t>
            </a:r>
            <a:r>
              <a:rPr kumimoji="1" lang="zh-CN" altLang="en-US" sz="2000" dirty="0">
                <a:latin typeface="Courier New" pitchFamily="49" charset="0"/>
              </a:rPr>
              <a:t>关闭流释放内存资源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dirty="0">
                <a:latin typeface="Courier New" pitchFamily="49" charset="0"/>
              </a:rPr>
              <a:t>void close() throws </a:t>
            </a:r>
            <a:r>
              <a:rPr kumimoji="1" lang="en-US" altLang="zh-CN" sz="2000" dirty="0" err="1">
                <a:latin typeface="Courier New" pitchFamily="49" charset="0"/>
              </a:rPr>
              <a:t>IOException</a:t>
            </a:r>
            <a:endParaRPr kumimoji="1" lang="en-US" altLang="zh-CN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2732</Words>
  <Application>Microsoft Office PowerPoint</Application>
  <PresentationFormat>全屏显示(4:3)</PresentationFormat>
  <Paragraphs>380</Paragraphs>
  <Slides>30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Theme</vt:lpstr>
      <vt:lpstr>PowerPoint 演示文稿</vt:lpstr>
      <vt:lpstr>PowerPoint 演示文稿</vt:lpstr>
      <vt:lpstr>PowerPoint 演示文稿</vt:lpstr>
      <vt:lpstr>Java流式输入/输出原理</vt:lpstr>
      <vt:lpstr>流是一个很形象的概念 </vt:lpstr>
      <vt:lpstr>输入/输出流的分类</vt:lpstr>
      <vt:lpstr>节点流和处理流</vt:lpstr>
      <vt:lpstr>InputStream</vt:lpstr>
      <vt:lpstr>InputStream的基本方法</vt:lpstr>
      <vt:lpstr>OutputStream</vt:lpstr>
      <vt:lpstr>OutputStream的基本方法</vt:lpstr>
      <vt:lpstr>Reader</vt:lpstr>
      <vt:lpstr>Reader 的基本方法</vt:lpstr>
      <vt:lpstr>Writer</vt:lpstr>
      <vt:lpstr>Writer 的基本方法</vt:lpstr>
      <vt:lpstr>节点流类型</vt:lpstr>
      <vt:lpstr>访问文件</vt:lpstr>
      <vt:lpstr>访问文件</vt:lpstr>
      <vt:lpstr>处理流类型</vt:lpstr>
      <vt:lpstr>缓冲流</vt:lpstr>
      <vt:lpstr>转换流</vt:lpstr>
      <vt:lpstr>什么是字符集?什么是编码? </vt:lpstr>
      <vt:lpstr>常用字符集有哪些？</vt:lpstr>
      <vt:lpstr>汉字编码</vt:lpstr>
      <vt:lpstr>ISO/IEC 8859 </vt:lpstr>
      <vt:lpstr>如何读取utf-8的文件？</vt:lpstr>
      <vt:lpstr>数据流</vt:lpstr>
      <vt:lpstr>Print 流</vt:lpstr>
      <vt:lpstr>Object流</vt:lpstr>
      <vt:lpstr>总结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Rivvy Wen</dc:creator>
  <cp:lastModifiedBy>user</cp:lastModifiedBy>
  <cp:revision>173</cp:revision>
  <dcterms:created xsi:type="dcterms:W3CDTF">2012-08-21T03:00:20Z</dcterms:created>
  <dcterms:modified xsi:type="dcterms:W3CDTF">2013-08-08T05:37:05Z</dcterms:modified>
</cp:coreProperties>
</file>