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6" r:id="rId2"/>
    <p:sldId id="258" r:id="rId3"/>
    <p:sldId id="322" r:id="rId4"/>
    <p:sldId id="345" r:id="rId5"/>
    <p:sldId id="346" r:id="rId6"/>
    <p:sldId id="344" r:id="rId7"/>
    <p:sldId id="314" r:id="rId8"/>
    <p:sldId id="312" r:id="rId9"/>
    <p:sldId id="313" r:id="rId10"/>
    <p:sldId id="275" r:id="rId11"/>
    <p:sldId id="276" r:id="rId12"/>
    <p:sldId id="277" r:id="rId13"/>
    <p:sldId id="349" r:id="rId14"/>
    <p:sldId id="280" r:id="rId15"/>
    <p:sldId id="281" r:id="rId16"/>
    <p:sldId id="353" r:id="rId17"/>
    <p:sldId id="282" r:id="rId18"/>
    <p:sldId id="283" r:id="rId19"/>
    <p:sldId id="350" r:id="rId20"/>
    <p:sldId id="284" r:id="rId21"/>
    <p:sldId id="351" r:id="rId22"/>
    <p:sldId id="352" r:id="rId23"/>
    <p:sldId id="285" r:id="rId24"/>
    <p:sldId id="286" r:id="rId25"/>
    <p:sldId id="287" r:id="rId26"/>
    <p:sldId id="347" r:id="rId27"/>
    <p:sldId id="348" r:id="rId28"/>
    <p:sldId id="288" r:id="rId29"/>
    <p:sldId id="289" r:id="rId30"/>
    <p:sldId id="290" r:id="rId31"/>
    <p:sldId id="295" r:id="rId32"/>
    <p:sldId id="296" r:id="rId33"/>
    <p:sldId id="297" r:id="rId34"/>
    <p:sldId id="298" r:id="rId35"/>
    <p:sldId id="299" r:id="rId36"/>
    <p:sldId id="300" r:id="rId37"/>
    <p:sldId id="301" r:id="rId38"/>
    <p:sldId id="302" r:id="rId39"/>
    <p:sldId id="303" r:id="rId40"/>
    <p:sldId id="305" r:id="rId41"/>
    <p:sldId id="306" r:id="rId42"/>
    <p:sldId id="307" r:id="rId43"/>
    <p:sldId id="308" r:id="rId44"/>
    <p:sldId id="309" r:id="rId45"/>
    <p:sldId id="310" r:id="rId46"/>
    <p:sldId id="333" r:id="rId47"/>
    <p:sldId id="334" r:id="rId48"/>
    <p:sldId id="335" r:id="rId49"/>
    <p:sldId id="336" r:id="rId50"/>
    <p:sldId id="337" r:id="rId51"/>
    <p:sldId id="338" r:id="rId52"/>
    <p:sldId id="339" r:id="rId53"/>
    <p:sldId id="340" r:id="rId54"/>
    <p:sldId id="341" r:id="rId55"/>
    <p:sldId id="329" r:id="rId56"/>
    <p:sldId id="330" r:id="rId57"/>
    <p:sldId id="331" r:id="rId58"/>
    <p:sldId id="332" r:id="rId59"/>
    <p:sldId id="342" r:id="rId60"/>
    <p:sldId id="343"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226" y="-82"/>
      </p:cViewPr>
      <p:guideLst>
        <p:guide orient="horz" pos="2160"/>
        <p:guide pos="2880"/>
      </p:guideLst>
    </p:cSldViewPr>
  </p:slideViewPr>
  <p:notesTextViewPr>
    <p:cViewPr>
      <p:scale>
        <a:sx n="1" d="1"/>
        <a:sy n="1" d="1"/>
      </p:scale>
      <p:origin x="0" y="0"/>
    </p:cViewPr>
  </p:notesTextViewPr>
  <p:notesViewPr>
    <p:cSldViewPr>
      <p:cViewPr varScale="1">
        <p:scale>
          <a:sx n="70" d="100"/>
          <a:sy n="70" d="100"/>
        </p:scale>
        <p:origin x="-281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2DC9A0-DCAF-492A-AF9C-2E7A192E2A85}"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993543C8-7D72-4954-9D63-57171DEF166A}">
      <dgm:prSet phldrT="[Text]" custT="1"/>
      <dgm:spPr/>
      <dgm:t>
        <a:bodyPr/>
        <a:lstStyle/>
        <a:p>
          <a:r>
            <a:rPr lang="zh-CN" altLang="en-US"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AWT</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SWING</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SWT</a:t>
          </a:r>
          <a:r>
            <a:rPr lang="zh-CN" altLang="en-US" sz="2000" dirty="0" smtClean="0">
              <a:latin typeface="微软雅黑" pitchFamily="34" charset="-122"/>
              <a:ea typeface="微软雅黑" pitchFamily="34" charset="-122"/>
            </a:rPr>
            <a:t>）</a:t>
          </a:r>
          <a:endParaRPr lang="en-US" sz="2000" dirty="0">
            <a:latin typeface="微软雅黑" pitchFamily="34" charset="-122"/>
            <a:ea typeface="微软雅黑" pitchFamily="34" charset="-122"/>
          </a:endParaRPr>
        </a:p>
      </dgm:t>
    </dgm:pt>
    <dgm:pt modelId="{8E26FC3C-661A-4FD6-B102-1AE10A24C25B}" type="parTrans" cxnId="{EFC4348E-3BD9-4294-A4C5-B81750D4094F}">
      <dgm:prSet/>
      <dgm:spPr/>
      <dgm:t>
        <a:bodyPr/>
        <a:lstStyle/>
        <a:p>
          <a:endParaRPr lang="en-US"/>
        </a:p>
      </dgm:t>
    </dgm:pt>
    <dgm:pt modelId="{1CA65836-39D4-4DB7-87E9-37A10E34923C}" type="sibTrans" cxnId="{EFC4348E-3BD9-4294-A4C5-B81750D4094F}">
      <dgm:prSet/>
      <dgm:spPr/>
      <dgm:t>
        <a:bodyPr/>
        <a:lstStyle/>
        <a:p>
          <a:endParaRPr lang="en-US"/>
        </a:p>
      </dgm:t>
    </dgm:pt>
    <dgm:pt modelId="{A880974F-141C-42E3-A8E4-2C75998ECAB7}">
      <dgm:prSet custT="1"/>
      <dgm:spPr/>
      <dgm:t>
        <a:bodyPr/>
        <a:lstStyle/>
        <a:p>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布局管理器</a:t>
          </a:r>
          <a:endParaRPr lang="zh-CN" altLang="en-US" sz="2000" dirty="0">
            <a:latin typeface="微软雅黑" pitchFamily="34" charset="-122"/>
            <a:ea typeface="微软雅黑" pitchFamily="34" charset="-122"/>
          </a:endParaRPr>
        </a:p>
      </dgm:t>
    </dgm:pt>
    <dgm:pt modelId="{12CDEB2C-5216-457C-83EF-EA6B31846128}" type="parTrans" cxnId="{7D804B9C-ED71-4EB1-A3C1-FFE04CF14AB5}">
      <dgm:prSet/>
      <dgm:spPr/>
      <dgm:t>
        <a:bodyPr/>
        <a:lstStyle/>
        <a:p>
          <a:endParaRPr lang="zh-CN" altLang="en-US"/>
        </a:p>
      </dgm:t>
    </dgm:pt>
    <dgm:pt modelId="{F9839213-D071-4914-B412-1860F1F8B39E}" type="sibTrans" cxnId="{7D804B9C-ED71-4EB1-A3C1-FFE04CF14AB5}">
      <dgm:prSet/>
      <dgm:spPr/>
      <dgm:t>
        <a:bodyPr/>
        <a:lstStyle/>
        <a:p>
          <a:endParaRPr lang="zh-CN" altLang="en-US"/>
        </a:p>
      </dgm:t>
    </dgm:pt>
    <dgm:pt modelId="{71D1E80F-9DB3-416D-A354-DA9CE4391A95}">
      <dgm:prSet custT="1"/>
      <dgm:spPr/>
      <dgm:t>
        <a:bodyPr/>
        <a:lstStyle/>
        <a:p>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组件和容器</a:t>
          </a:r>
          <a:endParaRPr lang="zh-CN" altLang="en-US" sz="2000" dirty="0">
            <a:latin typeface="微软雅黑" pitchFamily="34" charset="-122"/>
            <a:ea typeface="微软雅黑" pitchFamily="34" charset="-122"/>
          </a:endParaRPr>
        </a:p>
      </dgm:t>
    </dgm:pt>
    <dgm:pt modelId="{DED07F65-E5C5-4935-86BF-BCC88D69E403}" type="parTrans" cxnId="{A070C7B9-A6C5-46A6-B906-6940BBFE9450}">
      <dgm:prSet/>
      <dgm:spPr/>
      <dgm:t>
        <a:bodyPr/>
        <a:lstStyle/>
        <a:p>
          <a:endParaRPr lang="zh-CN" altLang="en-US"/>
        </a:p>
      </dgm:t>
    </dgm:pt>
    <dgm:pt modelId="{60AE74DB-0FCF-4609-96BC-DABE793BBA7A}" type="sibTrans" cxnId="{A070C7B9-A6C5-46A6-B906-6940BBFE9450}">
      <dgm:prSet/>
      <dgm:spPr/>
      <dgm:t>
        <a:bodyPr/>
        <a:lstStyle/>
        <a:p>
          <a:endParaRPr lang="zh-CN" altLang="en-US"/>
        </a:p>
      </dgm:t>
    </dgm:pt>
    <dgm:pt modelId="{B6BFDBE7-E7DF-43B9-ACFF-0273DE58DFBE}">
      <dgm:prSet custT="1"/>
      <dgm:spPr/>
      <dgm:t>
        <a:bodyPr/>
        <a:lstStyle/>
        <a:p>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事件处理</a:t>
          </a:r>
          <a:endParaRPr lang="zh-CN" altLang="en-US" sz="2000" dirty="0">
            <a:latin typeface="微软雅黑" pitchFamily="34" charset="-122"/>
            <a:ea typeface="微软雅黑" pitchFamily="34" charset="-122"/>
          </a:endParaRPr>
        </a:p>
      </dgm:t>
    </dgm:pt>
    <dgm:pt modelId="{2EBD0C29-CC6C-48EE-BEE7-6CF0720C0A5F}" type="parTrans" cxnId="{B769AB49-E07E-4C7E-91DE-987971533B45}">
      <dgm:prSet/>
      <dgm:spPr/>
      <dgm:t>
        <a:bodyPr/>
        <a:lstStyle/>
        <a:p>
          <a:endParaRPr lang="zh-CN" altLang="en-US"/>
        </a:p>
      </dgm:t>
    </dgm:pt>
    <dgm:pt modelId="{194560D4-E585-4B8A-890C-501497B95BB0}" type="sibTrans" cxnId="{B769AB49-E07E-4C7E-91DE-987971533B45}">
      <dgm:prSet/>
      <dgm:spPr/>
      <dgm:t>
        <a:bodyPr/>
        <a:lstStyle/>
        <a:p>
          <a:endParaRPr lang="zh-CN" altLang="en-US"/>
        </a:p>
      </dgm:t>
    </dgm:pt>
    <dgm:pt modelId="{DBD37241-E4EA-4B7E-BEE0-71D8E9C99F87}">
      <dgm:prSet custT="1"/>
      <dgm:spPr/>
      <dgm:t>
        <a:bodyPr/>
        <a:lstStyle/>
        <a:p>
          <a:r>
            <a:rPr lang="en-US" altLang="zh-CN" sz="2000" dirty="0" smtClean="0">
              <a:latin typeface="微软雅黑" pitchFamily="34" charset="-122"/>
              <a:ea typeface="微软雅黑" pitchFamily="34" charset="-122"/>
            </a:rPr>
            <a:t> Java</a:t>
          </a:r>
          <a:r>
            <a:rPr lang="zh-CN" altLang="en-US" sz="2000" dirty="0" smtClean="0">
              <a:latin typeface="微软雅黑" pitchFamily="34" charset="-122"/>
              <a:ea typeface="微软雅黑" pitchFamily="34" charset="-122"/>
            </a:rPr>
            <a:t>图形</a:t>
          </a:r>
          <a:endParaRPr lang="zh-CN" altLang="en-US" sz="2000" dirty="0">
            <a:latin typeface="微软雅黑" pitchFamily="34" charset="-122"/>
            <a:ea typeface="微软雅黑" pitchFamily="34" charset="-122"/>
          </a:endParaRPr>
        </a:p>
      </dgm:t>
    </dgm:pt>
    <dgm:pt modelId="{1EE49EBB-84D2-41D6-BBC5-7BFA449289A7}" type="parTrans" cxnId="{E0BCB2DB-C639-471F-8E8A-0867988D4FDB}">
      <dgm:prSet/>
      <dgm:spPr/>
      <dgm:t>
        <a:bodyPr/>
        <a:lstStyle/>
        <a:p>
          <a:endParaRPr lang="zh-CN" altLang="en-US"/>
        </a:p>
      </dgm:t>
    </dgm:pt>
    <dgm:pt modelId="{9523863D-EA56-4D37-A932-F659C5F069CF}" type="sibTrans" cxnId="{E0BCB2DB-C639-471F-8E8A-0867988D4FDB}">
      <dgm:prSet/>
      <dgm:spPr/>
      <dgm:t>
        <a:bodyPr/>
        <a:lstStyle/>
        <a:p>
          <a:endParaRPr lang="zh-CN" altLang="en-US"/>
        </a:p>
      </dgm:t>
    </dgm:pt>
    <dgm:pt modelId="{0DA9B0BC-E9D2-4E3B-90EF-715310864589}">
      <dgm:prSet custT="1"/>
      <dgm:spPr/>
      <dgm:t>
        <a:bodyPr/>
        <a:lstStyle/>
        <a:p>
          <a:r>
            <a:rPr lang="zh-CN" altLang="en-US"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Window</a:t>
          </a:r>
          <a:r>
            <a:rPr lang="zh-CN" altLang="en-US" sz="2000" dirty="0" smtClean="0">
              <a:latin typeface="微软雅黑" pitchFamily="34" charset="-122"/>
              <a:ea typeface="微软雅黑" pitchFamily="34" charset="-122"/>
            </a:rPr>
            <a:t>事件</a:t>
          </a:r>
          <a:endParaRPr lang="zh-CN" altLang="en-US" sz="2000" dirty="0">
            <a:latin typeface="微软雅黑" pitchFamily="34" charset="-122"/>
            <a:ea typeface="微软雅黑" pitchFamily="34" charset="-122"/>
          </a:endParaRPr>
        </a:p>
      </dgm:t>
    </dgm:pt>
    <dgm:pt modelId="{DD5E5D25-966F-4816-BCC7-47F6A9A5C1A2}" type="parTrans" cxnId="{6A6A555F-AA3F-471F-92F1-015AA0BD74F2}">
      <dgm:prSet/>
      <dgm:spPr/>
      <dgm:t>
        <a:bodyPr/>
        <a:lstStyle/>
        <a:p>
          <a:endParaRPr lang="zh-CN" altLang="en-US"/>
        </a:p>
      </dgm:t>
    </dgm:pt>
    <dgm:pt modelId="{FCE5827D-0E44-465C-A321-5AC939CB3B17}" type="sibTrans" cxnId="{6A6A555F-AA3F-471F-92F1-015AA0BD74F2}">
      <dgm:prSet/>
      <dgm:spPr/>
      <dgm:t>
        <a:bodyPr/>
        <a:lstStyle/>
        <a:p>
          <a:endParaRPr lang="zh-CN" altLang="en-US"/>
        </a:p>
      </dgm:t>
    </dgm:pt>
    <dgm:pt modelId="{7C9F285B-EFA0-471C-AD98-B25FB6346EEC}" type="pres">
      <dgm:prSet presAssocID="{972DC9A0-DCAF-492A-AF9C-2E7A192E2A85}" presName="Name0" presStyleCnt="0">
        <dgm:presLayoutVars>
          <dgm:chMax val="7"/>
          <dgm:chPref val="7"/>
          <dgm:dir/>
        </dgm:presLayoutVars>
      </dgm:prSet>
      <dgm:spPr/>
      <dgm:t>
        <a:bodyPr/>
        <a:lstStyle/>
        <a:p>
          <a:endParaRPr lang="en-US"/>
        </a:p>
      </dgm:t>
    </dgm:pt>
    <dgm:pt modelId="{DB5C9476-5F6E-401C-A155-119EF4E8DA4C}" type="pres">
      <dgm:prSet presAssocID="{972DC9A0-DCAF-492A-AF9C-2E7A192E2A85}" presName="Name1" presStyleCnt="0"/>
      <dgm:spPr/>
      <dgm:t>
        <a:bodyPr/>
        <a:lstStyle/>
        <a:p>
          <a:endParaRPr lang="zh-CN" altLang="en-US"/>
        </a:p>
      </dgm:t>
    </dgm:pt>
    <dgm:pt modelId="{5F40A38C-B969-462A-A69C-2D9D4B54DB6E}" type="pres">
      <dgm:prSet presAssocID="{972DC9A0-DCAF-492A-AF9C-2E7A192E2A85}" presName="cycle" presStyleCnt="0"/>
      <dgm:spPr/>
      <dgm:t>
        <a:bodyPr/>
        <a:lstStyle/>
        <a:p>
          <a:endParaRPr lang="zh-CN" altLang="en-US"/>
        </a:p>
      </dgm:t>
    </dgm:pt>
    <dgm:pt modelId="{F3538014-00BF-4D04-9253-B85846F92FE1}" type="pres">
      <dgm:prSet presAssocID="{972DC9A0-DCAF-492A-AF9C-2E7A192E2A85}" presName="srcNode" presStyleLbl="node1" presStyleIdx="0" presStyleCnt="6"/>
      <dgm:spPr/>
      <dgm:t>
        <a:bodyPr/>
        <a:lstStyle/>
        <a:p>
          <a:endParaRPr lang="zh-CN" altLang="en-US"/>
        </a:p>
      </dgm:t>
    </dgm:pt>
    <dgm:pt modelId="{3BC49BE7-912B-4D6E-B748-49F503F432EC}" type="pres">
      <dgm:prSet presAssocID="{972DC9A0-DCAF-492A-AF9C-2E7A192E2A85}" presName="conn" presStyleLbl="parChTrans1D2" presStyleIdx="0" presStyleCnt="1"/>
      <dgm:spPr/>
      <dgm:t>
        <a:bodyPr/>
        <a:lstStyle/>
        <a:p>
          <a:endParaRPr lang="en-US"/>
        </a:p>
      </dgm:t>
    </dgm:pt>
    <dgm:pt modelId="{6A9BEF60-6F1D-48EE-8BA7-578220D4B47D}" type="pres">
      <dgm:prSet presAssocID="{972DC9A0-DCAF-492A-AF9C-2E7A192E2A85}" presName="extraNode" presStyleLbl="node1" presStyleIdx="0" presStyleCnt="6"/>
      <dgm:spPr/>
      <dgm:t>
        <a:bodyPr/>
        <a:lstStyle/>
        <a:p>
          <a:endParaRPr lang="zh-CN" altLang="en-US"/>
        </a:p>
      </dgm:t>
    </dgm:pt>
    <dgm:pt modelId="{E0F7CA20-3089-416E-BAA0-555421DECAED}" type="pres">
      <dgm:prSet presAssocID="{972DC9A0-DCAF-492A-AF9C-2E7A192E2A85}" presName="dstNode" presStyleLbl="node1" presStyleIdx="0" presStyleCnt="6"/>
      <dgm:spPr/>
      <dgm:t>
        <a:bodyPr/>
        <a:lstStyle/>
        <a:p>
          <a:endParaRPr lang="zh-CN" altLang="en-US"/>
        </a:p>
      </dgm:t>
    </dgm:pt>
    <dgm:pt modelId="{9103214B-2328-42B5-9C87-ECB584C29699}" type="pres">
      <dgm:prSet presAssocID="{993543C8-7D72-4954-9D63-57171DEF166A}" presName="text_1" presStyleLbl="node1" presStyleIdx="0" presStyleCnt="6">
        <dgm:presLayoutVars>
          <dgm:bulletEnabled val="1"/>
        </dgm:presLayoutVars>
      </dgm:prSet>
      <dgm:spPr/>
      <dgm:t>
        <a:bodyPr/>
        <a:lstStyle/>
        <a:p>
          <a:endParaRPr lang="en-US"/>
        </a:p>
      </dgm:t>
    </dgm:pt>
    <dgm:pt modelId="{B5F64957-ED87-471E-B9A4-FF0191BA14F1}" type="pres">
      <dgm:prSet presAssocID="{993543C8-7D72-4954-9D63-57171DEF166A}" presName="accent_1" presStyleCnt="0"/>
      <dgm:spPr/>
      <dgm:t>
        <a:bodyPr/>
        <a:lstStyle/>
        <a:p>
          <a:endParaRPr lang="zh-CN" altLang="en-US"/>
        </a:p>
      </dgm:t>
    </dgm:pt>
    <dgm:pt modelId="{22DF3FF7-7177-47D3-9E73-56C51F723028}" type="pres">
      <dgm:prSet presAssocID="{993543C8-7D72-4954-9D63-57171DEF166A}" presName="accentRepeatNode" presStyleLbl="solidFgAcc1" presStyleIdx="0" presStyleCnt="6"/>
      <dgm:spPr/>
      <dgm:t>
        <a:bodyPr/>
        <a:lstStyle/>
        <a:p>
          <a:endParaRPr lang="zh-CN" altLang="en-US"/>
        </a:p>
      </dgm:t>
    </dgm:pt>
    <dgm:pt modelId="{D1C23EC3-EA8D-43F7-B4ED-3EB690E6B7A5}" type="pres">
      <dgm:prSet presAssocID="{71D1E80F-9DB3-416D-A354-DA9CE4391A95}" presName="text_2" presStyleLbl="node1" presStyleIdx="1" presStyleCnt="6">
        <dgm:presLayoutVars>
          <dgm:bulletEnabled val="1"/>
        </dgm:presLayoutVars>
      </dgm:prSet>
      <dgm:spPr/>
      <dgm:t>
        <a:bodyPr/>
        <a:lstStyle/>
        <a:p>
          <a:endParaRPr lang="zh-CN" altLang="en-US"/>
        </a:p>
      </dgm:t>
    </dgm:pt>
    <dgm:pt modelId="{E37B2AB6-CCD0-4430-BB2E-92C7098605E2}" type="pres">
      <dgm:prSet presAssocID="{71D1E80F-9DB3-416D-A354-DA9CE4391A95}" presName="accent_2" presStyleCnt="0"/>
      <dgm:spPr/>
      <dgm:t>
        <a:bodyPr/>
        <a:lstStyle/>
        <a:p>
          <a:endParaRPr lang="zh-CN" altLang="en-US"/>
        </a:p>
      </dgm:t>
    </dgm:pt>
    <dgm:pt modelId="{26D3629F-273D-46AB-8703-19D43C77FF4C}" type="pres">
      <dgm:prSet presAssocID="{71D1E80F-9DB3-416D-A354-DA9CE4391A95}" presName="accentRepeatNode" presStyleLbl="solidFgAcc1" presStyleIdx="1" presStyleCnt="6"/>
      <dgm:spPr/>
      <dgm:t>
        <a:bodyPr/>
        <a:lstStyle/>
        <a:p>
          <a:endParaRPr lang="zh-CN" altLang="en-US"/>
        </a:p>
      </dgm:t>
    </dgm:pt>
    <dgm:pt modelId="{097331EB-8E41-461E-9C63-F264DA402FB3}" type="pres">
      <dgm:prSet presAssocID="{A880974F-141C-42E3-A8E4-2C75998ECAB7}" presName="text_3" presStyleLbl="node1" presStyleIdx="2" presStyleCnt="6">
        <dgm:presLayoutVars>
          <dgm:bulletEnabled val="1"/>
        </dgm:presLayoutVars>
      </dgm:prSet>
      <dgm:spPr/>
      <dgm:t>
        <a:bodyPr/>
        <a:lstStyle/>
        <a:p>
          <a:endParaRPr lang="zh-CN" altLang="en-US"/>
        </a:p>
      </dgm:t>
    </dgm:pt>
    <dgm:pt modelId="{3315B0AC-91B4-4342-8714-0592B554BAAD}" type="pres">
      <dgm:prSet presAssocID="{A880974F-141C-42E3-A8E4-2C75998ECAB7}" presName="accent_3" presStyleCnt="0"/>
      <dgm:spPr/>
      <dgm:t>
        <a:bodyPr/>
        <a:lstStyle/>
        <a:p>
          <a:endParaRPr lang="zh-CN" altLang="en-US"/>
        </a:p>
      </dgm:t>
    </dgm:pt>
    <dgm:pt modelId="{02976FB4-DA40-4D74-B5F2-18AD387B0A69}" type="pres">
      <dgm:prSet presAssocID="{A880974F-141C-42E3-A8E4-2C75998ECAB7}" presName="accentRepeatNode" presStyleLbl="solidFgAcc1" presStyleIdx="2" presStyleCnt="6"/>
      <dgm:spPr/>
      <dgm:t>
        <a:bodyPr/>
        <a:lstStyle/>
        <a:p>
          <a:endParaRPr lang="zh-CN" altLang="en-US"/>
        </a:p>
      </dgm:t>
    </dgm:pt>
    <dgm:pt modelId="{6CCB1FF4-B382-45D1-B01A-543C83808AE1}" type="pres">
      <dgm:prSet presAssocID="{B6BFDBE7-E7DF-43B9-ACFF-0273DE58DFBE}" presName="text_4" presStyleLbl="node1" presStyleIdx="3" presStyleCnt="6">
        <dgm:presLayoutVars>
          <dgm:bulletEnabled val="1"/>
        </dgm:presLayoutVars>
      </dgm:prSet>
      <dgm:spPr/>
      <dgm:t>
        <a:bodyPr/>
        <a:lstStyle/>
        <a:p>
          <a:endParaRPr lang="zh-CN" altLang="en-US"/>
        </a:p>
      </dgm:t>
    </dgm:pt>
    <dgm:pt modelId="{A22D0A89-AA63-43E3-BFF2-2A849BC62273}" type="pres">
      <dgm:prSet presAssocID="{B6BFDBE7-E7DF-43B9-ACFF-0273DE58DFBE}" presName="accent_4" presStyleCnt="0"/>
      <dgm:spPr/>
    </dgm:pt>
    <dgm:pt modelId="{0F9F83E0-EB6C-4609-8E96-891823DFB7EE}" type="pres">
      <dgm:prSet presAssocID="{B6BFDBE7-E7DF-43B9-ACFF-0273DE58DFBE}" presName="accentRepeatNode" presStyleLbl="solidFgAcc1" presStyleIdx="3" presStyleCnt="6"/>
      <dgm:spPr/>
    </dgm:pt>
    <dgm:pt modelId="{0F434D46-2888-4117-94D2-8546B791B919}" type="pres">
      <dgm:prSet presAssocID="{DBD37241-E4EA-4B7E-BEE0-71D8E9C99F87}" presName="text_5" presStyleLbl="node1" presStyleIdx="4" presStyleCnt="6">
        <dgm:presLayoutVars>
          <dgm:bulletEnabled val="1"/>
        </dgm:presLayoutVars>
      </dgm:prSet>
      <dgm:spPr/>
      <dgm:t>
        <a:bodyPr/>
        <a:lstStyle/>
        <a:p>
          <a:endParaRPr lang="zh-CN" altLang="en-US"/>
        </a:p>
      </dgm:t>
    </dgm:pt>
    <dgm:pt modelId="{195EC353-EA9C-4AC8-A351-6E799BB181BD}" type="pres">
      <dgm:prSet presAssocID="{DBD37241-E4EA-4B7E-BEE0-71D8E9C99F87}" presName="accent_5" presStyleCnt="0"/>
      <dgm:spPr/>
    </dgm:pt>
    <dgm:pt modelId="{6FDBBDF0-E32A-4CCC-90E6-5EE134E4AD61}" type="pres">
      <dgm:prSet presAssocID="{DBD37241-E4EA-4B7E-BEE0-71D8E9C99F87}" presName="accentRepeatNode" presStyleLbl="solidFgAcc1" presStyleIdx="4" presStyleCnt="6"/>
      <dgm:spPr/>
    </dgm:pt>
    <dgm:pt modelId="{485EC607-6AE3-403F-B869-AE495D2DCA8B}" type="pres">
      <dgm:prSet presAssocID="{0DA9B0BC-E9D2-4E3B-90EF-715310864589}" presName="text_6" presStyleLbl="node1" presStyleIdx="5" presStyleCnt="6">
        <dgm:presLayoutVars>
          <dgm:bulletEnabled val="1"/>
        </dgm:presLayoutVars>
      </dgm:prSet>
      <dgm:spPr/>
      <dgm:t>
        <a:bodyPr/>
        <a:lstStyle/>
        <a:p>
          <a:endParaRPr lang="zh-CN" altLang="en-US"/>
        </a:p>
      </dgm:t>
    </dgm:pt>
    <dgm:pt modelId="{343B5F4B-3A75-4E66-B332-3D352CF79107}" type="pres">
      <dgm:prSet presAssocID="{0DA9B0BC-E9D2-4E3B-90EF-715310864589}" presName="accent_6" presStyleCnt="0"/>
      <dgm:spPr/>
    </dgm:pt>
    <dgm:pt modelId="{B243A959-76AD-4268-BBF0-6D15C417B4F9}" type="pres">
      <dgm:prSet presAssocID="{0DA9B0BC-E9D2-4E3B-90EF-715310864589}" presName="accentRepeatNode" presStyleLbl="solidFgAcc1" presStyleIdx="5" presStyleCnt="6"/>
      <dgm:spPr/>
    </dgm:pt>
  </dgm:ptLst>
  <dgm:cxnLst>
    <dgm:cxn modelId="{6597AB25-B031-4A1C-957A-38EA83387C10}" type="presOf" srcId="{972DC9A0-DCAF-492A-AF9C-2E7A192E2A85}" destId="{7C9F285B-EFA0-471C-AD98-B25FB6346EEC}" srcOrd="0" destOrd="0" presId="urn:microsoft.com/office/officeart/2008/layout/VerticalCurvedList"/>
    <dgm:cxn modelId="{6A6A555F-AA3F-471F-92F1-015AA0BD74F2}" srcId="{972DC9A0-DCAF-492A-AF9C-2E7A192E2A85}" destId="{0DA9B0BC-E9D2-4E3B-90EF-715310864589}" srcOrd="5" destOrd="0" parTransId="{DD5E5D25-966F-4816-BCC7-47F6A9A5C1A2}" sibTransId="{FCE5827D-0E44-465C-A321-5AC939CB3B17}"/>
    <dgm:cxn modelId="{ED76C7A4-07D4-4DFA-97EB-9AA5F0F53530}" type="presOf" srcId="{A880974F-141C-42E3-A8E4-2C75998ECAB7}" destId="{097331EB-8E41-461E-9C63-F264DA402FB3}" srcOrd="0" destOrd="0" presId="urn:microsoft.com/office/officeart/2008/layout/VerticalCurvedList"/>
    <dgm:cxn modelId="{B769AB49-E07E-4C7E-91DE-987971533B45}" srcId="{972DC9A0-DCAF-492A-AF9C-2E7A192E2A85}" destId="{B6BFDBE7-E7DF-43B9-ACFF-0273DE58DFBE}" srcOrd="3" destOrd="0" parTransId="{2EBD0C29-CC6C-48EE-BEE7-6CF0720C0A5F}" sibTransId="{194560D4-E585-4B8A-890C-501497B95BB0}"/>
    <dgm:cxn modelId="{6F23E9F7-3E26-4A8A-962F-1DB309175760}" type="presOf" srcId="{71D1E80F-9DB3-416D-A354-DA9CE4391A95}" destId="{D1C23EC3-EA8D-43F7-B4ED-3EB690E6B7A5}" srcOrd="0" destOrd="0" presId="urn:microsoft.com/office/officeart/2008/layout/VerticalCurvedList"/>
    <dgm:cxn modelId="{E0BCB2DB-C639-471F-8E8A-0867988D4FDB}" srcId="{972DC9A0-DCAF-492A-AF9C-2E7A192E2A85}" destId="{DBD37241-E4EA-4B7E-BEE0-71D8E9C99F87}" srcOrd="4" destOrd="0" parTransId="{1EE49EBB-84D2-41D6-BBC5-7BFA449289A7}" sibTransId="{9523863D-EA56-4D37-A932-F659C5F069CF}"/>
    <dgm:cxn modelId="{EAD96B54-5B7D-4DB0-B03A-5E28847711B5}" type="presOf" srcId="{B6BFDBE7-E7DF-43B9-ACFF-0273DE58DFBE}" destId="{6CCB1FF4-B382-45D1-B01A-543C83808AE1}" srcOrd="0" destOrd="0" presId="urn:microsoft.com/office/officeart/2008/layout/VerticalCurvedList"/>
    <dgm:cxn modelId="{EFC4348E-3BD9-4294-A4C5-B81750D4094F}" srcId="{972DC9A0-DCAF-492A-AF9C-2E7A192E2A85}" destId="{993543C8-7D72-4954-9D63-57171DEF166A}" srcOrd="0" destOrd="0" parTransId="{8E26FC3C-661A-4FD6-B102-1AE10A24C25B}" sibTransId="{1CA65836-39D4-4DB7-87E9-37A10E34923C}"/>
    <dgm:cxn modelId="{A070C7B9-A6C5-46A6-B906-6940BBFE9450}" srcId="{972DC9A0-DCAF-492A-AF9C-2E7A192E2A85}" destId="{71D1E80F-9DB3-416D-A354-DA9CE4391A95}" srcOrd="1" destOrd="0" parTransId="{DED07F65-E5C5-4935-86BF-BCC88D69E403}" sibTransId="{60AE74DB-0FCF-4609-96BC-DABE793BBA7A}"/>
    <dgm:cxn modelId="{7D804B9C-ED71-4EB1-A3C1-FFE04CF14AB5}" srcId="{972DC9A0-DCAF-492A-AF9C-2E7A192E2A85}" destId="{A880974F-141C-42E3-A8E4-2C75998ECAB7}" srcOrd="2" destOrd="0" parTransId="{12CDEB2C-5216-457C-83EF-EA6B31846128}" sibTransId="{F9839213-D071-4914-B412-1860F1F8B39E}"/>
    <dgm:cxn modelId="{5F4B176E-BCD6-42CA-9F0D-C0267F011ED4}" type="presOf" srcId="{0DA9B0BC-E9D2-4E3B-90EF-715310864589}" destId="{485EC607-6AE3-403F-B869-AE495D2DCA8B}" srcOrd="0" destOrd="0" presId="urn:microsoft.com/office/officeart/2008/layout/VerticalCurvedList"/>
    <dgm:cxn modelId="{5AC6B03A-57FE-42FA-A685-120DF2E24D49}" type="presOf" srcId="{DBD37241-E4EA-4B7E-BEE0-71D8E9C99F87}" destId="{0F434D46-2888-4117-94D2-8546B791B919}" srcOrd="0" destOrd="0" presId="urn:microsoft.com/office/officeart/2008/layout/VerticalCurvedList"/>
    <dgm:cxn modelId="{12756E14-4895-444D-8238-814161182785}" type="presOf" srcId="{993543C8-7D72-4954-9D63-57171DEF166A}" destId="{9103214B-2328-42B5-9C87-ECB584C29699}" srcOrd="0" destOrd="0" presId="urn:microsoft.com/office/officeart/2008/layout/VerticalCurvedList"/>
    <dgm:cxn modelId="{E7917EE3-AA0D-4C22-A607-14182B00CFE2}" type="presOf" srcId="{1CA65836-39D4-4DB7-87E9-37A10E34923C}" destId="{3BC49BE7-912B-4D6E-B748-49F503F432EC}" srcOrd="0" destOrd="0" presId="urn:microsoft.com/office/officeart/2008/layout/VerticalCurvedList"/>
    <dgm:cxn modelId="{57898335-FC74-4032-9279-AEEF9F1F6BE9}" type="presParOf" srcId="{7C9F285B-EFA0-471C-AD98-B25FB6346EEC}" destId="{DB5C9476-5F6E-401C-A155-119EF4E8DA4C}" srcOrd="0" destOrd="0" presId="urn:microsoft.com/office/officeart/2008/layout/VerticalCurvedList"/>
    <dgm:cxn modelId="{4FBAB905-16EA-4C46-BAB0-4D8140AF0A20}" type="presParOf" srcId="{DB5C9476-5F6E-401C-A155-119EF4E8DA4C}" destId="{5F40A38C-B969-462A-A69C-2D9D4B54DB6E}" srcOrd="0" destOrd="0" presId="urn:microsoft.com/office/officeart/2008/layout/VerticalCurvedList"/>
    <dgm:cxn modelId="{1F8778B2-6302-4A51-A77F-E482D03104A2}" type="presParOf" srcId="{5F40A38C-B969-462A-A69C-2D9D4B54DB6E}" destId="{F3538014-00BF-4D04-9253-B85846F92FE1}" srcOrd="0" destOrd="0" presId="urn:microsoft.com/office/officeart/2008/layout/VerticalCurvedList"/>
    <dgm:cxn modelId="{05B56FAD-881C-46F7-9F3A-78F79261912F}" type="presParOf" srcId="{5F40A38C-B969-462A-A69C-2D9D4B54DB6E}" destId="{3BC49BE7-912B-4D6E-B748-49F503F432EC}" srcOrd="1" destOrd="0" presId="urn:microsoft.com/office/officeart/2008/layout/VerticalCurvedList"/>
    <dgm:cxn modelId="{C3072E39-8324-4CA1-99BE-CFC010B4E397}" type="presParOf" srcId="{5F40A38C-B969-462A-A69C-2D9D4B54DB6E}" destId="{6A9BEF60-6F1D-48EE-8BA7-578220D4B47D}" srcOrd="2" destOrd="0" presId="urn:microsoft.com/office/officeart/2008/layout/VerticalCurvedList"/>
    <dgm:cxn modelId="{14976303-F347-4681-80B1-790D6FEF9A74}" type="presParOf" srcId="{5F40A38C-B969-462A-A69C-2D9D4B54DB6E}" destId="{E0F7CA20-3089-416E-BAA0-555421DECAED}" srcOrd="3" destOrd="0" presId="urn:microsoft.com/office/officeart/2008/layout/VerticalCurvedList"/>
    <dgm:cxn modelId="{CC07AE71-F690-4138-9EB1-F5B2CA1B3798}" type="presParOf" srcId="{DB5C9476-5F6E-401C-A155-119EF4E8DA4C}" destId="{9103214B-2328-42B5-9C87-ECB584C29699}" srcOrd="1" destOrd="0" presId="urn:microsoft.com/office/officeart/2008/layout/VerticalCurvedList"/>
    <dgm:cxn modelId="{4BDCD61F-9B43-4338-B4AF-35893173C152}" type="presParOf" srcId="{DB5C9476-5F6E-401C-A155-119EF4E8DA4C}" destId="{B5F64957-ED87-471E-B9A4-FF0191BA14F1}" srcOrd="2" destOrd="0" presId="urn:microsoft.com/office/officeart/2008/layout/VerticalCurvedList"/>
    <dgm:cxn modelId="{9F181133-248B-4A21-B276-86357757B6E2}" type="presParOf" srcId="{B5F64957-ED87-471E-B9A4-FF0191BA14F1}" destId="{22DF3FF7-7177-47D3-9E73-56C51F723028}" srcOrd="0" destOrd="0" presId="urn:microsoft.com/office/officeart/2008/layout/VerticalCurvedList"/>
    <dgm:cxn modelId="{C4C93DED-1263-4DF3-AC3D-F270EF458C6C}" type="presParOf" srcId="{DB5C9476-5F6E-401C-A155-119EF4E8DA4C}" destId="{D1C23EC3-EA8D-43F7-B4ED-3EB690E6B7A5}" srcOrd="3" destOrd="0" presId="urn:microsoft.com/office/officeart/2008/layout/VerticalCurvedList"/>
    <dgm:cxn modelId="{B8E5FEA4-6FAD-4CDB-9B42-4AC83160285C}" type="presParOf" srcId="{DB5C9476-5F6E-401C-A155-119EF4E8DA4C}" destId="{E37B2AB6-CCD0-4430-BB2E-92C7098605E2}" srcOrd="4" destOrd="0" presId="urn:microsoft.com/office/officeart/2008/layout/VerticalCurvedList"/>
    <dgm:cxn modelId="{AE3A5ABB-5253-4DA6-AFCD-C49DD65037AC}" type="presParOf" srcId="{E37B2AB6-CCD0-4430-BB2E-92C7098605E2}" destId="{26D3629F-273D-46AB-8703-19D43C77FF4C}" srcOrd="0" destOrd="0" presId="urn:microsoft.com/office/officeart/2008/layout/VerticalCurvedList"/>
    <dgm:cxn modelId="{D54E1F46-727A-4F6D-B91F-7B81B7101D1B}" type="presParOf" srcId="{DB5C9476-5F6E-401C-A155-119EF4E8DA4C}" destId="{097331EB-8E41-461E-9C63-F264DA402FB3}" srcOrd="5" destOrd="0" presId="urn:microsoft.com/office/officeart/2008/layout/VerticalCurvedList"/>
    <dgm:cxn modelId="{683F047D-A847-4093-B205-DFDF6516093F}" type="presParOf" srcId="{DB5C9476-5F6E-401C-A155-119EF4E8DA4C}" destId="{3315B0AC-91B4-4342-8714-0592B554BAAD}" srcOrd="6" destOrd="0" presId="urn:microsoft.com/office/officeart/2008/layout/VerticalCurvedList"/>
    <dgm:cxn modelId="{FBC9868D-E1A4-4B67-84A5-71D206D36A18}" type="presParOf" srcId="{3315B0AC-91B4-4342-8714-0592B554BAAD}" destId="{02976FB4-DA40-4D74-B5F2-18AD387B0A69}" srcOrd="0" destOrd="0" presId="urn:microsoft.com/office/officeart/2008/layout/VerticalCurvedList"/>
    <dgm:cxn modelId="{46978C3E-52A8-4410-A97D-3632A5994DFE}" type="presParOf" srcId="{DB5C9476-5F6E-401C-A155-119EF4E8DA4C}" destId="{6CCB1FF4-B382-45D1-B01A-543C83808AE1}" srcOrd="7" destOrd="0" presId="urn:microsoft.com/office/officeart/2008/layout/VerticalCurvedList"/>
    <dgm:cxn modelId="{A76E916C-B3B3-481E-A932-E1E6314BED88}" type="presParOf" srcId="{DB5C9476-5F6E-401C-A155-119EF4E8DA4C}" destId="{A22D0A89-AA63-43E3-BFF2-2A849BC62273}" srcOrd="8" destOrd="0" presId="urn:microsoft.com/office/officeart/2008/layout/VerticalCurvedList"/>
    <dgm:cxn modelId="{E67FBA25-11B3-423E-9684-14FA71038742}" type="presParOf" srcId="{A22D0A89-AA63-43E3-BFF2-2A849BC62273}" destId="{0F9F83E0-EB6C-4609-8E96-891823DFB7EE}" srcOrd="0" destOrd="0" presId="urn:microsoft.com/office/officeart/2008/layout/VerticalCurvedList"/>
    <dgm:cxn modelId="{58A70358-3CD7-41A7-978A-CC7F3F8060C0}" type="presParOf" srcId="{DB5C9476-5F6E-401C-A155-119EF4E8DA4C}" destId="{0F434D46-2888-4117-94D2-8546B791B919}" srcOrd="9" destOrd="0" presId="urn:microsoft.com/office/officeart/2008/layout/VerticalCurvedList"/>
    <dgm:cxn modelId="{4B8903F7-DD3C-4B75-A299-D8423EB267FA}" type="presParOf" srcId="{DB5C9476-5F6E-401C-A155-119EF4E8DA4C}" destId="{195EC353-EA9C-4AC8-A351-6E799BB181BD}" srcOrd="10" destOrd="0" presId="urn:microsoft.com/office/officeart/2008/layout/VerticalCurvedList"/>
    <dgm:cxn modelId="{FD0E98B4-5B07-4AD3-8A01-D6B8585E4014}" type="presParOf" srcId="{195EC353-EA9C-4AC8-A351-6E799BB181BD}" destId="{6FDBBDF0-E32A-4CCC-90E6-5EE134E4AD61}" srcOrd="0" destOrd="0" presId="urn:microsoft.com/office/officeart/2008/layout/VerticalCurvedList"/>
    <dgm:cxn modelId="{DA34E45C-B07E-4F16-A573-324A3087B1F9}" type="presParOf" srcId="{DB5C9476-5F6E-401C-A155-119EF4E8DA4C}" destId="{485EC607-6AE3-403F-B869-AE495D2DCA8B}" srcOrd="11" destOrd="0" presId="urn:microsoft.com/office/officeart/2008/layout/VerticalCurvedList"/>
    <dgm:cxn modelId="{32BCCAD6-6509-4C72-9136-1F215933D651}" type="presParOf" srcId="{DB5C9476-5F6E-401C-A155-119EF4E8DA4C}" destId="{343B5F4B-3A75-4E66-B332-3D352CF79107}" srcOrd="12" destOrd="0" presId="urn:microsoft.com/office/officeart/2008/layout/VerticalCurvedList"/>
    <dgm:cxn modelId="{783EB074-3A00-4918-8891-F0E25F924FE0}" type="presParOf" srcId="{343B5F4B-3A75-4E66-B332-3D352CF79107}" destId="{B243A959-76AD-4268-BBF0-6D15C417B4F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49BE7-912B-4D6E-B748-49F503F432EC}">
      <dsp:nvSpPr>
        <dsp:cNvPr id="0" name=""/>
        <dsp:cNvSpPr/>
      </dsp:nvSpPr>
      <dsp:spPr>
        <a:xfrm>
          <a:off x="-5513922" y="-844209"/>
          <a:ext cx="6565219" cy="6565219"/>
        </a:xfrm>
        <a:prstGeom prst="blockArc">
          <a:avLst>
            <a:gd name="adj1" fmla="val 18900000"/>
            <a:gd name="adj2" fmla="val 2700000"/>
            <a:gd name="adj3" fmla="val 329"/>
          </a:avLst>
        </a:pr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103214B-2328-42B5-9C87-ECB584C29699}">
      <dsp:nvSpPr>
        <dsp:cNvPr id="0" name=""/>
        <dsp:cNvSpPr/>
      </dsp:nvSpPr>
      <dsp:spPr>
        <a:xfrm>
          <a:off x="391858" y="256812"/>
          <a:ext cx="6550517" cy="51342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7535"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 </a:t>
          </a:r>
          <a:r>
            <a:rPr lang="en-US" altLang="zh-CN" sz="2000" kern="1200" dirty="0" smtClean="0">
              <a:latin typeface="微软雅黑" pitchFamily="34" charset="-122"/>
              <a:ea typeface="微软雅黑" pitchFamily="34" charset="-122"/>
            </a:rPr>
            <a:t>AWT</a:t>
          </a:r>
          <a:r>
            <a:rPr lang="zh-CN" altLang="en-US" sz="2000" kern="1200" dirty="0" smtClean="0">
              <a:latin typeface="微软雅黑" pitchFamily="34" charset="-122"/>
              <a:ea typeface="微软雅黑" pitchFamily="34" charset="-122"/>
            </a:rPr>
            <a:t>（</a:t>
          </a:r>
          <a:r>
            <a:rPr lang="en-US" altLang="zh-CN" sz="2000" kern="1200" dirty="0" smtClean="0">
              <a:latin typeface="微软雅黑" pitchFamily="34" charset="-122"/>
              <a:ea typeface="微软雅黑" pitchFamily="34" charset="-122"/>
            </a:rPr>
            <a:t>SWING</a:t>
          </a:r>
          <a:r>
            <a:rPr lang="zh-CN" altLang="en-US" sz="2000" kern="1200" dirty="0" smtClean="0">
              <a:latin typeface="微软雅黑" pitchFamily="34" charset="-122"/>
              <a:ea typeface="微软雅黑" pitchFamily="34" charset="-122"/>
            </a:rPr>
            <a:t>、</a:t>
          </a:r>
          <a:r>
            <a:rPr lang="en-US" altLang="zh-CN" sz="2000" kern="1200" dirty="0" smtClean="0">
              <a:latin typeface="微软雅黑" pitchFamily="34" charset="-122"/>
              <a:ea typeface="微软雅黑" pitchFamily="34" charset="-122"/>
            </a:rPr>
            <a:t>SWT</a:t>
          </a:r>
          <a:r>
            <a:rPr lang="zh-CN" altLang="en-US" sz="2000" kern="1200" dirty="0" smtClean="0">
              <a:latin typeface="微软雅黑" pitchFamily="34" charset="-122"/>
              <a:ea typeface="微软雅黑" pitchFamily="34" charset="-122"/>
            </a:rPr>
            <a:t>）</a:t>
          </a:r>
          <a:endParaRPr lang="en-US" sz="2000" kern="1200" dirty="0">
            <a:latin typeface="微软雅黑" pitchFamily="34" charset="-122"/>
            <a:ea typeface="微软雅黑" pitchFamily="34" charset="-122"/>
          </a:endParaRPr>
        </a:p>
      </dsp:txBody>
      <dsp:txXfrm>
        <a:off x="391858" y="256812"/>
        <a:ext cx="6550517" cy="513429"/>
      </dsp:txXfrm>
    </dsp:sp>
    <dsp:sp modelId="{22DF3FF7-7177-47D3-9E73-56C51F723028}">
      <dsp:nvSpPr>
        <dsp:cNvPr id="0" name=""/>
        <dsp:cNvSpPr/>
      </dsp:nvSpPr>
      <dsp:spPr>
        <a:xfrm>
          <a:off x="70964" y="192633"/>
          <a:ext cx="641786" cy="64178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1C23EC3-EA8D-43F7-B4ED-3EB690E6B7A5}">
      <dsp:nvSpPr>
        <dsp:cNvPr id="0" name=""/>
        <dsp:cNvSpPr/>
      </dsp:nvSpPr>
      <dsp:spPr>
        <a:xfrm>
          <a:off x="814189" y="1026859"/>
          <a:ext cx="6128186" cy="51342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7535" tIns="50800" rIns="50800" bIns="508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itchFamily="34" charset="-122"/>
              <a:ea typeface="微软雅黑" pitchFamily="34" charset="-122"/>
            </a:rPr>
            <a:t> </a:t>
          </a:r>
          <a:r>
            <a:rPr lang="zh-CN" altLang="en-US" sz="2000" kern="1200" dirty="0" smtClean="0">
              <a:latin typeface="微软雅黑" pitchFamily="34" charset="-122"/>
              <a:ea typeface="微软雅黑" pitchFamily="34" charset="-122"/>
            </a:rPr>
            <a:t>组件和容器</a:t>
          </a:r>
          <a:endParaRPr lang="zh-CN" altLang="en-US" sz="2000" kern="1200" dirty="0">
            <a:latin typeface="微软雅黑" pitchFamily="34" charset="-122"/>
            <a:ea typeface="微软雅黑" pitchFamily="34" charset="-122"/>
          </a:endParaRPr>
        </a:p>
      </dsp:txBody>
      <dsp:txXfrm>
        <a:off x="814189" y="1026859"/>
        <a:ext cx="6128186" cy="513429"/>
      </dsp:txXfrm>
    </dsp:sp>
    <dsp:sp modelId="{26D3629F-273D-46AB-8703-19D43C77FF4C}">
      <dsp:nvSpPr>
        <dsp:cNvPr id="0" name=""/>
        <dsp:cNvSpPr/>
      </dsp:nvSpPr>
      <dsp:spPr>
        <a:xfrm>
          <a:off x="493295" y="962680"/>
          <a:ext cx="641786" cy="64178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97331EB-8E41-461E-9C63-F264DA402FB3}">
      <dsp:nvSpPr>
        <dsp:cNvPr id="0" name=""/>
        <dsp:cNvSpPr/>
      </dsp:nvSpPr>
      <dsp:spPr>
        <a:xfrm>
          <a:off x="1007310" y="1796905"/>
          <a:ext cx="5935065" cy="51342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7535" tIns="50800" rIns="50800" bIns="508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itchFamily="34" charset="-122"/>
              <a:ea typeface="微软雅黑" pitchFamily="34" charset="-122"/>
            </a:rPr>
            <a:t> </a:t>
          </a:r>
          <a:r>
            <a:rPr lang="zh-CN" altLang="en-US" sz="2000" kern="1200" dirty="0" smtClean="0">
              <a:latin typeface="微软雅黑" pitchFamily="34" charset="-122"/>
              <a:ea typeface="微软雅黑" pitchFamily="34" charset="-122"/>
            </a:rPr>
            <a:t>布局管理器</a:t>
          </a:r>
          <a:endParaRPr lang="zh-CN" altLang="en-US" sz="2000" kern="1200" dirty="0">
            <a:latin typeface="微软雅黑" pitchFamily="34" charset="-122"/>
            <a:ea typeface="微软雅黑" pitchFamily="34" charset="-122"/>
          </a:endParaRPr>
        </a:p>
      </dsp:txBody>
      <dsp:txXfrm>
        <a:off x="1007310" y="1796905"/>
        <a:ext cx="5935065" cy="513429"/>
      </dsp:txXfrm>
    </dsp:sp>
    <dsp:sp modelId="{02976FB4-DA40-4D74-B5F2-18AD387B0A69}">
      <dsp:nvSpPr>
        <dsp:cNvPr id="0" name=""/>
        <dsp:cNvSpPr/>
      </dsp:nvSpPr>
      <dsp:spPr>
        <a:xfrm>
          <a:off x="686417" y="1732727"/>
          <a:ext cx="641786" cy="64178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CCB1FF4-B382-45D1-B01A-543C83808AE1}">
      <dsp:nvSpPr>
        <dsp:cNvPr id="0" name=""/>
        <dsp:cNvSpPr/>
      </dsp:nvSpPr>
      <dsp:spPr>
        <a:xfrm>
          <a:off x="1007310" y="2566464"/>
          <a:ext cx="5935065" cy="51342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7535" tIns="50800" rIns="50800" bIns="508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itchFamily="34" charset="-122"/>
              <a:ea typeface="微软雅黑" pitchFamily="34" charset="-122"/>
            </a:rPr>
            <a:t> </a:t>
          </a:r>
          <a:r>
            <a:rPr lang="zh-CN" altLang="en-US" sz="2000" kern="1200" dirty="0" smtClean="0">
              <a:latin typeface="微软雅黑" pitchFamily="34" charset="-122"/>
              <a:ea typeface="微软雅黑" pitchFamily="34" charset="-122"/>
            </a:rPr>
            <a:t>事件处理</a:t>
          </a:r>
          <a:endParaRPr lang="zh-CN" altLang="en-US" sz="2000" kern="1200" dirty="0">
            <a:latin typeface="微软雅黑" pitchFamily="34" charset="-122"/>
            <a:ea typeface="微软雅黑" pitchFamily="34" charset="-122"/>
          </a:endParaRPr>
        </a:p>
      </dsp:txBody>
      <dsp:txXfrm>
        <a:off x="1007310" y="2566464"/>
        <a:ext cx="5935065" cy="513429"/>
      </dsp:txXfrm>
    </dsp:sp>
    <dsp:sp modelId="{0F9F83E0-EB6C-4609-8E96-891823DFB7EE}">
      <dsp:nvSpPr>
        <dsp:cNvPr id="0" name=""/>
        <dsp:cNvSpPr/>
      </dsp:nvSpPr>
      <dsp:spPr>
        <a:xfrm>
          <a:off x="686417" y="2502286"/>
          <a:ext cx="641786" cy="64178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F434D46-2888-4117-94D2-8546B791B919}">
      <dsp:nvSpPr>
        <dsp:cNvPr id="0" name=""/>
        <dsp:cNvSpPr/>
      </dsp:nvSpPr>
      <dsp:spPr>
        <a:xfrm>
          <a:off x="814189" y="3336511"/>
          <a:ext cx="6128186" cy="51342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7535" tIns="50800" rIns="50800" bIns="508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itchFamily="34" charset="-122"/>
              <a:ea typeface="微软雅黑" pitchFamily="34" charset="-122"/>
            </a:rPr>
            <a:t> Java</a:t>
          </a:r>
          <a:r>
            <a:rPr lang="zh-CN" altLang="en-US" sz="2000" kern="1200" dirty="0" smtClean="0">
              <a:latin typeface="微软雅黑" pitchFamily="34" charset="-122"/>
              <a:ea typeface="微软雅黑" pitchFamily="34" charset="-122"/>
            </a:rPr>
            <a:t>图形</a:t>
          </a:r>
          <a:endParaRPr lang="zh-CN" altLang="en-US" sz="2000" kern="1200" dirty="0">
            <a:latin typeface="微软雅黑" pitchFamily="34" charset="-122"/>
            <a:ea typeface="微软雅黑" pitchFamily="34" charset="-122"/>
          </a:endParaRPr>
        </a:p>
      </dsp:txBody>
      <dsp:txXfrm>
        <a:off x="814189" y="3336511"/>
        <a:ext cx="6128186" cy="513429"/>
      </dsp:txXfrm>
    </dsp:sp>
    <dsp:sp modelId="{6FDBBDF0-E32A-4CCC-90E6-5EE134E4AD61}">
      <dsp:nvSpPr>
        <dsp:cNvPr id="0" name=""/>
        <dsp:cNvSpPr/>
      </dsp:nvSpPr>
      <dsp:spPr>
        <a:xfrm>
          <a:off x="493295" y="3272332"/>
          <a:ext cx="641786" cy="64178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85EC607-6AE3-403F-B869-AE495D2DCA8B}">
      <dsp:nvSpPr>
        <dsp:cNvPr id="0" name=""/>
        <dsp:cNvSpPr/>
      </dsp:nvSpPr>
      <dsp:spPr>
        <a:xfrm>
          <a:off x="391858" y="4106558"/>
          <a:ext cx="6550517" cy="51342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7535"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 </a:t>
          </a:r>
          <a:r>
            <a:rPr lang="en-US" altLang="zh-CN" sz="2000" kern="1200" dirty="0" smtClean="0">
              <a:latin typeface="微软雅黑" pitchFamily="34" charset="-122"/>
              <a:ea typeface="微软雅黑" pitchFamily="34" charset="-122"/>
            </a:rPr>
            <a:t>Window</a:t>
          </a:r>
          <a:r>
            <a:rPr lang="zh-CN" altLang="en-US" sz="2000" kern="1200" dirty="0" smtClean="0">
              <a:latin typeface="微软雅黑" pitchFamily="34" charset="-122"/>
              <a:ea typeface="微软雅黑" pitchFamily="34" charset="-122"/>
            </a:rPr>
            <a:t>事件</a:t>
          </a:r>
          <a:endParaRPr lang="zh-CN" altLang="en-US" sz="2000" kern="1200" dirty="0">
            <a:latin typeface="微软雅黑" pitchFamily="34" charset="-122"/>
            <a:ea typeface="微软雅黑" pitchFamily="34" charset="-122"/>
          </a:endParaRPr>
        </a:p>
      </dsp:txBody>
      <dsp:txXfrm>
        <a:off x="391858" y="4106558"/>
        <a:ext cx="6550517" cy="513429"/>
      </dsp:txXfrm>
    </dsp:sp>
    <dsp:sp modelId="{B243A959-76AD-4268-BBF0-6D15C417B4F9}">
      <dsp:nvSpPr>
        <dsp:cNvPr id="0" name=""/>
        <dsp:cNvSpPr/>
      </dsp:nvSpPr>
      <dsp:spPr>
        <a:xfrm>
          <a:off x="70964" y="4042379"/>
          <a:ext cx="641786" cy="64178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63F02F7-6A5C-4A50-86DC-5B2022626B61}" type="datetimeFigureOut">
              <a:rPr lang="en-US"/>
              <a:pPr>
                <a:defRPr/>
              </a:pPr>
              <a:t>1/7/2014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84903B1C-8144-4DE4-8D76-D281D95F3ED4}" type="slidenum">
              <a:rPr lang="en-US"/>
              <a:pPr>
                <a:defRPr/>
              </a:pPr>
              <a:t>‹#›</a:t>
            </a:fld>
            <a:endParaRPr lang="en-US"/>
          </a:p>
        </p:txBody>
      </p:sp>
    </p:spTree>
    <p:extLst>
      <p:ext uri="{BB962C8B-B14F-4D97-AF65-F5344CB8AC3E}">
        <p14:creationId xmlns:p14="http://schemas.microsoft.com/office/powerpoint/2010/main" val="727267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B90301A-986F-45F9-B91C-9FCE27124550}" type="datetimeFigureOut">
              <a:rPr lang="en-US"/>
              <a:pPr>
                <a:defRPr/>
              </a:pPr>
              <a:t>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873CF3BD-BC28-4FE8-9CF2-02A7E9A201E7}" type="slidenum">
              <a:rPr lang="en-US"/>
              <a:pPr>
                <a:defRPr/>
              </a:pPr>
              <a:t>‹#›</a:t>
            </a:fld>
            <a:endParaRPr lang="en-US"/>
          </a:p>
        </p:txBody>
      </p:sp>
    </p:spTree>
    <p:extLst>
      <p:ext uri="{BB962C8B-B14F-4D97-AF65-F5344CB8AC3E}">
        <p14:creationId xmlns:p14="http://schemas.microsoft.com/office/powerpoint/2010/main" val="94938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B6D52DC-64AC-4034-8A98-CB792A9C3AE8}" type="slidenum">
              <a:rPr lang="zh-CN" altLang="en-US"/>
              <a:pPr>
                <a:defRPr/>
              </a:pPr>
              <a:t>25</a:t>
            </a:fld>
            <a:endParaRPr lang="en-US" altLang="zh-CN"/>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 </a:t>
            </a:r>
            <a:r>
              <a:rPr lang="en-US" altLang="zh-CN" smtClean="0"/>
              <a:t>protected void processActionEvent(ActionEvent e) {</a:t>
            </a:r>
          </a:p>
          <a:p>
            <a:pPr eaLnBrk="1" hangingPunct="1"/>
            <a:r>
              <a:rPr lang="en-US" altLang="zh-CN" smtClean="0"/>
              <a:t>        ActionListener listener = actionListener;</a:t>
            </a:r>
          </a:p>
          <a:p>
            <a:pPr eaLnBrk="1" hangingPunct="1"/>
            <a:r>
              <a:rPr lang="en-US" altLang="zh-CN" smtClean="0"/>
              <a:t>        if (listener != null) {</a:t>
            </a:r>
          </a:p>
          <a:p>
            <a:pPr eaLnBrk="1" hangingPunct="1"/>
            <a:r>
              <a:rPr lang="en-US" altLang="zh-CN" smtClean="0"/>
              <a:t>            listener.actionPerformed(e);</a:t>
            </a:r>
          </a:p>
          <a:p>
            <a:pPr eaLnBrk="1" hangingPunct="1"/>
            <a:r>
              <a:rPr lang="en-US" altLang="zh-CN" smtClean="0"/>
              <a:t>        }</a:t>
            </a:r>
          </a:p>
          <a:p>
            <a:pPr eaLnBrk="1" hangingPunct="1"/>
            <a:r>
              <a:rPr lang="en-US" altLang="zh-CN" smtClean="0"/>
              <a:t>    }</a:t>
            </a:r>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B6D52DC-64AC-4034-8A98-CB792A9C3AE8}" type="slidenum">
              <a:rPr lang="zh-CN" altLang="en-US"/>
              <a:pPr>
                <a:defRPr/>
              </a:pPr>
              <a:t>26</a:t>
            </a:fld>
            <a:endParaRPr lang="en-US" altLang="zh-CN"/>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 </a:t>
            </a:r>
            <a:r>
              <a:rPr lang="en-US" altLang="zh-CN" smtClean="0"/>
              <a:t>protected void processActionEvent(ActionEvent e) {</a:t>
            </a:r>
          </a:p>
          <a:p>
            <a:pPr eaLnBrk="1" hangingPunct="1"/>
            <a:r>
              <a:rPr lang="en-US" altLang="zh-CN" smtClean="0"/>
              <a:t>        ActionListener listener = actionListener;</a:t>
            </a:r>
          </a:p>
          <a:p>
            <a:pPr eaLnBrk="1" hangingPunct="1"/>
            <a:r>
              <a:rPr lang="en-US" altLang="zh-CN" smtClean="0"/>
              <a:t>        if (listener != null) {</a:t>
            </a:r>
          </a:p>
          <a:p>
            <a:pPr eaLnBrk="1" hangingPunct="1"/>
            <a:r>
              <a:rPr lang="en-US" altLang="zh-CN" smtClean="0"/>
              <a:t>            listener.actionPerformed(e);</a:t>
            </a:r>
          </a:p>
          <a:p>
            <a:pPr eaLnBrk="1" hangingPunct="1"/>
            <a:r>
              <a:rPr lang="en-US" altLang="zh-CN" smtClean="0"/>
              <a:t>        }</a:t>
            </a:r>
          </a:p>
          <a:p>
            <a:pPr eaLnBrk="1" hangingPunct="1"/>
            <a:r>
              <a:rPr lang="en-US" altLang="zh-CN" smtClean="0"/>
              <a:t>    }</a:t>
            </a:r>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B6D52DC-64AC-4034-8A98-CB792A9C3AE8}" type="slidenum">
              <a:rPr lang="zh-CN" altLang="en-US"/>
              <a:pPr>
                <a:defRPr/>
              </a:pPr>
              <a:t>27</a:t>
            </a:fld>
            <a:endParaRPr lang="en-US" altLang="zh-CN"/>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 </a:t>
            </a:r>
            <a:r>
              <a:rPr lang="en-US" altLang="zh-CN" smtClean="0"/>
              <a:t>protected void processActionEvent(ActionEvent e) {</a:t>
            </a:r>
          </a:p>
          <a:p>
            <a:pPr eaLnBrk="1" hangingPunct="1"/>
            <a:r>
              <a:rPr lang="en-US" altLang="zh-CN" smtClean="0"/>
              <a:t>        ActionListener listener = actionListener;</a:t>
            </a:r>
          </a:p>
          <a:p>
            <a:pPr eaLnBrk="1" hangingPunct="1"/>
            <a:r>
              <a:rPr lang="en-US" altLang="zh-CN" smtClean="0"/>
              <a:t>        if (listener != null) {</a:t>
            </a:r>
          </a:p>
          <a:p>
            <a:pPr eaLnBrk="1" hangingPunct="1"/>
            <a:r>
              <a:rPr lang="en-US" altLang="zh-CN" smtClean="0"/>
              <a:t>            listener.actionPerformed(e);</a:t>
            </a:r>
          </a:p>
          <a:p>
            <a:pPr eaLnBrk="1" hangingPunct="1"/>
            <a:r>
              <a:rPr lang="en-US" altLang="zh-CN" smtClean="0"/>
              <a:t>        }</a:t>
            </a:r>
          </a:p>
          <a:p>
            <a:pPr eaLnBrk="1" hangingPunct="1"/>
            <a:r>
              <a:rPr lang="en-US" altLang="zh-CN" smtClean="0"/>
              <a:t>    }</a:t>
            </a: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90FE34F-4C91-4B47-BE0A-5DE689F4CBFA}" type="slidenum">
              <a:rPr lang="zh-CN" altLang="en-US"/>
              <a:pPr>
                <a:defRPr/>
              </a:pPr>
              <a:t>36</a:t>
            </a:fld>
            <a:endParaRPr lang="en-US" altLang="zh-CN"/>
          </a:p>
        </p:txBody>
      </p:sp>
      <p:sp>
        <p:nvSpPr>
          <p:cNvPr id="419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3CF3BD-BC28-4FE8-9CF2-02A7E9A201E7}" type="slidenum">
              <a:rPr lang="en-US" smtClean="0"/>
              <a:pPr>
                <a:defRPr/>
              </a:pPr>
              <a:t>53</a:t>
            </a:fld>
            <a:endParaRPr lang="en-US"/>
          </a:p>
        </p:txBody>
      </p:sp>
    </p:spTree>
    <p:extLst>
      <p:ext uri="{BB962C8B-B14F-4D97-AF65-F5344CB8AC3E}">
        <p14:creationId xmlns:p14="http://schemas.microsoft.com/office/powerpoint/2010/main" val="1575966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3CF3BD-BC28-4FE8-9CF2-02A7E9A201E7}" type="slidenum">
              <a:rPr lang="en-US" smtClean="0"/>
              <a:pPr>
                <a:defRPr/>
              </a:pPr>
              <a:t>54</a:t>
            </a:fld>
            <a:endParaRPr lang="en-US"/>
          </a:p>
        </p:txBody>
      </p:sp>
    </p:spTree>
    <p:extLst>
      <p:ext uri="{BB962C8B-B14F-4D97-AF65-F5344CB8AC3E}">
        <p14:creationId xmlns:p14="http://schemas.microsoft.com/office/powerpoint/2010/main" val="157596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3CF3BD-BC28-4FE8-9CF2-02A7E9A201E7}" type="slidenum">
              <a:rPr lang="en-US" smtClean="0"/>
              <a:pPr>
                <a:defRPr/>
              </a:pPr>
              <a:t>55</a:t>
            </a:fld>
            <a:endParaRPr lang="en-US"/>
          </a:p>
        </p:txBody>
      </p:sp>
    </p:spTree>
    <p:extLst>
      <p:ext uri="{BB962C8B-B14F-4D97-AF65-F5344CB8AC3E}">
        <p14:creationId xmlns:p14="http://schemas.microsoft.com/office/powerpoint/2010/main" val="157596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800600"/>
            <a:ext cx="6400800"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Title Placeholder 1"/>
          <p:cNvSpPr>
            <a:spLocks noGrp="1"/>
          </p:cNvSpPr>
          <p:nvPr>
            <p:ph type="title"/>
          </p:nvPr>
        </p:nvSpPr>
        <p:spPr>
          <a:xfrm>
            <a:off x="533400" y="3657600"/>
            <a:ext cx="6248400" cy="792162"/>
          </a:xfrm>
          <a:prstGeom prst="rect">
            <a:avLst/>
          </a:prstGeom>
        </p:spPr>
        <p:txBody>
          <a:bodyPr rtlCol="0">
            <a:normAutofit/>
          </a:bodyPr>
          <a:lstStyle/>
          <a:p>
            <a:r>
              <a:rPr lang="zh-CN" altLang="en-US" dirty="0" smtClean="0"/>
              <a:t>请输入标题</a:t>
            </a:r>
            <a:endParaRPr lang="en-US" dirty="0"/>
          </a:p>
        </p:txBody>
      </p:sp>
      <p:sp>
        <p:nvSpPr>
          <p:cNvPr id="4" name="Date Placeholder 3"/>
          <p:cNvSpPr>
            <a:spLocks noGrp="1"/>
          </p:cNvSpPr>
          <p:nvPr>
            <p:ph type="dt" sz="half" idx="10"/>
          </p:nvPr>
        </p:nvSpPr>
        <p:spPr/>
        <p:txBody>
          <a:bodyPr/>
          <a:lstStyle>
            <a:lvl1pPr>
              <a:defRPr/>
            </a:lvl1pPr>
          </a:lstStyle>
          <a:p>
            <a:pPr>
              <a:defRPr/>
            </a:pPr>
            <a:fld id="{C13994DA-C6D6-4B23-9516-93B5265D0283}" type="datetimeFigureOut">
              <a:rPr lang="en-US"/>
              <a:pPr>
                <a:defRPr/>
              </a:pPr>
              <a:t>1/7/2014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DBE811-B8BC-467A-8896-78A0774F4DD0}" type="datetimeFigureOut">
              <a:rPr lang="en-US"/>
              <a:pPr>
                <a:defRPr/>
              </a:pPr>
              <a:t>1/7/2014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CE5026-7C7F-4A03-BF31-00097326CED3}"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E7AEE89-A1B0-4272-B5B4-C0C8AA7D5EF9}" type="datetimeFigureOut">
              <a:rPr lang="en-US"/>
              <a:pPr>
                <a:defRPr/>
              </a:pPr>
              <a:t>1/7/2014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128A0C-4701-4F78-9AB4-CE782F02104B}"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D48611-ECD9-4A68-B73A-A76B092938DA}" type="datetimeFigureOut">
              <a:rPr lang="en-US"/>
              <a:pPr>
                <a:defRPr/>
              </a:pPr>
              <a:t>1/7/2014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82DA1C-2A5A-4925-BDC1-F8A1FEBDC0C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2B31F58-DFA1-4A97-901E-7643B998AA92}" type="datetimeFigureOut">
              <a:rPr lang="en-US"/>
              <a:pPr>
                <a:defRPr/>
              </a:pPr>
              <a:t>1/7/2014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EFC4BB-7980-471F-AF62-044F2609D55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E4FFACAA-2B91-4A78-BDDC-F0D9679B2DB9}" type="datetimeFigureOut">
              <a:rPr lang="en-US"/>
              <a:pPr>
                <a:defRPr/>
              </a:pPr>
              <a:t>1/7/2014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AD542710-1786-4F18-BB20-1E1BC226FC69}"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EAD51892-96DF-49BF-856C-7FE4FC5FA3E1}" type="datetimeFigureOut">
              <a:rPr lang="en-US"/>
              <a:pPr>
                <a:defRPr/>
              </a:pPr>
              <a:t>1/7/2014</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5E607066-24D2-43DD-8526-8D63D668612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6F0869E1-62CE-4E22-A2A9-D862FDEFA485}" type="datetimeFigureOut">
              <a:rPr lang="en-US"/>
              <a:pPr>
                <a:defRPr/>
              </a:pPr>
              <a:t>1/7/2014</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5218219C-9F5F-41ED-9431-004D6AEBB065}"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4"/>
          <p:cNvSpPr txBox="1"/>
          <p:nvPr userDrawn="1"/>
        </p:nvSpPr>
        <p:spPr>
          <a:xfrm>
            <a:off x="7631113" y="6367463"/>
            <a:ext cx="1512887" cy="338137"/>
          </a:xfrm>
          <a:prstGeom prst="rect">
            <a:avLst/>
          </a:prstGeom>
          <a:noFill/>
        </p:spPr>
        <p:txBody>
          <a:bodyPr wrap="none">
            <a:spAutoFit/>
          </a:bodyPr>
          <a:lstStyle/>
          <a:p>
            <a:pPr fontAlgn="auto">
              <a:spcBef>
                <a:spcPts val="0"/>
              </a:spcBef>
              <a:spcAft>
                <a:spcPts val="0"/>
              </a:spcAft>
              <a:defRPr/>
            </a:pPr>
            <a:r>
              <a:rPr lang="en-US" sz="1600" dirty="0">
                <a:solidFill>
                  <a:schemeClr val="accent1">
                    <a:lumMod val="75000"/>
                  </a:schemeClr>
                </a:solidFill>
                <a:latin typeface="+mn-lt"/>
                <a:ea typeface="+mn-ea"/>
              </a:rPr>
              <a:t>www.Coredu.cn</a:t>
            </a:r>
          </a:p>
        </p:txBody>
      </p:sp>
      <p:sp>
        <p:nvSpPr>
          <p:cNvPr id="3" name="Date Placeholder 1"/>
          <p:cNvSpPr>
            <a:spLocks noGrp="1"/>
          </p:cNvSpPr>
          <p:nvPr>
            <p:ph type="dt" sz="half" idx="10"/>
          </p:nvPr>
        </p:nvSpPr>
        <p:spPr/>
        <p:txBody>
          <a:bodyPr/>
          <a:lstStyle>
            <a:lvl1pPr>
              <a:defRPr/>
            </a:lvl1pPr>
          </a:lstStyle>
          <a:p>
            <a:pPr>
              <a:defRPr/>
            </a:pPr>
            <a:fld id="{D7B7E749-F5D9-4393-825C-2A45D9FD40F1}" type="datetimeFigureOut">
              <a:rPr lang="en-US"/>
              <a:pPr>
                <a:defRPr/>
              </a:pPr>
              <a:t>1/7/2014</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979D5206-8EE3-4686-A183-F96ECF6654C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54AE6048-BD75-4F95-8DDC-564EC9892E46}" type="datetimeFigureOut">
              <a:rPr lang="en-US"/>
              <a:pPr>
                <a:defRPr/>
              </a:pPr>
              <a:t>1/7/2014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4156C09-6277-4CB8-AC67-C304A1643C46}"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003FE444-D780-4166-9518-77F08842FB3B}" type="datetimeFigureOut">
              <a:rPr lang="en-US"/>
              <a:pPr>
                <a:defRPr/>
              </a:pPr>
              <a:t>1/7/2014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FD722A8-23AD-4486-89BE-351BE248AA95}"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62484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请输入标题</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00638AB2-D83E-4167-A9D8-1585298D24A8}" type="datetimeFigureOut">
              <a:rPr lang="en-US"/>
              <a:pPr>
                <a:defRPr/>
              </a:pPr>
              <a:t>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accent6">
                    <a:lumMod val="75000"/>
                  </a:schemeClr>
                </a:solidFill>
                <a:latin typeface="+mn-lt"/>
                <a:ea typeface="+mn-ea"/>
              </a:defRPr>
            </a:lvl1pPr>
          </a:lstStyle>
          <a:p>
            <a:pPr>
              <a:defRPr/>
            </a:pPr>
            <a:r>
              <a:rPr lang="en-US"/>
              <a:t>www.coredu.cn</a:t>
            </a:r>
            <a:endParaRPr lang="en-US" dirty="0"/>
          </a:p>
        </p:txBody>
      </p:sp>
      <p:pic>
        <p:nvPicPr>
          <p:cNvPr id="1031" name="Picture 2"/>
          <p:cNvPicPr>
            <a:picLocks noChangeAspect="1" noChangeArrowheads="1"/>
          </p:cNvPicPr>
          <p:nvPr userDrawn="1"/>
        </p:nvPicPr>
        <p:blipFill>
          <a:blip r:embed="rId13"/>
          <a:srcRect/>
          <a:stretch>
            <a:fillRect/>
          </a:stretch>
        </p:blipFill>
        <p:spPr bwMode="auto">
          <a:xfrm>
            <a:off x="6858000" y="228600"/>
            <a:ext cx="2020888" cy="685800"/>
          </a:xfrm>
          <a:prstGeom prst="rect">
            <a:avLst/>
          </a:prstGeom>
          <a:noFill/>
          <a:ln w="9525">
            <a:noFill/>
            <a:miter lim="800000"/>
            <a:headEnd/>
            <a:tailEnd/>
          </a:ln>
        </p:spPr>
      </p:pic>
      <p:sp>
        <p:nvSpPr>
          <p:cNvPr id="8" name="Rectangle 7"/>
          <p:cNvSpPr/>
          <p:nvPr userDrawn="1"/>
        </p:nvSpPr>
        <p:spPr>
          <a:xfrm>
            <a:off x="304800" y="6553200"/>
            <a:ext cx="7239000" cy="4603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l" rtl="0" eaLnBrk="0" fontAlgn="base" hangingPunct="0">
        <a:spcBef>
          <a:spcPct val="0"/>
        </a:spcBef>
        <a:spcAft>
          <a:spcPct val="0"/>
        </a:spcAft>
        <a:defRPr sz="4400" kern="1200">
          <a:solidFill>
            <a:srgbClr val="523227"/>
          </a:solidFill>
          <a:latin typeface="黑体" pitchFamily="2" charset="-122"/>
          <a:ea typeface="黑体" pitchFamily="2" charset="-122"/>
          <a:cs typeface="+mj-cs"/>
        </a:defRPr>
      </a:lvl1pPr>
      <a:lvl2pPr algn="l" rtl="0" eaLnBrk="0" fontAlgn="base" hangingPunct="0">
        <a:spcBef>
          <a:spcPct val="0"/>
        </a:spcBef>
        <a:spcAft>
          <a:spcPct val="0"/>
        </a:spcAft>
        <a:defRPr sz="4400">
          <a:solidFill>
            <a:srgbClr val="523227"/>
          </a:solidFill>
          <a:latin typeface="黑体" pitchFamily="2" charset="-122"/>
          <a:ea typeface="黑体" pitchFamily="2" charset="-122"/>
        </a:defRPr>
      </a:lvl2pPr>
      <a:lvl3pPr algn="l" rtl="0" eaLnBrk="0" fontAlgn="base" hangingPunct="0">
        <a:spcBef>
          <a:spcPct val="0"/>
        </a:spcBef>
        <a:spcAft>
          <a:spcPct val="0"/>
        </a:spcAft>
        <a:defRPr sz="4400">
          <a:solidFill>
            <a:srgbClr val="523227"/>
          </a:solidFill>
          <a:latin typeface="黑体" pitchFamily="2" charset="-122"/>
          <a:ea typeface="黑体" pitchFamily="2" charset="-122"/>
        </a:defRPr>
      </a:lvl3pPr>
      <a:lvl4pPr algn="l" rtl="0" eaLnBrk="0" fontAlgn="base" hangingPunct="0">
        <a:spcBef>
          <a:spcPct val="0"/>
        </a:spcBef>
        <a:spcAft>
          <a:spcPct val="0"/>
        </a:spcAft>
        <a:defRPr sz="4400">
          <a:solidFill>
            <a:srgbClr val="523227"/>
          </a:solidFill>
          <a:latin typeface="黑体" pitchFamily="2" charset="-122"/>
          <a:ea typeface="黑体" pitchFamily="2" charset="-122"/>
        </a:defRPr>
      </a:lvl4pPr>
      <a:lvl5pPr algn="l" rtl="0" eaLnBrk="0" fontAlgn="base" hangingPunct="0">
        <a:spcBef>
          <a:spcPct val="0"/>
        </a:spcBef>
        <a:spcAft>
          <a:spcPct val="0"/>
        </a:spcAft>
        <a:defRPr sz="4400">
          <a:solidFill>
            <a:srgbClr val="523227"/>
          </a:solidFill>
          <a:latin typeface="黑体" pitchFamily="2" charset="-122"/>
          <a:ea typeface="黑体" pitchFamily="2" charset="-122"/>
        </a:defRPr>
      </a:lvl5pPr>
      <a:lvl6pPr marL="457200" algn="l" rtl="0" fontAlgn="base">
        <a:spcBef>
          <a:spcPct val="0"/>
        </a:spcBef>
        <a:spcAft>
          <a:spcPct val="0"/>
        </a:spcAft>
        <a:defRPr sz="4400">
          <a:solidFill>
            <a:srgbClr val="523227"/>
          </a:solidFill>
          <a:latin typeface="黑体" pitchFamily="2" charset="-122"/>
          <a:ea typeface="黑体" pitchFamily="2" charset="-122"/>
        </a:defRPr>
      </a:lvl6pPr>
      <a:lvl7pPr marL="914400" algn="l" rtl="0" fontAlgn="base">
        <a:spcBef>
          <a:spcPct val="0"/>
        </a:spcBef>
        <a:spcAft>
          <a:spcPct val="0"/>
        </a:spcAft>
        <a:defRPr sz="4400">
          <a:solidFill>
            <a:srgbClr val="523227"/>
          </a:solidFill>
          <a:latin typeface="黑体" pitchFamily="2" charset="-122"/>
          <a:ea typeface="黑体" pitchFamily="2" charset="-122"/>
        </a:defRPr>
      </a:lvl7pPr>
      <a:lvl8pPr marL="1371600" algn="l" rtl="0" fontAlgn="base">
        <a:spcBef>
          <a:spcPct val="0"/>
        </a:spcBef>
        <a:spcAft>
          <a:spcPct val="0"/>
        </a:spcAft>
        <a:defRPr sz="4400">
          <a:solidFill>
            <a:srgbClr val="523227"/>
          </a:solidFill>
          <a:latin typeface="黑体" pitchFamily="2" charset="-122"/>
          <a:ea typeface="黑体" pitchFamily="2" charset="-122"/>
        </a:defRPr>
      </a:lvl8pPr>
      <a:lvl9pPr marL="1828800" algn="l" rtl="0" fontAlgn="base">
        <a:spcBef>
          <a:spcPct val="0"/>
        </a:spcBef>
        <a:spcAft>
          <a:spcPct val="0"/>
        </a:spcAft>
        <a:defRPr sz="4400">
          <a:solidFill>
            <a:srgbClr val="523227"/>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rgbClr val="91581F"/>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91581F"/>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91581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91581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91581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dock.javaforge.com/download.html" TargetMode="External"/><Relationship Id="rId3" Type="http://schemas.openxmlformats.org/officeDocument/2006/relationships/hyperlink" Target="http://www.blogjava.net/hadeslee/archive/2008/01/07/173435.html" TargetMode="External"/><Relationship Id="rId7" Type="http://schemas.openxmlformats.org/officeDocument/2006/relationships/hyperlink" Target="https://github.com/Benoker/DockingFrames" TargetMode="External"/><Relationship Id="rId2" Type="http://schemas.openxmlformats.org/officeDocument/2006/relationships/hyperlink" Target="http://code.google.com/p/yoyoplayer/" TargetMode="External"/><Relationship Id="rId1" Type="http://schemas.openxmlformats.org/officeDocument/2006/relationships/slideLayout" Target="../slideLayouts/slideLayout2.xml"/><Relationship Id="rId6" Type="http://schemas.openxmlformats.org/officeDocument/2006/relationships/hyperlink" Target="https://github.com/Insubstantial/insubstantial" TargetMode="External"/><Relationship Id="rId5" Type="http://schemas.openxmlformats.org/officeDocument/2006/relationships/hyperlink" Target="https://github.com/kirillcool/substance" TargetMode="External"/><Relationship Id="rId4" Type="http://schemas.openxmlformats.org/officeDocument/2006/relationships/hyperlink" Target="http://geeknizer.com/best-java-swing-look-and-feel-themes-professional-casual-top-10/" TargetMode="External"/><Relationship Id="rId9" Type="http://schemas.openxmlformats.org/officeDocument/2006/relationships/hyperlink" Target="https://developers.google.com/java-dev-tools/wbpro/preferences/swing/preferences_lookandfee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387475" y="155575"/>
            <a:ext cx="7691438" cy="987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1588" y="6256338"/>
            <a:ext cx="7689850" cy="449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5363" name="Picture 17"/>
          <p:cNvPicPr>
            <a:picLocks noChangeAspect="1" noChangeArrowheads="1"/>
          </p:cNvPicPr>
          <p:nvPr/>
        </p:nvPicPr>
        <p:blipFill>
          <a:blip r:embed="rId2"/>
          <a:srcRect/>
          <a:stretch>
            <a:fillRect/>
          </a:stretch>
        </p:blipFill>
        <p:spPr bwMode="auto">
          <a:xfrm>
            <a:off x="381000" y="381000"/>
            <a:ext cx="8382000" cy="4214813"/>
          </a:xfrm>
          <a:prstGeom prst="rect">
            <a:avLst/>
          </a:prstGeom>
          <a:noFill/>
          <a:ln w="9525">
            <a:noFill/>
            <a:miter lim="800000"/>
            <a:headEnd/>
            <a:tailEnd/>
          </a:ln>
        </p:spPr>
      </p:pic>
      <p:sp>
        <p:nvSpPr>
          <p:cNvPr id="15364" name="Line 15"/>
          <p:cNvSpPr>
            <a:spLocks noChangeShapeType="1"/>
          </p:cNvSpPr>
          <p:nvPr/>
        </p:nvSpPr>
        <p:spPr bwMode="auto">
          <a:xfrm>
            <a:off x="5562600" y="1692275"/>
            <a:ext cx="833438" cy="898525"/>
          </a:xfrm>
          <a:prstGeom prst="line">
            <a:avLst/>
          </a:prstGeom>
          <a:noFill/>
          <a:ln w="9525">
            <a:solidFill>
              <a:srgbClr val="C00000"/>
            </a:solidFill>
            <a:round/>
            <a:headEnd/>
            <a:tailEnd/>
          </a:ln>
        </p:spPr>
        <p:txBody>
          <a:bodyPr/>
          <a:lstStyle/>
          <a:p>
            <a:endParaRPr lang="zh-CN" altLang="en-US"/>
          </a:p>
        </p:txBody>
      </p:sp>
      <p:sp>
        <p:nvSpPr>
          <p:cNvPr id="15365" name="Rectangle 16"/>
          <p:cNvSpPr>
            <a:spLocks noChangeArrowheads="1"/>
          </p:cNvSpPr>
          <p:nvPr/>
        </p:nvSpPr>
        <p:spPr bwMode="auto">
          <a:xfrm>
            <a:off x="5786438" y="5707063"/>
            <a:ext cx="2362200" cy="381000"/>
          </a:xfrm>
          <a:prstGeom prst="rect">
            <a:avLst/>
          </a:prstGeom>
          <a:noFill/>
          <a:ln w="9525">
            <a:noFill/>
            <a:miter lim="800000"/>
            <a:headEnd/>
            <a:tailEnd/>
          </a:ln>
        </p:spPr>
        <p:txBody>
          <a:bodyPr/>
          <a:lstStyle/>
          <a:p>
            <a:pPr>
              <a:lnSpc>
                <a:spcPct val="90000"/>
              </a:lnSpc>
            </a:pPr>
            <a:r>
              <a:rPr lang="en-US" altLang="zh-CN" sz="1400">
                <a:solidFill>
                  <a:srgbClr val="007FB8"/>
                </a:solidFill>
                <a:latin typeface="Calibri" pitchFamily="34" charset="0"/>
              </a:rPr>
              <a:t>	</a:t>
            </a:r>
          </a:p>
        </p:txBody>
      </p:sp>
      <p:sp>
        <p:nvSpPr>
          <p:cNvPr id="15366" name="Line 17"/>
          <p:cNvSpPr>
            <a:spLocks noChangeShapeType="1"/>
          </p:cNvSpPr>
          <p:nvPr/>
        </p:nvSpPr>
        <p:spPr bwMode="auto">
          <a:xfrm flipH="1" flipV="1">
            <a:off x="6781800" y="2738438"/>
            <a:ext cx="757238" cy="303212"/>
          </a:xfrm>
          <a:prstGeom prst="line">
            <a:avLst/>
          </a:prstGeom>
          <a:noFill/>
          <a:ln w="9525">
            <a:solidFill>
              <a:schemeClr val="bg1"/>
            </a:solidFill>
            <a:round/>
            <a:headEnd/>
            <a:tailEnd/>
          </a:ln>
        </p:spPr>
        <p:txBody>
          <a:bodyPr/>
          <a:lstStyle/>
          <a:p>
            <a:endParaRPr lang="zh-CN" altLang="en-US"/>
          </a:p>
        </p:txBody>
      </p:sp>
      <p:sp>
        <p:nvSpPr>
          <p:cNvPr id="15367" name="Line 28"/>
          <p:cNvSpPr>
            <a:spLocks noChangeShapeType="1"/>
          </p:cNvSpPr>
          <p:nvPr/>
        </p:nvSpPr>
        <p:spPr bwMode="auto">
          <a:xfrm flipV="1">
            <a:off x="7143750" y="3184525"/>
            <a:ext cx="495300" cy="942975"/>
          </a:xfrm>
          <a:prstGeom prst="line">
            <a:avLst/>
          </a:prstGeom>
          <a:noFill/>
          <a:ln w="9525">
            <a:solidFill>
              <a:schemeClr val="bg1"/>
            </a:solidFill>
            <a:round/>
            <a:headEnd/>
            <a:tailEnd/>
          </a:ln>
        </p:spPr>
        <p:txBody>
          <a:bodyPr/>
          <a:lstStyle/>
          <a:p>
            <a:endParaRPr lang="zh-CN" altLang="en-US"/>
          </a:p>
        </p:txBody>
      </p:sp>
      <p:pic>
        <p:nvPicPr>
          <p:cNvPr id="15368" name="Picture 13" descr="headshotinset_07"/>
          <p:cNvPicPr>
            <a:picLocks noChangeAspect="1" noChangeArrowheads="1"/>
          </p:cNvPicPr>
          <p:nvPr/>
        </p:nvPicPr>
        <p:blipFill>
          <a:blip r:embed="rId3"/>
          <a:srcRect/>
          <a:stretch>
            <a:fillRect/>
          </a:stretch>
        </p:blipFill>
        <p:spPr bwMode="auto">
          <a:xfrm>
            <a:off x="7486650" y="2881313"/>
            <a:ext cx="409575" cy="427037"/>
          </a:xfrm>
          <a:prstGeom prst="rect">
            <a:avLst/>
          </a:prstGeom>
          <a:noFill/>
          <a:ln w="9525">
            <a:noFill/>
            <a:miter lim="800000"/>
            <a:headEnd/>
            <a:tailEnd/>
          </a:ln>
        </p:spPr>
      </p:pic>
      <p:pic>
        <p:nvPicPr>
          <p:cNvPr id="15369" name="Picture 11" descr="headshotinset_10"/>
          <p:cNvPicPr>
            <a:picLocks noChangeAspect="1" noChangeArrowheads="1"/>
          </p:cNvPicPr>
          <p:nvPr/>
        </p:nvPicPr>
        <p:blipFill>
          <a:blip r:embed="rId4"/>
          <a:srcRect/>
          <a:stretch>
            <a:fillRect/>
          </a:stretch>
        </p:blipFill>
        <p:spPr bwMode="auto">
          <a:xfrm>
            <a:off x="4729163" y="2487613"/>
            <a:ext cx="514350" cy="501650"/>
          </a:xfrm>
          <a:prstGeom prst="rect">
            <a:avLst/>
          </a:prstGeom>
          <a:noFill/>
          <a:ln w="9525">
            <a:noFill/>
            <a:miter lim="800000"/>
            <a:headEnd/>
            <a:tailEnd/>
          </a:ln>
        </p:spPr>
      </p:pic>
      <p:pic>
        <p:nvPicPr>
          <p:cNvPr id="15370" name="Picture 12" descr="headshotinset_09"/>
          <p:cNvPicPr>
            <a:picLocks noChangeAspect="1" noChangeArrowheads="1"/>
          </p:cNvPicPr>
          <p:nvPr/>
        </p:nvPicPr>
        <p:blipFill>
          <a:blip r:embed="rId5"/>
          <a:srcRect/>
          <a:stretch>
            <a:fillRect/>
          </a:stretch>
        </p:blipFill>
        <p:spPr bwMode="auto">
          <a:xfrm>
            <a:off x="4986338" y="1111250"/>
            <a:ext cx="687387" cy="704850"/>
          </a:xfrm>
          <a:prstGeom prst="rect">
            <a:avLst/>
          </a:prstGeom>
          <a:noFill/>
          <a:ln w="9525">
            <a:noFill/>
            <a:miter lim="800000"/>
            <a:headEnd/>
            <a:tailEnd/>
          </a:ln>
        </p:spPr>
      </p:pic>
      <p:pic>
        <p:nvPicPr>
          <p:cNvPr id="15371" name="Picture 14" descr="headshotinset_05"/>
          <p:cNvPicPr>
            <a:picLocks noChangeAspect="1" noChangeArrowheads="1"/>
          </p:cNvPicPr>
          <p:nvPr/>
        </p:nvPicPr>
        <p:blipFill>
          <a:blip r:embed="rId6"/>
          <a:srcRect/>
          <a:stretch>
            <a:fillRect/>
          </a:stretch>
        </p:blipFill>
        <p:spPr bwMode="auto">
          <a:xfrm>
            <a:off x="769938" y="1235075"/>
            <a:ext cx="449262" cy="488950"/>
          </a:xfrm>
          <a:prstGeom prst="rect">
            <a:avLst/>
          </a:prstGeom>
          <a:noFill/>
          <a:ln w="9525">
            <a:noFill/>
            <a:miter lim="800000"/>
            <a:headEnd/>
            <a:tailEnd/>
          </a:ln>
        </p:spPr>
      </p:pic>
      <p:pic>
        <p:nvPicPr>
          <p:cNvPr id="15372" name="Picture 9" descr="headshotinset_03"/>
          <p:cNvPicPr>
            <a:picLocks noChangeAspect="1" noChangeArrowheads="1"/>
          </p:cNvPicPr>
          <p:nvPr/>
        </p:nvPicPr>
        <p:blipFill>
          <a:blip r:embed="rId7"/>
          <a:srcRect/>
          <a:stretch>
            <a:fillRect/>
          </a:stretch>
        </p:blipFill>
        <p:spPr bwMode="auto">
          <a:xfrm>
            <a:off x="7620000" y="1235075"/>
            <a:ext cx="446088" cy="457200"/>
          </a:xfrm>
          <a:prstGeom prst="rect">
            <a:avLst/>
          </a:prstGeom>
          <a:noFill/>
          <a:ln w="9525">
            <a:noFill/>
            <a:miter lim="800000"/>
            <a:headEnd/>
            <a:tailEnd/>
          </a:ln>
        </p:spPr>
      </p:pic>
      <p:pic>
        <p:nvPicPr>
          <p:cNvPr id="15373" name="Picture 10" descr="headshotinset_12"/>
          <p:cNvPicPr>
            <a:picLocks noChangeAspect="1" noChangeArrowheads="1"/>
          </p:cNvPicPr>
          <p:nvPr/>
        </p:nvPicPr>
        <p:blipFill>
          <a:blip r:embed="rId8"/>
          <a:srcRect/>
          <a:stretch>
            <a:fillRect/>
          </a:stretch>
        </p:blipFill>
        <p:spPr bwMode="auto">
          <a:xfrm>
            <a:off x="6269038" y="2119313"/>
            <a:ext cx="722312" cy="762000"/>
          </a:xfrm>
          <a:prstGeom prst="rect">
            <a:avLst/>
          </a:prstGeom>
          <a:noFill/>
          <a:ln w="9525">
            <a:noFill/>
            <a:miter lim="800000"/>
            <a:headEnd/>
            <a:tailEnd/>
          </a:ln>
        </p:spPr>
      </p:pic>
      <p:pic>
        <p:nvPicPr>
          <p:cNvPr id="15374" name="Picture 18"/>
          <p:cNvPicPr>
            <a:picLocks noChangeAspect="1" noChangeArrowheads="1"/>
          </p:cNvPicPr>
          <p:nvPr/>
        </p:nvPicPr>
        <p:blipFill>
          <a:blip r:embed="rId9"/>
          <a:srcRect/>
          <a:stretch>
            <a:fillRect/>
          </a:stretch>
        </p:blipFill>
        <p:spPr bwMode="auto">
          <a:xfrm>
            <a:off x="7234238" y="5995988"/>
            <a:ext cx="1528762" cy="519112"/>
          </a:xfrm>
          <a:prstGeom prst="rect">
            <a:avLst/>
          </a:prstGeom>
          <a:noFill/>
          <a:ln w="9525">
            <a:noFill/>
            <a:miter lim="800000"/>
            <a:headEnd/>
            <a:tailEnd/>
          </a:ln>
        </p:spPr>
      </p:pic>
      <p:sp>
        <p:nvSpPr>
          <p:cNvPr id="15375" name="Rectangle 16"/>
          <p:cNvSpPr>
            <a:spLocks noChangeArrowheads="1"/>
          </p:cNvSpPr>
          <p:nvPr/>
        </p:nvSpPr>
        <p:spPr bwMode="auto">
          <a:xfrm>
            <a:off x="347663" y="4833938"/>
            <a:ext cx="8763000" cy="1600200"/>
          </a:xfrm>
          <a:prstGeom prst="rect">
            <a:avLst/>
          </a:prstGeom>
          <a:noFill/>
          <a:ln w="9525">
            <a:noFill/>
            <a:miter lim="800000"/>
            <a:headEnd/>
            <a:tailEnd/>
          </a:ln>
        </p:spPr>
        <p:txBody>
          <a:bodyPr/>
          <a:lstStyle/>
          <a:p>
            <a:pPr>
              <a:lnSpc>
                <a:spcPct val="90000"/>
              </a:lnSpc>
              <a:spcAft>
                <a:spcPts val="600"/>
              </a:spcAft>
            </a:pPr>
            <a:endParaRPr lang="en-US" altLang="zh-CN" sz="3600" b="1">
              <a:solidFill>
                <a:srgbClr val="7E3A3A"/>
              </a:solidFill>
              <a:latin typeface="黑体" pitchFamily="2" charset="-122"/>
              <a:ea typeface="黑体" pitchFamily="2" charset="-122"/>
            </a:endParaRPr>
          </a:p>
          <a:p>
            <a:pPr>
              <a:lnSpc>
                <a:spcPct val="90000"/>
              </a:lnSpc>
              <a:spcAft>
                <a:spcPts val="600"/>
              </a:spcAft>
            </a:pPr>
            <a:r>
              <a:rPr lang="en-US" altLang="zh-CN" sz="4400" b="1">
                <a:solidFill>
                  <a:srgbClr val="7E3A3A"/>
                </a:solidFill>
                <a:latin typeface="微软雅黑"/>
                <a:ea typeface="微软雅黑"/>
                <a:cs typeface="微软雅黑"/>
              </a:rPr>
              <a:t>JAVA</a:t>
            </a:r>
            <a:r>
              <a:rPr lang="zh-CN" altLang="en-US" sz="4400" b="1">
                <a:solidFill>
                  <a:srgbClr val="7E3A3A"/>
                </a:solidFill>
                <a:latin typeface="微软雅黑"/>
                <a:ea typeface="微软雅黑"/>
                <a:cs typeface="微软雅黑"/>
              </a:rPr>
              <a:t> </a:t>
            </a:r>
            <a:r>
              <a:rPr lang="en-US" altLang="zh-CN" sz="4400" b="1">
                <a:solidFill>
                  <a:srgbClr val="7E3A3A"/>
                </a:solidFill>
                <a:latin typeface="微软雅黑"/>
                <a:ea typeface="微软雅黑"/>
                <a:cs typeface="微软雅黑"/>
              </a:rPr>
              <a:t>GUI</a:t>
            </a:r>
            <a:endParaRPr lang="zh-CN" altLang="en-US" sz="4400" b="1">
              <a:solidFill>
                <a:srgbClr val="7E3A3A"/>
              </a:solidFill>
              <a:latin typeface="微软雅黑"/>
              <a:ea typeface="微软雅黑"/>
              <a:cs typeface="微软雅黑"/>
            </a:endParaRPr>
          </a:p>
          <a:p>
            <a:pPr>
              <a:lnSpc>
                <a:spcPct val="90000"/>
              </a:lnSpc>
              <a:spcAft>
                <a:spcPts val="600"/>
              </a:spcAft>
            </a:pPr>
            <a:endParaRPr lang="en-US" altLang="zh-CN" sz="2800">
              <a:solidFill>
                <a:srgbClr val="B36A4D"/>
              </a:solidFill>
              <a:latin typeface="黑体" pitchFamily="2" charset="-122"/>
              <a:ea typeface="黑体" pitchFamily="2" charset="-122"/>
            </a:endParaRPr>
          </a:p>
          <a:p>
            <a:pPr>
              <a:lnSpc>
                <a:spcPct val="90000"/>
              </a:lnSpc>
              <a:spcAft>
                <a:spcPts val="600"/>
              </a:spcAft>
            </a:pPr>
            <a:endParaRPr lang="zh-CN" altLang="en-US" sz="2800">
              <a:solidFill>
                <a:srgbClr val="B36A4D"/>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altLang="zh-CN" sz="4000" smtClean="0">
                <a:latin typeface="微软雅黑"/>
              </a:rPr>
              <a:t>Component &amp; Container</a:t>
            </a:r>
            <a:endParaRPr lang="zh-CN" altLang="en-US" sz="4000" smtClean="0">
              <a:latin typeface="微软雅黑"/>
            </a:endParaRPr>
          </a:p>
        </p:txBody>
      </p:sp>
      <p:sp>
        <p:nvSpPr>
          <p:cNvPr id="19458" name="Rectangle 3"/>
          <p:cNvSpPr>
            <a:spLocks noGrp="1" noChangeArrowheads="1"/>
          </p:cNvSpPr>
          <p:nvPr>
            <p:ph type="body" idx="1"/>
          </p:nvPr>
        </p:nvSpPr>
        <p:spPr>
          <a:xfrm>
            <a:off x="174625" y="1673225"/>
            <a:ext cx="8748713" cy="1395413"/>
          </a:xfrm>
        </p:spPr>
        <p:txBody>
          <a:bodyPr/>
          <a:lstStyle/>
          <a:p>
            <a:pPr algn="just" eaLnBrk="1" hangingPunct="1">
              <a:lnSpc>
                <a:spcPct val="90000"/>
              </a:lnSpc>
              <a:buClr>
                <a:schemeClr val="tx1"/>
              </a:buClr>
              <a:buFont typeface="Wingdings" pitchFamily="2" charset="2"/>
              <a:buChar char="Ø"/>
            </a:pPr>
            <a:r>
              <a:rPr lang="en-US" altLang="zh-CN" sz="2000" smtClean="0">
                <a:latin typeface="Verdana" pitchFamily="34" charset="0"/>
              </a:rPr>
              <a:t>Java</a:t>
            </a:r>
            <a:r>
              <a:rPr lang="zh-CN" altLang="en-US" sz="2000" smtClean="0">
                <a:latin typeface="Verdana" pitchFamily="34" charset="0"/>
              </a:rPr>
              <a:t>的图形用户界面的最基本组成部分是</a:t>
            </a:r>
            <a:r>
              <a:rPr lang="en-US" altLang="zh-CN" sz="2000" smtClean="0">
                <a:latin typeface="Verdana" pitchFamily="34" charset="0"/>
              </a:rPr>
              <a:t>Component</a:t>
            </a:r>
            <a:r>
              <a:rPr lang="zh-CN" altLang="en-US" sz="2000" smtClean="0">
                <a:latin typeface="Verdana" pitchFamily="34" charset="0"/>
              </a:rPr>
              <a:t> ，</a:t>
            </a:r>
            <a:r>
              <a:rPr lang="en-US" altLang="zh-CN" sz="2000" smtClean="0">
                <a:latin typeface="Verdana" pitchFamily="34" charset="0"/>
              </a:rPr>
              <a:t>Component </a:t>
            </a:r>
            <a:r>
              <a:rPr lang="zh-CN" altLang="en-US" sz="2000" smtClean="0">
                <a:latin typeface="Verdana" pitchFamily="34" charset="0"/>
              </a:rPr>
              <a:t>类及其子类的对象用来描述以图形化的方式显示在屏幕上并能与用户进行交互的</a:t>
            </a:r>
            <a:r>
              <a:rPr lang="en-US" altLang="zh-CN" sz="2000" smtClean="0">
                <a:latin typeface="Verdana" pitchFamily="34" charset="0"/>
              </a:rPr>
              <a:t>GUI</a:t>
            </a:r>
            <a:r>
              <a:rPr lang="zh-CN" altLang="en-US" sz="2000" smtClean="0">
                <a:latin typeface="Verdana" pitchFamily="34" charset="0"/>
              </a:rPr>
              <a:t>元素，例如，一个按钮，一个标签等。</a:t>
            </a:r>
          </a:p>
          <a:p>
            <a:pPr algn="just" eaLnBrk="1" hangingPunct="1">
              <a:lnSpc>
                <a:spcPct val="90000"/>
              </a:lnSpc>
              <a:buClr>
                <a:schemeClr val="tx1"/>
              </a:buClr>
              <a:buFont typeface="Wingdings" pitchFamily="2" charset="2"/>
              <a:buChar char="Ø"/>
            </a:pPr>
            <a:r>
              <a:rPr lang="zh-CN" altLang="en-US" sz="2000" smtClean="0">
                <a:latin typeface="Verdana" pitchFamily="34" charset="0"/>
              </a:rPr>
              <a:t>一般的</a:t>
            </a:r>
            <a:r>
              <a:rPr lang="en-US" altLang="zh-CN" sz="2000" smtClean="0">
                <a:latin typeface="Verdana" pitchFamily="34" charset="0"/>
              </a:rPr>
              <a:t>Component</a:t>
            </a:r>
            <a:r>
              <a:rPr lang="zh-CN" altLang="en-US" sz="2000" smtClean="0">
                <a:latin typeface="Verdana" pitchFamily="34" charset="0"/>
              </a:rPr>
              <a:t>对象不能独立地显示出来，必须将“放在”某一的</a:t>
            </a:r>
            <a:r>
              <a:rPr lang="en-US" altLang="zh-CN" sz="2000" smtClean="0">
                <a:latin typeface="Verdana" pitchFamily="34" charset="0"/>
              </a:rPr>
              <a:t>Container</a:t>
            </a:r>
            <a:r>
              <a:rPr lang="zh-CN" altLang="en-US" sz="2000" smtClean="0">
                <a:latin typeface="Verdana" pitchFamily="34" charset="0"/>
              </a:rPr>
              <a:t>对象中才可以显示出来。</a:t>
            </a:r>
          </a:p>
        </p:txBody>
      </p:sp>
      <p:sp>
        <p:nvSpPr>
          <p:cNvPr id="19459" name="Rectangle 4"/>
          <p:cNvSpPr>
            <a:spLocks noChangeArrowheads="1"/>
          </p:cNvSpPr>
          <p:nvPr/>
        </p:nvSpPr>
        <p:spPr bwMode="black">
          <a:xfrm>
            <a:off x="174625" y="3328988"/>
            <a:ext cx="8748713" cy="2919412"/>
          </a:xfrm>
          <a:prstGeom prst="rect">
            <a:avLst/>
          </a:prstGeom>
          <a:noFill/>
          <a:ln w="9525">
            <a:solidFill>
              <a:schemeClr val="tx2"/>
            </a:solidFill>
            <a:miter lim="800000"/>
            <a:headEnd/>
            <a:tailEnd/>
          </a:ln>
        </p:spPr>
        <p:txBody>
          <a:bodyPr/>
          <a:lstStyle/>
          <a:p>
            <a:pPr marL="400050" indent="-400050" algn="just">
              <a:lnSpc>
                <a:spcPct val="90000"/>
              </a:lnSpc>
              <a:buClr>
                <a:schemeClr val="tx1"/>
              </a:buClr>
              <a:buFont typeface="Wingdings" pitchFamily="2" charset="2"/>
              <a:buChar char="Ø"/>
            </a:pPr>
            <a:r>
              <a:rPr lang="en-US" altLang="zh-CN" sz="2000" dirty="0">
                <a:latin typeface="Verdana" pitchFamily="34" charset="0"/>
              </a:rPr>
              <a:t>Container</a:t>
            </a:r>
            <a:r>
              <a:rPr lang="zh-CN" altLang="en-US" sz="2000" dirty="0">
                <a:latin typeface="Verdana" pitchFamily="34" charset="0"/>
              </a:rPr>
              <a:t>是</a:t>
            </a:r>
            <a:r>
              <a:rPr lang="en-US" altLang="zh-CN" sz="2000" dirty="0">
                <a:latin typeface="Verdana" pitchFamily="34" charset="0"/>
              </a:rPr>
              <a:t>Component</a:t>
            </a:r>
            <a:r>
              <a:rPr lang="zh-CN" altLang="en-US" sz="2000" dirty="0">
                <a:latin typeface="Verdana" pitchFamily="34" charset="0"/>
              </a:rPr>
              <a:t>子类，</a:t>
            </a:r>
            <a:r>
              <a:rPr lang="en-US" altLang="zh-CN" sz="2000" dirty="0">
                <a:latin typeface="Verdana" pitchFamily="34" charset="0"/>
              </a:rPr>
              <a:t>Container</a:t>
            </a:r>
            <a:r>
              <a:rPr lang="zh-CN" altLang="en-US" sz="2000" dirty="0">
                <a:latin typeface="Verdana" pitchFamily="34" charset="0"/>
              </a:rPr>
              <a:t>子类对象可以“容纳”别的</a:t>
            </a:r>
            <a:r>
              <a:rPr lang="en-US" altLang="zh-CN" sz="2000" dirty="0">
                <a:latin typeface="Verdana" pitchFamily="34" charset="0"/>
              </a:rPr>
              <a:t>Component</a:t>
            </a:r>
            <a:r>
              <a:rPr lang="zh-CN" altLang="en-US" sz="2000" dirty="0">
                <a:latin typeface="Verdana" pitchFamily="34" charset="0"/>
              </a:rPr>
              <a:t>对象。</a:t>
            </a:r>
          </a:p>
          <a:p>
            <a:pPr marL="400050" indent="-400050" algn="just">
              <a:lnSpc>
                <a:spcPct val="90000"/>
              </a:lnSpc>
              <a:buClr>
                <a:schemeClr val="tx1"/>
              </a:buClr>
              <a:buFont typeface="Wingdings" pitchFamily="2" charset="2"/>
              <a:buChar char="Ø"/>
            </a:pPr>
            <a:r>
              <a:rPr lang="en-US" altLang="zh-CN" sz="2000" dirty="0">
                <a:latin typeface="Verdana" pitchFamily="34" charset="0"/>
              </a:rPr>
              <a:t>Container</a:t>
            </a:r>
            <a:r>
              <a:rPr lang="zh-CN" altLang="en-US" sz="2000" dirty="0">
                <a:latin typeface="Verdana" pitchFamily="34" charset="0"/>
              </a:rPr>
              <a:t>对象可使用方法</a:t>
            </a:r>
            <a:r>
              <a:rPr lang="en-US" altLang="zh-CN" sz="2000" dirty="0">
                <a:latin typeface="Verdana" pitchFamily="34" charset="0"/>
              </a:rPr>
              <a:t>add(..)</a:t>
            </a:r>
            <a:r>
              <a:rPr lang="zh-CN" altLang="en-US" sz="2000" dirty="0">
                <a:latin typeface="Verdana" pitchFamily="34" charset="0"/>
              </a:rPr>
              <a:t>向其中添加其他</a:t>
            </a:r>
            <a:r>
              <a:rPr lang="en-US" altLang="zh-CN" sz="2000" dirty="0">
                <a:latin typeface="Verdana" pitchFamily="34" charset="0"/>
              </a:rPr>
              <a:t>Component</a:t>
            </a:r>
            <a:r>
              <a:rPr lang="zh-CN" altLang="en-US" sz="2000" dirty="0">
                <a:latin typeface="Verdana" pitchFamily="34" charset="0"/>
              </a:rPr>
              <a:t>对象。</a:t>
            </a:r>
          </a:p>
          <a:p>
            <a:pPr marL="400050" indent="-400050" algn="just">
              <a:lnSpc>
                <a:spcPct val="90000"/>
              </a:lnSpc>
              <a:buClr>
                <a:schemeClr val="tx1"/>
              </a:buClr>
              <a:buFont typeface="Wingdings" pitchFamily="2" charset="2"/>
              <a:buChar char="Ø"/>
            </a:pPr>
            <a:r>
              <a:rPr lang="en-US" altLang="zh-CN" sz="2000" dirty="0" err="1">
                <a:latin typeface="Verdana" pitchFamily="34" charset="0"/>
              </a:rPr>
              <a:t>Containter</a:t>
            </a:r>
            <a:r>
              <a:rPr lang="zh-CN" altLang="en-US" sz="2000" dirty="0">
                <a:latin typeface="Verdana" pitchFamily="34" charset="0"/>
              </a:rPr>
              <a:t>是</a:t>
            </a:r>
            <a:r>
              <a:rPr lang="en-US" altLang="zh-CN" sz="2000" dirty="0">
                <a:latin typeface="Verdana" pitchFamily="34" charset="0"/>
              </a:rPr>
              <a:t>Component</a:t>
            </a:r>
            <a:r>
              <a:rPr lang="zh-CN" altLang="en-US" sz="2000" dirty="0">
                <a:latin typeface="Verdana" pitchFamily="34" charset="0"/>
              </a:rPr>
              <a:t>的子类，因此</a:t>
            </a:r>
            <a:r>
              <a:rPr lang="en-US" altLang="zh-CN" sz="2000" dirty="0" err="1">
                <a:latin typeface="Verdana" pitchFamily="34" charset="0"/>
              </a:rPr>
              <a:t>Containter</a:t>
            </a:r>
            <a:r>
              <a:rPr lang="zh-CN" altLang="en-US" sz="2000" dirty="0">
                <a:latin typeface="Verdana" pitchFamily="34" charset="0"/>
              </a:rPr>
              <a:t>对象也可以被当作</a:t>
            </a:r>
            <a:r>
              <a:rPr lang="en-US" altLang="zh-CN" sz="2000" dirty="0">
                <a:latin typeface="Verdana" pitchFamily="34" charset="0"/>
              </a:rPr>
              <a:t>Component</a:t>
            </a:r>
            <a:r>
              <a:rPr lang="zh-CN" altLang="en-US" sz="2000" dirty="0">
                <a:latin typeface="Verdana" pitchFamily="34" charset="0"/>
              </a:rPr>
              <a:t>对象添加到其他</a:t>
            </a:r>
            <a:r>
              <a:rPr lang="en-US" altLang="zh-CN" sz="2000" dirty="0">
                <a:latin typeface="Verdana" pitchFamily="34" charset="0"/>
              </a:rPr>
              <a:t>Container</a:t>
            </a:r>
            <a:r>
              <a:rPr lang="zh-CN" altLang="en-US" sz="2000" dirty="0">
                <a:latin typeface="Verdana" pitchFamily="34" charset="0"/>
              </a:rPr>
              <a:t>对象中。</a:t>
            </a:r>
          </a:p>
          <a:p>
            <a:pPr marL="400050" indent="-400050" algn="just">
              <a:lnSpc>
                <a:spcPct val="90000"/>
              </a:lnSpc>
              <a:buClr>
                <a:schemeClr val="tx1"/>
              </a:buClr>
              <a:buFont typeface="Wingdings" pitchFamily="2" charset="2"/>
              <a:buChar char="Ø"/>
            </a:pPr>
            <a:r>
              <a:rPr lang="zh-CN" altLang="en-US" sz="2000" dirty="0">
                <a:latin typeface="Verdana" pitchFamily="34" charset="0"/>
              </a:rPr>
              <a:t>有两种常用的</a:t>
            </a:r>
            <a:r>
              <a:rPr lang="en-US" altLang="zh-CN" sz="2000" dirty="0" err="1">
                <a:latin typeface="Verdana" pitchFamily="34" charset="0"/>
              </a:rPr>
              <a:t>Containter</a:t>
            </a:r>
            <a:r>
              <a:rPr lang="en-US" altLang="zh-CN" sz="2000" dirty="0">
                <a:latin typeface="Verdana" pitchFamily="34" charset="0"/>
              </a:rPr>
              <a:t>：</a:t>
            </a:r>
          </a:p>
          <a:p>
            <a:pPr marL="914400" lvl="1" indent="-400050" algn="just">
              <a:lnSpc>
                <a:spcPct val="95000"/>
              </a:lnSpc>
              <a:buClr>
                <a:srgbClr val="FFFF00"/>
              </a:buClr>
              <a:buFont typeface="Wingdings" pitchFamily="2" charset="2"/>
              <a:buChar char="§"/>
            </a:pPr>
            <a:r>
              <a:rPr lang="en-US" altLang="zh-CN" sz="2000" dirty="0">
                <a:latin typeface="Verdana" pitchFamily="34" charset="0"/>
              </a:rPr>
              <a:t>Window: </a:t>
            </a:r>
            <a:r>
              <a:rPr lang="zh-CN" altLang="en-US" sz="2000" dirty="0">
                <a:latin typeface="Verdana" pitchFamily="34" charset="0"/>
              </a:rPr>
              <a:t>其对象表示自由停泊的顶级窗口</a:t>
            </a:r>
          </a:p>
          <a:p>
            <a:pPr marL="914400" lvl="1" indent="-400050" algn="just">
              <a:lnSpc>
                <a:spcPct val="95000"/>
              </a:lnSpc>
              <a:buClr>
                <a:srgbClr val="FFFF00"/>
              </a:buClr>
              <a:buFont typeface="Wingdings" pitchFamily="2" charset="2"/>
              <a:buChar char="§"/>
            </a:pPr>
            <a:r>
              <a:rPr lang="en-US" altLang="zh-CN" sz="2000" dirty="0">
                <a:latin typeface="Verdana" pitchFamily="34" charset="0"/>
              </a:rPr>
              <a:t>Panel: </a:t>
            </a:r>
            <a:r>
              <a:rPr lang="zh-CN" altLang="en-US" sz="2000" dirty="0">
                <a:latin typeface="Verdana" pitchFamily="34" charset="0"/>
              </a:rPr>
              <a:t>其对象可作为容纳其它</a:t>
            </a:r>
            <a:r>
              <a:rPr lang="en-US" altLang="zh-CN" sz="2000" dirty="0">
                <a:latin typeface="Verdana" pitchFamily="34" charset="0"/>
              </a:rPr>
              <a:t>Component</a:t>
            </a:r>
            <a:r>
              <a:rPr lang="zh-CN" altLang="en-US" sz="2000" dirty="0">
                <a:latin typeface="Verdana" pitchFamily="34" charset="0"/>
              </a:rPr>
              <a:t>对象，但不能独立存在，必须被添加到其它</a:t>
            </a:r>
            <a:r>
              <a:rPr lang="en-US" altLang="zh-CN" sz="2000" dirty="0" err="1">
                <a:latin typeface="Verdana" pitchFamily="34" charset="0"/>
              </a:rPr>
              <a:t>Containner</a:t>
            </a:r>
            <a:r>
              <a:rPr lang="zh-CN" altLang="en-US" sz="2000" dirty="0">
                <a:latin typeface="Verdana" pitchFamily="34" charset="0"/>
              </a:rPr>
              <a:t>中(如</a:t>
            </a:r>
            <a:r>
              <a:rPr lang="en-US" altLang="zh-CN" sz="2000" dirty="0">
                <a:latin typeface="Verdana" pitchFamily="34" charset="0"/>
              </a:rPr>
              <a:t>Window </a:t>
            </a:r>
            <a:r>
              <a:rPr lang="zh-CN" altLang="en-US" sz="2000" dirty="0">
                <a:latin typeface="Verdana" pitchFamily="34" charset="0"/>
              </a:rPr>
              <a:t>或 </a:t>
            </a:r>
            <a:r>
              <a:rPr lang="en-US" altLang="zh-CN" sz="2000" dirty="0">
                <a:latin typeface="Verdana" pitchFamily="34" charset="0"/>
              </a:rPr>
              <a:t>Applet)</a:t>
            </a:r>
          </a:p>
        </p:txBody>
      </p:sp>
    </p:spTree>
  </p:cSld>
  <p:clrMapOvr>
    <a:masterClrMapping/>
  </p:clrMapOvr>
  <p:transition advTm="208"/>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altLang="zh-CN" sz="4000" smtClean="0">
                <a:latin typeface="微软雅黑"/>
                <a:ea typeface="隶书"/>
                <a:cs typeface="隶书"/>
              </a:rPr>
              <a:t>Frame</a:t>
            </a:r>
            <a:endParaRPr lang="zh-CN" altLang="en-US" sz="4000" smtClean="0">
              <a:latin typeface="微软雅黑"/>
              <a:ea typeface="隶书"/>
              <a:cs typeface="隶书"/>
            </a:endParaRPr>
          </a:p>
        </p:txBody>
      </p:sp>
      <p:sp>
        <p:nvSpPr>
          <p:cNvPr id="20482" name="Rectangle 3"/>
          <p:cNvSpPr>
            <a:spLocks noGrp="1" noChangeArrowheads="1"/>
          </p:cNvSpPr>
          <p:nvPr>
            <p:ph type="body" idx="1"/>
          </p:nvPr>
        </p:nvSpPr>
        <p:spPr/>
        <p:txBody>
          <a:bodyPr/>
          <a:lstStyle/>
          <a:p>
            <a:pPr algn="just" eaLnBrk="1" hangingPunct="1">
              <a:buClr>
                <a:schemeClr val="tx1"/>
              </a:buClr>
              <a:buFont typeface="Wingdings" pitchFamily="2" charset="2"/>
              <a:buChar char="Ø"/>
            </a:pPr>
            <a:r>
              <a:rPr lang="en-US" altLang="zh-CN" sz="1600" smtClean="0">
                <a:latin typeface="Verdana" pitchFamily="34" charset="0"/>
              </a:rPr>
              <a:t>Frame</a:t>
            </a:r>
            <a:r>
              <a:rPr lang="zh-CN" altLang="en-US" sz="1600" smtClean="0">
                <a:latin typeface="Verdana" pitchFamily="34" charset="0"/>
              </a:rPr>
              <a:t>是</a:t>
            </a:r>
            <a:r>
              <a:rPr lang="en-US" altLang="zh-CN" sz="1600" smtClean="0">
                <a:latin typeface="Verdana" pitchFamily="34" charset="0"/>
              </a:rPr>
              <a:t>Window</a:t>
            </a:r>
            <a:r>
              <a:rPr lang="zh-CN" altLang="en-US" sz="1600" smtClean="0">
                <a:latin typeface="Verdana" pitchFamily="34" charset="0"/>
              </a:rPr>
              <a:t>的子类，由</a:t>
            </a:r>
            <a:r>
              <a:rPr lang="en-US" altLang="zh-CN" sz="1600" smtClean="0">
                <a:latin typeface="Verdana" pitchFamily="34" charset="0"/>
              </a:rPr>
              <a:t>Frame</a:t>
            </a:r>
            <a:r>
              <a:rPr lang="zh-CN" altLang="en-US" sz="1600" smtClean="0">
                <a:latin typeface="Verdana" pitchFamily="34" charset="0"/>
              </a:rPr>
              <a:t>或其子类创建的对象为一个窗体。</a:t>
            </a:r>
          </a:p>
          <a:p>
            <a:pPr algn="just" eaLnBrk="1" hangingPunct="1">
              <a:buClr>
                <a:schemeClr val="tx1"/>
              </a:buClr>
              <a:buFont typeface="Wingdings" pitchFamily="2" charset="2"/>
              <a:buChar char="Ø"/>
            </a:pPr>
            <a:r>
              <a:rPr lang="en-US" altLang="zh-CN" sz="1600" smtClean="0">
                <a:latin typeface="Verdana" pitchFamily="34" charset="0"/>
              </a:rPr>
              <a:t>Frame</a:t>
            </a:r>
            <a:r>
              <a:rPr lang="zh-CN" altLang="en-US" sz="1600" smtClean="0">
                <a:latin typeface="Verdana" pitchFamily="34" charset="0"/>
              </a:rPr>
              <a:t>的常用构造方法：</a:t>
            </a:r>
          </a:p>
          <a:p>
            <a:pPr lvl="1" algn="just" eaLnBrk="1" hangingPunct="1">
              <a:buClr>
                <a:schemeClr val="tx1"/>
              </a:buClr>
              <a:buFont typeface="Wingdings" pitchFamily="2" charset="2"/>
              <a:buChar char="§"/>
            </a:pPr>
            <a:r>
              <a:rPr lang="en-US" altLang="zh-CN" sz="1600" smtClean="0">
                <a:solidFill>
                  <a:schemeClr val="tx1"/>
                </a:solidFill>
                <a:latin typeface="Verdana" pitchFamily="34" charset="0"/>
              </a:rPr>
              <a:t>Frame()</a:t>
            </a:r>
          </a:p>
          <a:p>
            <a:pPr lvl="1" algn="just" eaLnBrk="1" hangingPunct="1">
              <a:buClr>
                <a:schemeClr val="tx1"/>
              </a:buClr>
              <a:buFont typeface="Wingdings" pitchFamily="2" charset="2"/>
              <a:buChar char="§"/>
            </a:pPr>
            <a:r>
              <a:rPr lang="en-US" altLang="zh-CN" sz="1600" smtClean="0">
                <a:solidFill>
                  <a:schemeClr val="tx1"/>
                </a:solidFill>
                <a:latin typeface="Verdana" pitchFamily="34" charset="0"/>
              </a:rPr>
              <a:t>Frame(String s) </a:t>
            </a:r>
            <a:r>
              <a:rPr lang="zh-CN" altLang="en-US" sz="1600" smtClean="0">
                <a:solidFill>
                  <a:schemeClr val="tx1"/>
                </a:solidFill>
                <a:latin typeface="Verdana" pitchFamily="34" charset="0"/>
              </a:rPr>
              <a:t>创建标题栏为字符串</a:t>
            </a:r>
            <a:r>
              <a:rPr lang="en-US" altLang="zh-CN" sz="1600" smtClean="0">
                <a:solidFill>
                  <a:schemeClr val="tx1"/>
                </a:solidFill>
                <a:latin typeface="Verdana" pitchFamily="34" charset="0"/>
              </a:rPr>
              <a:t>s</a:t>
            </a:r>
            <a:r>
              <a:rPr lang="zh-CN" altLang="en-US" sz="1600" smtClean="0">
                <a:solidFill>
                  <a:schemeClr val="tx1"/>
                </a:solidFill>
                <a:latin typeface="Verdana" pitchFamily="34" charset="0"/>
              </a:rPr>
              <a:t>的窗口。</a:t>
            </a:r>
          </a:p>
        </p:txBody>
      </p:sp>
      <p:sp>
        <p:nvSpPr>
          <p:cNvPr id="20483" name="Text Box 4"/>
          <p:cNvSpPr txBox="1">
            <a:spLocks noChangeArrowheads="1"/>
          </p:cNvSpPr>
          <p:nvPr/>
        </p:nvSpPr>
        <p:spPr bwMode="auto">
          <a:xfrm>
            <a:off x="395288" y="3014663"/>
            <a:ext cx="5334000" cy="3035300"/>
          </a:xfrm>
          <a:prstGeom prst="rect">
            <a:avLst/>
          </a:prstGeom>
          <a:solidFill>
            <a:schemeClr val="bg1"/>
          </a:solidFill>
          <a:ln w="9525">
            <a:solidFill>
              <a:schemeClr val="tx2"/>
            </a:solidFill>
            <a:miter lim="800000"/>
            <a:headEnd/>
            <a:tailEnd/>
          </a:ln>
        </p:spPr>
        <p:txBody>
          <a:bodyPr wrap="none">
            <a:spAutoFit/>
          </a:bodyPr>
          <a:lstStyle/>
          <a:p>
            <a:r>
              <a:rPr kumimoji="1" lang="en-US" altLang="zh-CN" sz="1600"/>
              <a:t>setBounds(int x,int y,int width,int height)</a:t>
            </a:r>
          </a:p>
          <a:p>
            <a:pPr lvl="1"/>
            <a:r>
              <a:rPr kumimoji="1" lang="zh-CN" altLang="en-US" sz="1600"/>
              <a:t>设置窗体位置和大小，</a:t>
            </a:r>
            <a:r>
              <a:rPr kumimoji="1" lang="en-US" altLang="zh-CN" sz="1600"/>
              <a:t>x，y</a:t>
            </a:r>
            <a:r>
              <a:rPr kumimoji="1" lang="zh-CN" altLang="en-US" sz="1600"/>
              <a:t>是左上角坐标，</a:t>
            </a:r>
            <a:br>
              <a:rPr kumimoji="1" lang="zh-CN" altLang="en-US" sz="1600"/>
            </a:br>
            <a:r>
              <a:rPr kumimoji="1" lang="zh-CN" altLang="en-US" sz="1600"/>
              <a:t>	</a:t>
            </a:r>
            <a:r>
              <a:rPr kumimoji="1" lang="en-US" altLang="zh-CN" sz="1600"/>
              <a:t>widht</a:t>
            </a:r>
            <a:r>
              <a:rPr kumimoji="1" lang="zh-CN" altLang="en-US" sz="1600"/>
              <a:t>和</a:t>
            </a:r>
            <a:r>
              <a:rPr kumimoji="1" lang="en-US" altLang="zh-CN" sz="1600"/>
              <a:t>height</a:t>
            </a:r>
            <a:r>
              <a:rPr kumimoji="1" lang="zh-CN" altLang="en-US" sz="1600"/>
              <a:t>是宽度和高度</a:t>
            </a:r>
          </a:p>
          <a:p>
            <a:r>
              <a:rPr kumimoji="1" lang="en-US" altLang="zh-CN" sz="1600"/>
              <a:t>setSize(int width,int height)</a:t>
            </a:r>
          </a:p>
          <a:p>
            <a:pPr lvl="1"/>
            <a:r>
              <a:rPr kumimoji="1" lang="zh-CN" altLang="en-US" sz="1600"/>
              <a:t>设置窗体的位置，</a:t>
            </a:r>
            <a:r>
              <a:rPr kumimoji="1" lang="en-US" altLang="zh-CN" sz="1600"/>
              <a:t>x，y</a:t>
            </a:r>
            <a:r>
              <a:rPr kumimoji="1" lang="zh-CN" altLang="en-US" sz="1600"/>
              <a:t>是左上角坐标</a:t>
            </a:r>
          </a:p>
          <a:p>
            <a:r>
              <a:rPr kumimoji="1" lang="en-US" altLang="zh-CN" sz="1600"/>
              <a:t>setLocation(int x,int y)</a:t>
            </a:r>
          </a:p>
          <a:p>
            <a:pPr lvl="1"/>
            <a:r>
              <a:rPr kumimoji="1" lang="zh-CN" altLang="en-US" sz="1600"/>
              <a:t>设置窗体的大小，</a:t>
            </a:r>
            <a:r>
              <a:rPr kumimoji="1" lang="en-US" altLang="zh-CN" sz="1600"/>
              <a:t>widht</a:t>
            </a:r>
            <a:r>
              <a:rPr kumimoji="1" lang="zh-CN" altLang="en-US" sz="1600"/>
              <a:t>和</a:t>
            </a:r>
            <a:r>
              <a:rPr kumimoji="1" lang="en-US" altLang="zh-CN" sz="1600"/>
              <a:t>height</a:t>
            </a:r>
            <a:r>
              <a:rPr kumimoji="1" lang="zh-CN" altLang="en-US" sz="1600"/>
              <a:t>分别是宽度和高度。</a:t>
            </a:r>
            <a:endParaRPr kumimoji="1" lang="en-US" altLang="zh-CN" sz="1600"/>
          </a:p>
          <a:p>
            <a:r>
              <a:rPr kumimoji="1" lang="en-US" altLang="zh-CN" sz="1600"/>
              <a:t>setBackground(Color c)</a:t>
            </a:r>
          </a:p>
          <a:p>
            <a:pPr lvl="1"/>
            <a:r>
              <a:rPr kumimoji="1" lang="zh-CN" altLang="en-US" sz="1600"/>
              <a:t>设置背景颜色，参数为</a:t>
            </a:r>
            <a:r>
              <a:rPr kumimoji="1" lang="en-US" altLang="zh-CN" sz="1600"/>
              <a:t>Color</a:t>
            </a:r>
            <a:r>
              <a:rPr kumimoji="1" lang="zh-CN" altLang="en-US" sz="1600"/>
              <a:t>对象。</a:t>
            </a:r>
          </a:p>
          <a:p>
            <a:r>
              <a:rPr kumimoji="1" lang="en-US" altLang="zh-CN" sz="1600"/>
              <a:t>setVisible(boolean b)</a:t>
            </a:r>
            <a:r>
              <a:rPr kumimoji="1" lang="zh-CN" altLang="en-US" sz="1600"/>
              <a:t>设置是否可见。</a:t>
            </a:r>
          </a:p>
          <a:p>
            <a:r>
              <a:rPr kumimoji="1" lang="en-US" altLang="zh-CN" sz="1600"/>
              <a:t>setTitle(String name)  String getTitle()</a:t>
            </a:r>
            <a:endParaRPr kumimoji="1" lang="zh-CN" altLang="en-US" sz="1600"/>
          </a:p>
          <a:p>
            <a:r>
              <a:rPr kumimoji="1" lang="en-US" altLang="zh-CN" sz="1600"/>
              <a:t>setResizable(boolean b)</a:t>
            </a:r>
            <a:r>
              <a:rPr kumimoji="1" lang="zh-CN" altLang="en-US" sz="1600"/>
              <a:t>设置是否可以调整大小。</a:t>
            </a:r>
            <a:endParaRPr lang="zh-CN" altLang="en-US" sz="16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tLang="zh-CN" sz="4000" smtClean="0">
                <a:latin typeface="微软雅黑"/>
                <a:ea typeface="隶书"/>
                <a:cs typeface="隶书"/>
              </a:rPr>
              <a:t>Panel</a:t>
            </a:r>
            <a:endParaRPr lang="zh-CN" altLang="en-US" sz="4000" smtClean="0">
              <a:latin typeface="微软雅黑"/>
              <a:ea typeface="隶书"/>
              <a:cs typeface="隶书"/>
            </a:endParaRPr>
          </a:p>
        </p:txBody>
      </p:sp>
      <p:sp>
        <p:nvSpPr>
          <p:cNvPr id="21506" name="Rectangle 3"/>
          <p:cNvSpPr>
            <a:spLocks noGrp="1" noChangeArrowheads="1"/>
          </p:cNvSpPr>
          <p:nvPr>
            <p:ph type="body" idx="1"/>
          </p:nvPr>
        </p:nvSpPr>
        <p:spPr/>
        <p:txBody>
          <a:bodyPr/>
          <a:lstStyle/>
          <a:p>
            <a:pPr eaLnBrk="1" hangingPunct="1"/>
            <a:r>
              <a:rPr lang="zh-CN" altLang="en-US" sz="1800" smtClean="0">
                <a:latin typeface="Verdana" pitchFamily="34" charset="0"/>
              </a:rPr>
              <a:t> </a:t>
            </a:r>
            <a:r>
              <a:rPr lang="en-US" altLang="zh-CN" sz="1800" smtClean="0">
                <a:latin typeface="Verdana" pitchFamily="34" charset="0"/>
              </a:rPr>
              <a:t>Panel</a:t>
            </a:r>
            <a:r>
              <a:rPr lang="zh-CN" altLang="en-US" sz="1800" smtClean="0">
                <a:latin typeface="Verdana" pitchFamily="34" charset="0"/>
              </a:rPr>
              <a:t>对象可以看成可以容纳</a:t>
            </a:r>
            <a:r>
              <a:rPr lang="en-US" altLang="zh-CN" sz="1800" smtClean="0">
                <a:latin typeface="Verdana" pitchFamily="34" charset="0"/>
              </a:rPr>
              <a:t>Component</a:t>
            </a:r>
            <a:r>
              <a:rPr lang="zh-CN" altLang="en-US" sz="1800" smtClean="0">
                <a:latin typeface="Verdana" pitchFamily="34" charset="0"/>
              </a:rPr>
              <a:t>的空间</a:t>
            </a:r>
          </a:p>
          <a:p>
            <a:pPr eaLnBrk="1" hangingPunct="1"/>
            <a:r>
              <a:rPr lang="zh-CN" altLang="en-US" sz="1800" smtClean="0">
                <a:latin typeface="Verdana" pitchFamily="34" charset="0"/>
              </a:rPr>
              <a:t> </a:t>
            </a:r>
            <a:r>
              <a:rPr lang="en-US" altLang="zh-CN" sz="1800" smtClean="0">
                <a:latin typeface="Verdana" pitchFamily="34" charset="0"/>
              </a:rPr>
              <a:t>Panel</a:t>
            </a:r>
            <a:r>
              <a:rPr lang="zh-CN" altLang="en-US" sz="1800" smtClean="0">
                <a:latin typeface="Verdana" pitchFamily="34" charset="0"/>
              </a:rPr>
              <a:t>对象可以拥有自己的布局管理器</a:t>
            </a:r>
          </a:p>
          <a:p>
            <a:pPr eaLnBrk="1" hangingPunct="1"/>
            <a:r>
              <a:rPr lang="zh-CN" altLang="en-US" sz="1800" smtClean="0">
                <a:latin typeface="Verdana" pitchFamily="34" charset="0"/>
              </a:rPr>
              <a:t> </a:t>
            </a:r>
            <a:r>
              <a:rPr lang="en-US" altLang="zh-CN" sz="1800" smtClean="0">
                <a:latin typeface="Verdana" pitchFamily="34" charset="0"/>
              </a:rPr>
              <a:t>Panel</a:t>
            </a:r>
            <a:r>
              <a:rPr lang="zh-CN" altLang="en-US" sz="1800" smtClean="0">
                <a:latin typeface="Verdana" pitchFamily="34" charset="0"/>
              </a:rPr>
              <a:t>类拥有从其父类继承来的  </a:t>
            </a:r>
          </a:p>
          <a:p>
            <a:pPr lvl="1" eaLnBrk="1" hangingPunct="1"/>
            <a:r>
              <a:rPr lang="zh-CN" altLang="en-US" sz="1800" smtClean="0">
                <a:latin typeface="Verdana" pitchFamily="34" charset="0"/>
              </a:rPr>
              <a:t>   </a:t>
            </a:r>
            <a:r>
              <a:rPr lang="en-US" altLang="zh-CN" sz="1800" smtClean="0">
                <a:latin typeface="Verdana" pitchFamily="34" charset="0"/>
              </a:rPr>
              <a:t>setBounds(int x,int y,int width,int height)</a:t>
            </a:r>
          </a:p>
          <a:p>
            <a:pPr lvl="1" eaLnBrk="1" hangingPunct="1"/>
            <a:r>
              <a:rPr lang="en-US" altLang="zh-CN" sz="1800" smtClean="0">
                <a:latin typeface="Verdana" pitchFamily="34" charset="0"/>
              </a:rPr>
              <a:t>   setSize(int width,int height)</a:t>
            </a:r>
          </a:p>
          <a:p>
            <a:pPr lvl="1" eaLnBrk="1" hangingPunct="1"/>
            <a:r>
              <a:rPr lang="en-US" altLang="zh-CN" sz="1800" smtClean="0">
                <a:latin typeface="Verdana" pitchFamily="34" charset="0"/>
              </a:rPr>
              <a:t>   setLocation(int x,int y)</a:t>
            </a:r>
          </a:p>
          <a:p>
            <a:pPr lvl="1" eaLnBrk="1" hangingPunct="1"/>
            <a:r>
              <a:rPr lang="en-US" altLang="zh-CN" sz="1800" smtClean="0">
                <a:latin typeface="Verdana" pitchFamily="34" charset="0"/>
              </a:rPr>
              <a:t>   setBackground(Color c)</a:t>
            </a:r>
          </a:p>
          <a:p>
            <a:pPr lvl="1" eaLnBrk="1" hangingPunct="1"/>
            <a:r>
              <a:rPr lang="en-US" altLang="zh-CN" sz="1800" smtClean="0">
                <a:latin typeface="Verdana" pitchFamily="34" charset="0"/>
              </a:rPr>
              <a:t>   setLayout(LayoutManager mgr) </a:t>
            </a:r>
            <a:r>
              <a:rPr lang="zh-CN" altLang="en-US" sz="1800" smtClean="0">
                <a:latin typeface="Verdana" pitchFamily="34" charset="0"/>
              </a:rPr>
              <a:t>等方法。</a:t>
            </a:r>
          </a:p>
          <a:p>
            <a:pPr eaLnBrk="1" hangingPunct="1"/>
            <a:r>
              <a:rPr lang="zh-CN" altLang="en-US" sz="1800" smtClean="0">
                <a:latin typeface="Verdana" pitchFamily="34" charset="0"/>
              </a:rPr>
              <a:t> </a:t>
            </a:r>
            <a:r>
              <a:rPr lang="en-US" altLang="zh-CN" sz="1800" smtClean="0">
                <a:latin typeface="Verdana" pitchFamily="34" charset="0"/>
              </a:rPr>
              <a:t>Panel</a:t>
            </a:r>
            <a:r>
              <a:rPr lang="zh-CN" altLang="en-US" sz="1800" smtClean="0">
                <a:latin typeface="Verdana" pitchFamily="34" charset="0"/>
              </a:rPr>
              <a:t>的构造方法为：</a:t>
            </a:r>
          </a:p>
          <a:p>
            <a:pPr lvl="1" eaLnBrk="1" hangingPunct="1"/>
            <a:r>
              <a:rPr lang="zh-CN" altLang="en-US" sz="1800" smtClean="0">
                <a:latin typeface="Verdana" pitchFamily="34" charset="0"/>
              </a:rPr>
              <a:t>   </a:t>
            </a:r>
            <a:r>
              <a:rPr lang="en-US" altLang="zh-CN" sz="1800" smtClean="0">
                <a:latin typeface="Verdana" pitchFamily="34" charset="0"/>
              </a:rPr>
              <a:t>Panel() </a:t>
            </a:r>
            <a:r>
              <a:rPr lang="zh-CN" altLang="en-US" sz="1800" smtClean="0">
                <a:latin typeface="Verdana" pitchFamily="34" charset="0"/>
              </a:rPr>
              <a:t>使用默认的 </a:t>
            </a:r>
            <a:r>
              <a:rPr lang="en-US" altLang="zh-CN" sz="1800" smtClean="0">
                <a:latin typeface="Verdana" pitchFamily="34" charset="0"/>
              </a:rPr>
              <a:t>FlowLayout</a:t>
            </a:r>
            <a:r>
              <a:rPr lang="zh-CN" altLang="en-US" sz="1800" smtClean="0">
                <a:latin typeface="Verdana" pitchFamily="34" charset="0"/>
              </a:rPr>
              <a:t>类布局管理器初始化。</a:t>
            </a:r>
          </a:p>
          <a:p>
            <a:pPr lvl="1" eaLnBrk="1" hangingPunct="1"/>
            <a:r>
              <a:rPr lang="zh-CN" altLang="en-US" sz="1800" smtClean="0">
                <a:latin typeface="Verdana" pitchFamily="34" charset="0"/>
              </a:rPr>
              <a:t>   </a:t>
            </a:r>
            <a:r>
              <a:rPr lang="en-US" altLang="zh-CN" sz="1800" smtClean="0">
                <a:latin typeface="Verdana" pitchFamily="34" charset="0"/>
              </a:rPr>
              <a:t>Panel(LayoutManager layout)</a:t>
            </a:r>
            <a:r>
              <a:rPr lang="zh-CN" altLang="en-US" sz="1800" smtClean="0">
                <a:latin typeface="Verdana" pitchFamily="34" charset="0"/>
              </a:rPr>
              <a:t>使用指定的布局管理器初始化。</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zh-CN" altLang="en-US" sz="4000" smtClean="0">
                <a:latin typeface="微软雅黑"/>
              </a:rPr>
              <a:t>布局管理器</a:t>
            </a:r>
          </a:p>
        </p:txBody>
      </p:sp>
      <p:sp>
        <p:nvSpPr>
          <p:cNvPr id="22530" name="Rectangle 3"/>
          <p:cNvSpPr>
            <a:spLocks noGrp="1" noChangeArrowheads="1"/>
          </p:cNvSpPr>
          <p:nvPr>
            <p:ph type="body" idx="1"/>
          </p:nvPr>
        </p:nvSpPr>
        <p:spPr>
          <a:xfrm>
            <a:off x="457200" y="1295400"/>
            <a:ext cx="8229600" cy="5029200"/>
          </a:xfrm>
        </p:spPr>
        <p:txBody>
          <a:bodyPr/>
          <a:lstStyle/>
          <a:p>
            <a:pPr eaLnBrk="1" hangingPunct="1"/>
            <a:r>
              <a:rPr lang="zh-CN" altLang="en-US" sz="2000" dirty="0" smtClean="0">
                <a:latin typeface="Verdana" pitchFamily="34" charset="0"/>
              </a:rPr>
              <a:t> </a:t>
            </a:r>
            <a:r>
              <a:rPr lang="en-US" altLang="zh-CN" sz="2000" dirty="0" smtClean="0">
                <a:latin typeface="Verdana" pitchFamily="34" charset="0"/>
              </a:rPr>
              <a:t>Java</a:t>
            </a:r>
            <a:r>
              <a:rPr lang="zh-CN" altLang="en-US" sz="2000" dirty="0" smtClean="0">
                <a:latin typeface="Verdana" pitchFamily="34" charset="0"/>
              </a:rPr>
              <a:t>语言中，提供了布局管理器类的对象可以管理</a:t>
            </a:r>
          </a:p>
          <a:p>
            <a:pPr lvl="1" eaLnBrk="1" hangingPunct="1"/>
            <a:r>
              <a:rPr lang="zh-CN" altLang="en-US" sz="2000" dirty="0" smtClean="0">
                <a:latin typeface="Verdana" pitchFamily="34" charset="0"/>
              </a:rPr>
              <a:t> 管理</a:t>
            </a:r>
            <a:r>
              <a:rPr lang="en-US" altLang="zh-CN" sz="2000" dirty="0" smtClean="0">
                <a:latin typeface="Verdana" pitchFamily="34" charset="0"/>
              </a:rPr>
              <a:t>Component</a:t>
            </a:r>
            <a:r>
              <a:rPr lang="zh-CN" altLang="en-US" sz="2000" dirty="0" smtClean="0">
                <a:latin typeface="Verdana" pitchFamily="34" charset="0"/>
              </a:rPr>
              <a:t>在</a:t>
            </a:r>
            <a:r>
              <a:rPr lang="en-US" altLang="zh-CN" sz="2000" dirty="0" smtClean="0">
                <a:latin typeface="Verdana" pitchFamily="34" charset="0"/>
              </a:rPr>
              <a:t>Container</a:t>
            </a:r>
            <a:r>
              <a:rPr lang="zh-CN" altLang="en-US" sz="2000" dirty="0" smtClean="0">
                <a:latin typeface="Verdana" pitchFamily="34" charset="0"/>
              </a:rPr>
              <a:t>中的布局，不必直接设置</a:t>
            </a:r>
            <a:r>
              <a:rPr lang="en-US" altLang="zh-CN" sz="2000" dirty="0" smtClean="0">
                <a:latin typeface="Verdana" pitchFamily="34" charset="0"/>
              </a:rPr>
              <a:t>Component</a:t>
            </a:r>
            <a:r>
              <a:rPr lang="zh-CN" altLang="en-US" sz="2000" dirty="0" smtClean="0">
                <a:latin typeface="Verdana" pitchFamily="34" charset="0"/>
              </a:rPr>
              <a:t>位置和大小。</a:t>
            </a:r>
          </a:p>
          <a:p>
            <a:pPr lvl="1" eaLnBrk="1" hangingPunct="1"/>
            <a:r>
              <a:rPr lang="zh-CN" altLang="en-US" sz="2000" dirty="0" smtClean="0">
                <a:latin typeface="Verdana" pitchFamily="34" charset="0"/>
              </a:rPr>
              <a:t> 每个</a:t>
            </a:r>
            <a:r>
              <a:rPr lang="en-US" altLang="zh-CN" sz="2000" dirty="0" smtClean="0">
                <a:latin typeface="Verdana" pitchFamily="34" charset="0"/>
              </a:rPr>
              <a:t>Container</a:t>
            </a:r>
            <a:r>
              <a:rPr lang="zh-CN" altLang="en-US" sz="2000" dirty="0" smtClean="0">
                <a:latin typeface="Verdana" pitchFamily="34" charset="0"/>
              </a:rPr>
              <a:t>都有一个布局管理器对象，当容器需要对某个组件进行定位或判断其大小尺寸时，就会调用其对应的布局管理器</a:t>
            </a:r>
            <a:r>
              <a:rPr lang="en-US" altLang="zh-CN" sz="2000" dirty="0" smtClean="0">
                <a:latin typeface="Verdana" pitchFamily="34" charset="0"/>
              </a:rPr>
              <a:t>,</a:t>
            </a:r>
            <a:r>
              <a:rPr lang="zh-CN" altLang="en-US" sz="2000" dirty="0" smtClean="0">
                <a:latin typeface="Verdana" pitchFamily="34" charset="0"/>
              </a:rPr>
              <a:t>调用</a:t>
            </a:r>
            <a:r>
              <a:rPr lang="en-US" altLang="zh-CN" sz="2000" dirty="0" smtClean="0">
                <a:latin typeface="Verdana" pitchFamily="34" charset="0"/>
              </a:rPr>
              <a:t>Container</a:t>
            </a:r>
            <a:r>
              <a:rPr lang="zh-CN" altLang="en-US" sz="2000" dirty="0" smtClean="0">
                <a:latin typeface="Verdana" pitchFamily="34" charset="0"/>
              </a:rPr>
              <a:t>的</a:t>
            </a:r>
            <a:r>
              <a:rPr lang="en-US" altLang="zh-CN" sz="2000" dirty="0" err="1" smtClean="0">
                <a:latin typeface="Verdana" pitchFamily="34" charset="0"/>
              </a:rPr>
              <a:t>setLayout</a:t>
            </a:r>
            <a:r>
              <a:rPr lang="zh-CN" altLang="en-US" sz="2000" dirty="0" smtClean="0">
                <a:latin typeface="Verdana" pitchFamily="34" charset="0"/>
              </a:rPr>
              <a:t>方法改变其布局管理器对象。</a:t>
            </a:r>
            <a:endParaRPr lang="en-US" altLang="zh-CN" sz="2000" dirty="0" smtClean="0">
              <a:latin typeface="Verdana" pitchFamily="34" charset="0"/>
            </a:endParaRPr>
          </a:p>
          <a:p>
            <a:pPr lvl="1" eaLnBrk="1" hangingPunct="1"/>
            <a:r>
              <a:rPr lang="zh-CN" altLang="en-US" sz="2000" dirty="0">
                <a:latin typeface="Verdana" pitchFamily="34" charset="0"/>
              </a:rPr>
              <a:t>每种容器都有自己缺省的布局管理器。缺省地，</a:t>
            </a:r>
            <a:r>
              <a:rPr lang="en-US" altLang="zh-CN" sz="2000" dirty="0" err="1">
                <a:latin typeface="Verdana" pitchFamily="34" charset="0"/>
              </a:rPr>
              <a:t>JPanel</a:t>
            </a:r>
            <a:r>
              <a:rPr lang="zh-CN" altLang="en-US" sz="2000" dirty="0">
                <a:latin typeface="Verdana" pitchFamily="34" charset="0"/>
              </a:rPr>
              <a:t>使用</a:t>
            </a:r>
            <a:r>
              <a:rPr lang="en-US" altLang="zh-CN" sz="2000" dirty="0" err="1">
                <a:latin typeface="Verdana" pitchFamily="34" charset="0"/>
              </a:rPr>
              <a:t>FlowLayout</a:t>
            </a:r>
            <a:r>
              <a:rPr lang="zh-CN" altLang="en-US" sz="2000" dirty="0">
                <a:latin typeface="Verdana" pitchFamily="34" charset="0"/>
              </a:rPr>
              <a:t>，而内容窗格 </a:t>
            </a:r>
            <a:r>
              <a:rPr lang="en-US" altLang="zh-CN" sz="2000" dirty="0" err="1" smtClean="0">
                <a:latin typeface="Verdana" pitchFamily="34" charset="0"/>
              </a:rPr>
              <a:t>ContentPane</a:t>
            </a:r>
            <a:r>
              <a:rPr lang="en-US" altLang="zh-CN" sz="2000" dirty="0" smtClean="0">
                <a:latin typeface="Verdana" pitchFamily="34" charset="0"/>
              </a:rPr>
              <a:t>(</a:t>
            </a:r>
            <a:r>
              <a:rPr lang="en-US" altLang="zh-CN" sz="2000" dirty="0" err="1" smtClean="0">
                <a:latin typeface="Verdana" pitchFamily="34" charset="0"/>
              </a:rPr>
              <a:t>JApplet</a:t>
            </a:r>
            <a:r>
              <a:rPr lang="zh-CN" altLang="en-US" sz="2000" dirty="0">
                <a:latin typeface="Verdana" pitchFamily="34" charset="0"/>
              </a:rPr>
              <a:t>、</a:t>
            </a:r>
            <a:r>
              <a:rPr lang="en-US" altLang="zh-CN" sz="2000" dirty="0" err="1">
                <a:latin typeface="Verdana" pitchFamily="34" charset="0"/>
              </a:rPr>
              <a:t>JDialog</a:t>
            </a:r>
            <a:r>
              <a:rPr lang="zh-CN" altLang="en-US" sz="2000" dirty="0">
                <a:latin typeface="Verdana" pitchFamily="34" charset="0"/>
              </a:rPr>
              <a:t>和</a:t>
            </a:r>
            <a:r>
              <a:rPr lang="en-US" altLang="zh-CN" sz="2000" dirty="0" err="1">
                <a:latin typeface="Verdana" pitchFamily="34" charset="0"/>
              </a:rPr>
              <a:t>JFrame</a:t>
            </a:r>
            <a:r>
              <a:rPr lang="zh-CN" altLang="en-US" sz="2000" dirty="0">
                <a:latin typeface="Verdana" pitchFamily="34" charset="0"/>
              </a:rPr>
              <a:t>对象的主容器</a:t>
            </a:r>
            <a:r>
              <a:rPr lang="en-US" altLang="zh-CN" sz="2000" dirty="0">
                <a:latin typeface="Verdana" pitchFamily="34" charset="0"/>
              </a:rPr>
              <a:t>) </a:t>
            </a:r>
            <a:r>
              <a:rPr lang="zh-CN" altLang="en-US" sz="2000" dirty="0">
                <a:latin typeface="Verdana" pitchFamily="34" charset="0"/>
              </a:rPr>
              <a:t>使用</a:t>
            </a:r>
            <a:r>
              <a:rPr lang="en-US" altLang="zh-CN" sz="2000" dirty="0" err="1">
                <a:latin typeface="Verdana" pitchFamily="34" charset="0"/>
              </a:rPr>
              <a:t>BorderLayout</a:t>
            </a:r>
            <a:r>
              <a:rPr lang="zh-CN" altLang="en-US" sz="2000" dirty="0">
                <a:latin typeface="Verdana" pitchFamily="34" charset="0"/>
              </a:rPr>
              <a:t>。如果不希望使用缺省的布局管理器，则可使用所有容器的父类</a:t>
            </a:r>
            <a:r>
              <a:rPr lang="en-US" altLang="zh-CN" sz="2000" dirty="0">
                <a:latin typeface="Verdana" pitchFamily="34" charset="0"/>
              </a:rPr>
              <a:t>Container</a:t>
            </a:r>
            <a:r>
              <a:rPr lang="zh-CN" altLang="en-US" sz="2000" dirty="0">
                <a:latin typeface="Verdana" pitchFamily="34" charset="0"/>
              </a:rPr>
              <a:t>的</a:t>
            </a:r>
            <a:r>
              <a:rPr lang="en-US" altLang="zh-CN" sz="2000" dirty="0" err="1">
                <a:latin typeface="Verdana" pitchFamily="34" charset="0"/>
              </a:rPr>
              <a:t>setLayout</a:t>
            </a:r>
            <a:r>
              <a:rPr lang="en-US" altLang="zh-CN" sz="2000" dirty="0">
                <a:latin typeface="Verdana" pitchFamily="34" charset="0"/>
              </a:rPr>
              <a:t>()</a:t>
            </a:r>
            <a:r>
              <a:rPr lang="zh-CN" altLang="en-US" sz="2000" dirty="0">
                <a:latin typeface="Verdana" pitchFamily="34" charset="0"/>
              </a:rPr>
              <a:t>方法来改变缺省的布局管理器</a:t>
            </a:r>
            <a:r>
              <a:rPr lang="zh-CN" altLang="en-US" sz="2000" dirty="0" smtClean="0">
                <a:latin typeface="Verdana" pitchFamily="34" charset="0"/>
              </a:rPr>
              <a:t>。</a:t>
            </a:r>
          </a:p>
          <a:p>
            <a:pPr eaLnBrk="1" hangingPunct="1"/>
            <a:r>
              <a:rPr lang="zh-CN" altLang="en-US" sz="2000" dirty="0" smtClean="0">
                <a:latin typeface="Verdana" pitchFamily="34" charset="0"/>
              </a:rPr>
              <a:t> </a:t>
            </a:r>
            <a:r>
              <a:rPr lang="en-US" altLang="zh-CN" sz="2000" dirty="0" err="1" smtClean="0">
                <a:latin typeface="Verdana" pitchFamily="34" charset="0"/>
              </a:rPr>
              <a:t>Awt</a:t>
            </a:r>
            <a:r>
              <a:rPr lang="zh-CN" altLang="en-US" sz="2000" dirty="0" smtClean="0">
                <a:latin typeface="Verdana" pitchFamily="34" charset="0"/>
              </a:rPr>
              <a:t>提供了</a:t>
            </a:r>
            <a:r>
              <a:rPr lang="en-US" altLang="zh-CN" sz="2000" dirty="0" smtClean="0">
                <a:latin typeface="Verdana" pitchFamily="34" charset="0"/>
              </a:rPr>
              <a:t>5</a:t>
            </a:r>
            <a:r>
              <a:rPr lang="zh-CN" altLang="en-US" sz="2000" dirty="0" smtClean="0">
                <a:latin typeface="Verdana" pitchFamily="34" charset="0"/>
              </a:rPr>
              <a:t>种布局管理器类：</a:t>
            </a:r>
          </a:p>
          <a:p>
            <a:pPr lvl="1" eaLnBrk="1" hangingPunct="1"/>
            <a:r>
              <a:rPr lang="en-US" altLang="zh-CN" sz="2000" dirty="0" err="1" smtClean="0">
                <a:latin typeface="Verdana" pitchFamily="34" charset="0"/>
              </a:rPr>
              <a:t>FlowLayout</a:t>
            </a:r>
            <a:r>
              <a:rPr lang="zh-CN" altLang="en-US" sz="2000" dirty="0" smtClean="0">
                <a:latin typeface="Verdana" pitchFamily="34" charset="0"/>
              </a:rPr>
              <a:t>、</a:t>
            </a:r>
            <a:r>
              <a:rPr lang="en-US" altLang="zh-CN" sz="2000" dirty="0" err="1" smtClean="0">
                <a:latin typeface="Verdana" pitchFamily="34" charset="0"/>
              </a:rPr>
              <a:t>BorderLayout</a:t>
            </a:r>
            <a:r>
              <a:rPr lang="zh-CN" altLang="en-US" sz="2000" dirty="0" smtClean="0">
                <a:latin typeface="Verdana" pitchFamily="34" charset="0"/>
              </a:rPr>
              <a:t>、</a:t>
            </a:r>
            <a:r>
              <a:rPr lang="en-US" altLang="zh-CN" sz="2000" dirty="0" err="1" smtClean="0">
                <a:latin typeface="Verdana" pitchFamily="34" charset="0"/>
              </a:rPr>
              <a:t>GridLayout</a:t>
            </a:r>
            <a:r>
              <a:rPr lang="zh-CN" altLang="en-US" sz="2000" dirty="0" smtClean="0">
                <a:latin typeface="Verdana" pitchFamily="34" charset="0"/>
              </a:rPr>
              <a:t>、</a:t>
            </a:r>
            <a:r>
              <a:rPr lang="en-US" altLang="zh-CN" sz="2000" dirty="0" err="1" smtClean="0">
                <a:latin typeface="Verdana" pitchFamily="34" charset="0"/>
              </a:rPr>
              <a:t>CardLayout</a:t>
            </a:r>
            <a:r>
              <a:rPr lang="en-US" altLang="zh-CN" sz="2000" dirty="0" smtClean="0">
                <a:latin typeface="Verdana" pitchFamily="34" charset="0"/>
              </a:rPr>
              <a:t> </a:t>
            </a:r>
            <a:r>
              <a:rPr lang="zh-CN" altLang="en-US" sz="2000" dirty="0" smtClean="0">
                <a:latin typeface="Verdana" pitchFamily="34" charset="0"/>
              </a:rPr>
              <a:t>、</a:t>
            </a:r>
            <a:r>
              <a:rPr lang="en-US" altLang="zh-CN" sz="2000" dirty="0" err="1" smtClean="0">
                <a:latin typeface="Verdana" pitchFamily="34" charset="0"/>
              </a:rPr>
              <a:t>GridBagLayout</a:t>
            </a:r>
            <a:endParaRPr lang="en-US" altLang="zh-CN" sz="2000" dirty="0" smtClean="0">
              <a:latin typeface="Verdana" pitchFamily="34" charset="0"/>
            </a:endParaRPr>
          </a:p>
          <a:p>
            <a:pPr eaLnBrk="1" hangingPunct="1"/>
            <a:endParaRPr lang="zh-CN" altLang="en-US" sz="2000" dirty="0" smtClean="0">
              <a:latin typeface="Verdana" pitchFamily="34" charset="0"/>
            </a:endParaRPr>
          </a:p>
        </p:txBody>
      </p:sp>
    </p:spTree>
    <p:extLst>
      <p:ext uri="{BB962C8B-B14F-4D97-AF65-F5344CB8AC3E}">
        <p14:creationId xmlns:p14="http://schemas.microsoft.com/office/powerpoint/2010/main" val="3365956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tLang="zh-CN" sz="4000" smtClean="0">
                <a:latin typeface="微软雅黑"/>
              </a:rPr>
              <a:t>FlowLayout</a:t>
            </a:r>
            <a:r>
              <a:rPr lang="zh-CN" altLang="en-US" sz="4000" smtClean="0">
                <a:latin typeface="微软雅黑"/>
              </a:rPr>
              <a:t>布局管理器</a:t>
            </a:r>
          </a:p>
        </p:txBody>
      </p:sp>
      <p:sp>
        <p:nvSpPr>
          <p:cNvPr id="23554" name="Rectangle 3"/>
          <p:cNvSpPr>
            <a:spLocks noGrp="1" noChangeArrowheads="1"/>
          </p:cNvSpPr>
          <p:nvPr>
            <p:ph type="body" idx="1"/>
          </p:nvPr>
        </p:nvSpPr>
        <p:spPr>
          <a:xfrm>
            <a:off x="381000" y="1447800"/>
            <a:ext cx="4114800" cy="5181600"/>
          </a:xfrm>
        </p:spPr>
        <p:txBody>
          <a:bodyPr/>
          <a:lstStyle/>
          <a:p>
            <a:pPr eaLnBrk="1" hangingPunct="1"/>
            <a:r>
              <a:rPr lang="zh-CN" altLang="en-US" sz="2200" dirty="0" smtClean="0">
                <a:latin typeface="Verdana" pitchFamily="34" charset="0"/>
              </a:rPr>
              <a:t> </a:t>
            </a:r>
            <a:r>
              <a:rPr lang="en-US" altLang="zh-CN" sz="2200" dirty="0" err="1" smtClean="0">
                <a:latin typeface="Verdana" pitchFamily="34" charset="0"/>
              </a:rPr>
              <a:t>FlowLayout</a:t>
            </a:r>
            <a:r>
              <a:rPr lang="zh-CN" altLang="en-US" sz="2200" dirty="0" smtClean="0">
                <a:latin typeface="Verdana" pitchFamily="34" charset="0"/>
              </a:rPr>
              <a:t>是</a:t>
            </a:r>
            <a:r>
              <a:rPr lang="en-US" altLang="zh-CN" sz="2200" dirty="0">
                <a:latin typeface="Verdana" pitchFamily="34" charset="0"/>
              </a:rPr>
              <a:t>Applet</a:t>
            </a:r>
            <a:r>
              <a:rPr lang="zh-CN" altLang="en-US" sz="2200" dirty="0" smtClean="0">
                <a:latin typeface="Verdana" pitchFamily="34" charset="0"/>
              </a:rPr>
              <a:t>和</a:t>
            </a:r>
            <a:r>
              <a:rPr lang="en-US" altLang="zh-CN" sz="2200" dirty="0" err="1" smtClean="0">
                <a:latin typeface="Verdana" pitchFamily="34" charset="0"/>
              </a:rPr>
              <a:t>JPanel</a:t>
            </a:r>
            <a:r>
              <a:rPr lang="zh-CN" altLang="en-US" sz="2200" dirty="0" smtClean="0">
                <a:latin typeface="Verdana" pitchFamily="34" charset="0"/>
              </a:rPr>
              <a:t>类的默认布局管理器。</a:t>
            </a:r>
          </a:p>
          <a:p>
            <a:pPr lvl="1" eaLnBrk="1" hangingPunct="1"/>
            <a:r>
              <a:rPr lang="zh-CN" altLang="en-US" sz="2200" dirty="0" smtClean="0">
                <a:latin typeface="Verdana" pitchFamily="34" charset="0"/>
              </a:rPr>
              <a:t> </a:t>
            </a:r>
            <a:r>
              <a:rPr lang="en-US" altLang="zh-CN" sz="2200" dirty="0" err="1" smtClean="0">
                <a:latin typeface="Verdana" pitchFamily="34" charset="0"/>
              </a:rPr>
              <a:t>FlowLayout</a:t>
            </a:r>
            <a:r>
              <a:rPr lang="zh-CN" altLang="en-US" sz="2200" dirty="0" smtClean="0">
                <a:latin typeface="Verdana" pitchFamily="34" charset="0"/>
              </a:rPr>
              <a:t>布局管理器对组件逐行定位，行内从左到右，一行排满后换行。</a:t>
            </a:r>
          </a:p>
          <a:p>
            <a:pPr lvl="1" eaLnBrk="1" hangingPunct="1"/>
            <a:r>
              <a:rPr lang="zh-CN" altLang="en-US" sz="2200" dirty="0" smtClean="0">
                <a:latin typeface="Verdana" pitchFamily="34" charset="0"/>
              </a:rPr>
              <a:t> 不改变组件的大小，按组件原有尺寸显示组件，可设置不  同的组件间距</a:t>
            </a:r>
            <a:r>
              <a:rPr lang="en-US" altLang="zh-CN" sz="2200" dirty="0" smtClean="0">
                <a:latin typeface="Verdana" pitchFamily="34" charset="0"/>
              </a:rPr>
              <a:t>,</a:t>
            </a:r>
            <a:r>
              <a:rPr lang="zh-CN" altLang="en-US" sz="2200" dirty="0" smtClean="0">
                <a:latin typeface="Verdana" pitchFamily="34" charset="0"/>
              </a:rPr>
              <a:t>行距以及对齐方式。</a:t>
            </a:r>
          </a:p>
          <a:p>
            <a:pPr eaLnBrk="1" hangingPunct="1"/>
            <a:r>
              <a:rPr lang="zh-CN" altLang="en-US" sz="2200" dirty="0" smtClean="0">
                <a:latin typeface="Verdana" pitchFamily="34" charset="0"/>
              </a:rPr>
              <a:t> </a:t>
            </a:r>
            <a:r>
              <a:rPr lang="en-US" altLang="zh-CN" sz="2200" dirty="0" err="1" smtClean="0">
                <a:latin typeface="Verdana" pitchFamily="34" charset="0"/>
              </a:rPr>
              <a:t>FlowLayout</a:t>
            </a:r>
            <a:r>
              <a:rPr lang="zh-CN" altLang="en-US" sz="2200" dirty="0" smtClean="0">
                <a:latin typeface="Verdana" pitchFamily="34" charset="0"/>
              </a:rPr>
              <a:t>布局管理器默认的对齐方式是居中。</a:t>
            </a:r>
          </a:p>
        </p:txBody>
      </p:sp>
      <p:pic>
        <p:nvPicPr>
          <p:cNvPr id="23555" name="Picture 4" descr="flowlayout"/>
          <p:cNvPicPr>
            <a:picLocks noChangeAspect="1" noChangeArrowheads="1"/>
          </p:cNvPicPr>
          <p:nvPr/>
        </p:nvPicPr>
        <p:blipFill>
          <a:blip r:embed="rId2"/>
          <a:srcRect/>
          <a:stretch>
            <a:fillRect/>
          </a:stretch>
        </p:blipFill>
        <p:spPr bwMode="auto">
          <a:xfrm>
            <a:off x="4495800" y="1700213"/>
            <a:ext cx="4648200" cy="3233737"/>
          </a:xfrm>
          <a:prstGeom prst="rect">
            <a:avLst/>
          </a:prstGeom>
          <a:noFill/>
          <a:ln w="9525">
            <a:noFill/>
            <a:miter lim="800000"/>
            <a:headEnd/>
            <a:tailEnd/>
          </a:ln>
        </p:spPr>
      </p:pic>
      <p:sp>
        <p:nvSpPr>
          <p:cNvPr id="2" name="矩形 1"/>
          <p:cNvSpPr/>
          <p:nvPr/>
        </p:nvSpPr>
        <p:spPr>
          <a:xfrm>
            <a:off x="4495800" y="5181600"/>
            <a:ext cx="4572000" cy="923330"/>
          </a:xfrm>
          <a:prstGeom prst="rect">
            <a:avLst/>
          </a:prstGeom>
        </p:spPr>
        <p:txBody>
          <a:bodyPr>
            <a:spAutoFit/>
          </a:bodyPr>
          <a:lstStyle/>
          <a:p>
            <a:r>
              <a:rPr lang="zh-CN" altLang="en-US" dirty="0" smtClean="0"/>
              <a:t>向使</a:t>
            </a:r>
            <a:r>
              <a:rPr lang="zh-CN" altLang="en-US" dirty="0"/>
              <a:t>用</a:t>
            </a:r>
            <a:r>
              <a:rPr lang="en-US" altLang="zh-CN" dirty="0" err="1"/>
              <a:t>FlowLayout</a:t>
            </a:r>
            <a:r>
              <a:rPr lang="zh-CN" altLang="en-US" dirty="0"/>
              <a:t>布局的容器添加组件可简单地使用下面的语句：</a:t>
            </a:r>
          </a:p>
          <a:p>
            <a:r>
              <a:rPr lang="zh-CN" altLang="en-US" dirty="0"/>
              <a:t> </a:t>
            </a:r>
            <a:r>
              <a:rPr lang="en-US" altLang="zh-CN" dirty="0" smtClean="0"/>
              <a:t>add</a:t>
            </a:r>
            <a:r>
              <a:rPr lang="en-US" altLang="zh-CN" dirty="0"/>
              <a:t>(</a:t>
            </a:r>
            <a:r>
              <a:rPr lang="zh-CN" altLang="en-US" dirty="0"/>
              <a:t>组件名</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tLang="zh-CN" sz="4000" smtClean="0">
                <a:latin typeface="微软雅黑"/>
              </a:rPr>
              <a:t>FlowLayout </a:t>
            </a:r>
            <a:r>
              <a:rPr lang="zh-CN" altLang="en-US" sz="4000" smtClean="0">
                <a:latin typeface="微软雅黑"/>
              </a:rPr>
              <a:t>的构造方法</a:t>
            </a:r>
          </a:p>
        </p:txBody>
      </p:sp>
      <p:sp>
        <p:nvSpPr>
          <p:cNvPr id="24578" name="Rectangle 3"/>
          <p:cNvSpPr>
            <a:spLocks noGrp="1" noChangeArrowheads="1"/>
          </p:cNvSpPr>
          <p:nvPr>
            <p:ph type="body" idx="1"/>
          </p:nvPr>
        </p:nvSpPr>
        <p:spPr/>
        <p:txBody>
          <a:bodyPr/>
          <a:lstStyle/>
          <a:p>
            <a:pPr eaLnBrk="1" hangingPunct="1"/>
            <a:r>
              <a:rPr lang="zh-CN" altLang="en-US" sz="2800" dirty="0" smtClean="0">
                <a:latin typeface="Verdana" pitchFamily="34" charset="0"/>
              </a:rPr>
              <a:t> </a:t>
            </a:r>
            <a:r>
              <a:rPr lang="en-US" altLang="zh-CN" sz="2800" dirty="0" smtClean="0">
                <a:latin typeface="Verdana" pitchFamily="34" charset="0"/>
              </a:rPr>
              <a:t>new </a:t>
            </a:r>
            <a:r>
              <a:rPr lang="en-US" altLang="zh-CN" sz="2800" dirty="0" err="1" smtClean="0">
                <a:latin typeface="Verdana" pitchFamily="34" charset="0"/>
              </a:rPr>
              <a:t>FlowLayout</a:t>
            </a:r>
            <a:r>
              <a:rPr lang="en-US" altLang="zh-CN" sz="2800" dirty="0" smtClean="0">
                <a:latin typeface="Verdana" pitchFamily="34" charset="0"/>
              </a:rPr>
              <a:t>(FlowLayout.RIGHT,20,40);</a:t>
            </a:r>
          </a:p>
          <a:p>
            <a:pPr lvl="1" eaLnBrk="1" hangingPunct="1"/>
            <a:r>
              <a:rPr lang="en-US" altLang="zh-CN" dirty="0" smtClean="0">
                <a:latin typeface="Verdana" pitchFamily="34" charset="0"/>
              </a:rPr>
              <a:t>  </a:t>
            </a:r>
            <a:r>
              <a:rPr lang="zh-CN" altLang="en-US" dirty="0" smtClean="0">
                <a:latin typeface="Verdana" pitchFamily="34" charset="0"/>
              </a:rPr>
              <a:t>右对齐，组件之间水平间距</a:t>
            </a:r>
            <a:r>
              <a:rPr lang="en-US" altLang="zh-CN" dirty="0" smtClean="0">
                <a:latin typeface="Verdana" pitchFamily="34" charset="0"/>
              </a:rPr>
              <a:t>20</a:t>
            </a:r>
            <a:r>
              <a:rPr lang="zh-CN" altLang="en-US" dirty="0" smtClean="0">
                <a:latin typeface="Verdana" pitchFamily="34" charset="0"/>
              </a:rPr>
              <a:t>个像素，垂直间距</a:t>
            </a:r>
            <a:r>
              <a:rPr lang="en-US" altLang="zh-CN" dirty="0" smtClean="0">
                <a:latin typeface="Verdana" pitchFamily="34" charset="0"/>
              </a:rPr>
              <a:t>40</a:t>
            </a:r>
            <a:r>
              <a:rPr lang="zh-CN" altLang="en-US" dirty="0" smtClean="0">
                <a:latin typeface="Verdana" pitchFamily="34" charset="0"/>
              </a:rPr>
              <a:t>个像素。</a:t>
            </a:r>
          </a:p>
          <a:p>
            <a:pPr eaLnBrk="1" hangingPunct="1"/>
            <a:r>
              <a:rPr lang="zh-CN" altLang="en-US" sz="2800" dirty="0" smtClean="0">
                <a:latin typeface="Verdana" pitchFamily="34" charset="0"/>
              </a:rPr>
              <a:t> </a:t>
            </a:r>
            <a:r>
              <a:rPr lang="en-US" altLang="zh-CN" sz="2800" dirty="0" smtClean="0">
                <a:latin typeface="Verdana" pitchFamily="34" charset="0"/>
              </a:rPr>
              <a:t>new </a:t>
            </a:r>
            <a:r>
              <a:rPr lang="en-US" altLang="zh-CN" sz="2800" dirty="0" err="1" smtClean="0">
                <a:latin typeface="Verdana" pitchFamily="34" charset="0"/>
              </a:rPr>
              <a:t>FlowLayout</a:t>
            </a:r>
            <a:r>
              <a:rPr lang="en-US" altLang="zh-CN" sz="2800" dirty="0" smtClean="0">
                <a:latin typeface="Verdana" pitchFamily="34" charset="0"/>
              </a:rPr>
              <a:t>(</a:t>
            </a:r>
            <a:r>
              <a:rPr lang="en-US" altLang="zh-CN" sz="2800" dirty="0" err="1" smtClean="0">
                <a:latin typeface="Verdana" pitchFamily="34" charset="0"/>
              </a:rPr>
              <a:t>FlowLayout.LEFT</a:t>
            </a:r>
            <a:r>
              <a:rPr lang="en-US" altLang="zh-CN" sz="2800" dirty="0" smtClean="0">
                <a:latin typeface="Verdana" pitchFamily="34" charset="0"/>
              </a:rPr>
              <a:t>);</a:t>
            </a:r>
          </a:p>
          <a:p>
            <a:pPr lvl="1" eaLnBrk="1" hangingPunct="1"/>
            <a:r>
              <a:rPr lang="en-US" altLang="zh-CN" dirty="0" smtClean="0">
                <a:latin typeface="Verdana" pitchFamily="34" charset="0"/>
              </a:rPr>
              <a:t>  </a:t>
            </a:r>
            <a:r>
              <a:rPr lang="zh-CN" altLang="en-US" dirty="0" smtClean="0">
                <a:latin typeface="Verdana" pitchFamily="34" charset="0"/>
              </a:rPr>
              <a:t>左对齐，水平和垂直间距为缺省值（</a:t>
            </a:r>
            <a:r>
              <a:rPr lang="en-US" altLang="zh-CN" dirty="0" smtClean="0">
                <a:latin typeface="Verdana" pitchFamily="34" charset="0"/>
              </a:rPr>
              <a:t>5</a:t>
            </a:r>
            <a:r>
              <a:rPr lang="zh-CN" altLang="en-US" dirty="0" smtClean="0">
                <a:latin typeface="Verdana" pitchFamily="34" charset="0"/>
              </a:rPr>
              <a:t>）。</a:t>
            </a:r>
          </a:p>
          <a:p>
            <a:pPr eaLnBrk="1" hangingPunct="1"/>
            <a:r>
              <a:rPr lang="zh-CN" altLang="en-US" sz="2800" dirty="0" smtClean="0">
                <a:latin typeface="Verdana" pitchFamily="34" charset="0"/>
              </a:rPr>
              <a:t> </a:t>
            </a:r>
            <a:r>
              <a:rPr lang="en-US" altLang="zh-CN" sz="2800" dirty="0" smtClean="0">
                <a:latin typeface="Verdana" pitchFamily="34" charset="0"/>
              </a:rPr>
              <a:t>new </a:t>
            </a:r>
            <a:r>
              <a:rPr lang="en-US" altLang="zh-CN" sz="2800" dirty="0" err="1" smtClean="0">
                <a:latin typeface="Verdana" pitchFamily="34" charset="0"/>
              </a:rPr>
              <a:t>FlowLayout</a:t>
            </a:r>
            <a:r>
              <a:rPr lang="en-US" altLang="zh-CN" sz="2800" dirty="0" smtClean="0">
                <a:latin typeface="Verdana" pitchFamily="34" charset="0"/>
              </a:rPr>
              <a:t>();</a:t>
            </a:r>
          </a:p>
          <a:p>
            <a:pPr lvl="1" eaLnBrk="1" hangingPunct="1"/>
            <a:r>
              <a:rPr lang="en-US" altLang="zh-CN" dirty="0" smtClean="0">
                <a:latin typeface="Verdana" pitchFamily="34" charset="0"/>
              </a:rPr>
              <a:t>  </a:t>
            </a:r>
            <a:r>
              <a:rPr lang="zh-CN" altLang="en-US" dirty="0" smtClean="0">
                <a:latin typeface="Verdana" pitchFamily="34" charset="0"/>
              </a:rPr>
              <a:t>使用缺省的居中对齐方式，水平和垂直间距为缺省值（</a:t>
            </a:r>
            <a:r>
              <a:rPr lang="en-US" altLang="zh-CN" dirty="0" smtClean="0">
                <a:latin typeface="Verdana" pitchFamily="34" charset="0"/>
              </a:rPr>
              <a:t>5</a:t>
            </a:r>
            <a:r>
              <a:rPr lang="zh-CN" altLang="en-US" dirty="0" smtClean="0">
                <a:latin typeface="Verdana" pitchFamily="34"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tLang="zh-CN" sz="4000" smtClean="0">
                <a:latin typeface="微软雅黑"/>
              </a:rPr>
              <a:t>FlowLayout </a:t>
            </a:r>
            <a:r>
              <a:rPr lang="zh-CN" altLang="en-US" sz="4000" smtClean="0">
                <a:latin typeface="微软雅黑"/>
              </a:rPr>
              <a:t>的构造方法</a:t>
            </a:r>
          </a:p>
        </p:txBody>
      </p:sp>
      <p:sp>
        <p:nvSpPr>
          <p:cNvPr id="24578" name="Rectangle 3"/>
          <p:cNvSpPr>
            <a:spLocks noGrp="1" noChangeArrowheads="1"/>
          </p:cNvSpPr>
          <p:nvPr>
            <p:ph type="body" idx="1"/>
          </p:nvPr>
        </p:nvSpPr>
        <p:spPr>
          <a:xfrm>
            <a:off x="457200" y="1295400"/>
            <a:ext cx="8229600" cy="5181600"/>
          </a:xfrm>
        </p:spPr>
        <p:txBody>
          <a:bodyPr/>
          <a:lstStyle/>
          <a:p>
            <a:pPr marL="0" indent="0" eaLnBrk="1" hangingPunct="1">
              <a:buNone/>
            </a:pPr>
            <a:r>
              <a:rPr lang="en-US" altLang="zh-CN" sz="1000" dirty="0">
                <a:latin typeface="Verdana" pitchFamily="34" charset="0"/>
              </a:rPr>
              <a:t>import </a:t>
            </a:r>
            <a:r>
              <a:rPr lang="en-US" altLang="zh-CN" sz="1000" dirty="0" err="1">
                <a:latin typeface="Verdana" pitchFamily="34" charset="0"/>
              </a:rPr>
              <a:t>javax.swing</a:t>
            </a:r>
            <a:r>
              <a:rPr lang="en-US" altLang="zh-CN" sz="1000" dirty="0">
                <a:latin typeface="Verdana" pitchFamily="34" charset="0"/>
              </a:rPr>
              <a:t>.*;</a:t>
            </a:r>
          </a:p>
          <a:p>
            <a:pPr marL="0" indent="0" eaLnBrk="1" hangingPunct="1">
              <a:buNone/>
            </a:pPr>
            <a:r>
              <a:rPr lang="en-US" altLang="zh-CN" sz="1000" dirty="0">
                <a:latin typeface="Verdana" pitchFamily="34" charset="0"/>
              </a:rPr>
              <a:t>import </a:t>
            </a:r>
            <a:r>
              <a:rPr lang="en-US" altLang="zh-CN" sz="1000" dirty="0" err="1">
                <a:latin typeface="Verdana" pitchFamily="34" charset="0"/>
              </a:rPr>
              <a:t>java.awt</a:t>
            </a:r>
            <a:r>
              <a:rPr lang="en-US" altLang="zh-CN" sz="1000" dirty="0">
                <a:latin typeface="Verdana" pitchFamily="34" charset="0"/>
              </a:rPr>
              <a:t>.*;</a:t>
            </a:r>
          </a:p>
          <a:p>
            <a:pPr marL="0" indent="0" eaLnBrk="1" hangingPunct="1">
              <a:buNone/>
            </a:pPr>
            <a:r>
              <a:rPr lang="en-US" altLang="zh-CN" sz="1000" dirty="0">
                <a:latin typeface="Verdana" pitchFamily="34" charset="0"/>
              </a:rPr>
              <a:t>public class </a:t>
            </a:r>
            <a:r>
              <a:rPr lang="en-US" altLang="zh-CN" sz="1000" dirty="0" err="1">
                <a:latin typeface="Verdana" pitchFamily="34" charset="0"/>
              </a:rPr>
              <a:t>FlowLayoutDemo</a:t>
            </a:r>
            <a:r>
              <a:rPr lang="en-US" altLang="zh-CN" sz="1000" dirty="0">
                <a:latin typeface="Verdana" pitchFamily="34" charset="0"/>
              </a:rPr>
              <a:t> extends </a:t>
            </a:r>
            <a:r>
              <a:rPr lang="en-US" altLang="zh-CN" sz="1000" dirty="0" err="1">
                <a:latin typeface="Verdana" pitchFamily="34" charset="0"/>
              </a:rPr>
              <a:t>JFrame</a:t>
            </a:r>
            <a:r>
              <a:rPr lang="en-US" altLang="zh-CN" sz="1000" dirty="0">
                <a:latin typeface="Verdana" pitchFamily="34" charset="0"/>
              </a:rPr>
              <a:t> {</a:t>
            </a:r>
          </a:p>
          <a:p>
            <a:pPr marL="0" indent="0" eaLnBrk="1" hangingPunct="1">
              <a:buNone/>
            </a:pPr>
            <a:r>
              <a:rPr lang="en-US" altLang="zh-CN" sz="1000" dirty="0">
                <a:latin typeface="Verdana" pitchFamily="34" charset="0"/>
              </a:rPr>
              <a:t>	public </a:t>
            </a:r>
            <a:r>
              <a:rPr lang="en-US" altLang="zh-CN" sz="1000" dirty="0" err="1">
                <a:latin typeface="Verdana" pitchFamily="34" charset="0"/>
              </a:rPr>
              <a:t>FlowLayoutDemo</a:t>
            </a:r>
            <a:r>
              <a:rPr lang="en-US" altLang="zh-CN" sz="1000" dirty="0">
                <a:latin typeface="Verdana" pitchFamily="34" charset="0"/>
              </a:rPr>
              <a:t>() {</a:t>
            </a:r>
          </a:p>
          <a:p>
            <a:pPr marL="0" indent="0" eaLnBrk="1" hangingPunct="1">
              <a:buNone/>
            </a:pPr>
            <a:r>
              <a:rPr lang="en-US" altLang="zh-CN" sz="1000" dirty="0">
                <a:latin typeface="Verdana" pitchFamily="34" charset="0"/>
              </a:rPr>
              <a:t>		// </a:t>
            </a:r>
            <a:r>
              <a:rPr lang="zh-CN" altLang="en-US" sz="1000" dirty="0">
                <a:latin typeface="Verdana" pitchFamily="34" charset="0"/>
              </a:rPr>
              <a:t>设置窗体为流式布局，无参数默认为居中对齐</a:t>
            </a:r>
          </a:p>
          <a:p>
            <a:pPr marL="0" indent="0" eaLnBrk="1" hangingPunct="1">
              <a:buNone/>
            </a:pPr>
            <a:r>
              <a:rPr lang="zh-CN" altLang="en-US" sz="1000" dirty="0">
                <a:latin typeface="Verdana" pitchFamily="34" charset="0"/>
              </a:rPr>
              <a:t>		</a:t>
            </a:r>
            <a:r>
              <a:rPr lang="en-US" altLang="zh-CN" sz="1000" dirty="0" err="1">
                <a:latin typeface="Verdana" pitchFamily="34" charset="0"/>
              </a:rPr>
              <a:t>setLayout</a:t>
            </a:r>
            <a:r>
              <a:rPr lang="en-US" altLang="zh-CN" sz="1000" dirty="0">
                <a:latin typeface="Verdana" pitchFamily="34" charset="0"/>
              </a:rPr>
              <a:t>(new </a:t>
            </a:r>
            <a:r>
              <a:rPr lang="en-US" altLang="zh-CN" sz="1000" dirty="0" err="1">
                <a:latin typeface="Verdana" pitchFamily="34" charset="0"/>
              </a:rPr>
              <a:t>FlowLayout</a:t>
            </a:r>
            <a:r>
              <a:rPr lang="en-US" altLang="zh-CN" sz="1000" dirty="0">
                <a:latin typeface="Verdana" pitchFamily="34" charset="0"/>
              </a:rPr>
              <a:t>());</a:t>
            </a:r>
          </a:p>
          <a:p>
            <a:pPr marL="0" indent="0" eaLnBrk="1" hangingPunct="1">
              <a:buNone/>
            </a:pPr>
            <a:r>
              <a:rPr lang="en-US" altLang="zh-CN" sz="1000" dirty="0">
                <a:latin typeface="Verdana" pitchFamily="34" charset="0"/>
              </a:rPr>
              <a:t>		// </a:t>
            </a:r>
            <a:r>
              <a:rPr lang="zh-CN" altLang="en-US" sz="1000" dirty="0">
                <a:latin typeface="Verdana" pitchFamily="34" charset="0"/>
              </a:rPr>
              <a:t>设置窗体中显示的字体样式</a:t>
            </a:r>
          </a:p>
          <a:p>
            <a:pPr marL="0" indent="0" eaLnBrk="1" hangingPunct="1">
              <a:buNone/>
            </a:pPr>
            <a:r>
              <a:rPr lang="zh-CN" altLang="en-US" sz="1000" dirty="0">
                <a:latin typeface="Verdana" pitchFamily="34" charset="0"/>
              </a:rPr>
              <a:t>		</a:t>
            </a:r>
            <a:r>
              <a:rPr lang="en-US" altLang="zh-CN" sz="1000" dirty="0" err="1">
                <a:latin typeface="Verdana" pitchFamily="34" charset="0"/>
              </a:rPr>
              <a:t>setFont</a:t>
            </a:r>
            <a:r>
              <a:rPr lang="en-US" altLang="zh-CN" sz="1000" dirty="0">
                <a:latin typeface="Verdana" pitchFamily="34" charset="0"/>
              </a:rPr>
              <a:t>(new Font("Helvetica", </a:t>
            </a:r>
            <a:r>
              <a:rPr lang="en-US" altLang="zh-CN" sz="1000" dirty="0" err="1">
                <a:latin typeface="Verdana" pitchFamily="34" charset="0"/>
              </a:rPr>
              <a:t>Font.PLAIN</a:t>
            </a:r>
            <a:r>
              <a:rPr lang="en-US" altLang="zh-CN" sz="1000" dirty="0">
                <a:latin typeface="Verdana" pitchFamily="34" charset="0"/>
              </a:rPr>
              <a:t>, 14));</a:t>
            </a:r>
          </a:p>
          <a:p>
            <a:pPr marL="0" indent="0" eaLnBrk="1" hangingPunct="1">
              <a:buNone/>
            </a:pPr>
            <a:r>
              <a:rPr lang="en-US" altLang="zh-CN" sz="1000" dirty="0">
                <a:latin typeface="Verdana" pitchFamily="34" charset="0"/>
              </a:rPr>
              <a:t>		Container c = </a:t>
            </a:r>
            <a:r>
              <a:rPr lang="en-US" altLang="zh-CN" sz="1000" dirty="0" err="1">
                <a:latin typeface="Verdana" pitchFamily="34" charset="0"/>
              </a:rPr>
              <a:t>getContentPane</a:t>
            </a:r>
            <a:r>
              <a:rPr lang="en-US" altLang="zh-CN" sz="1000" dirty="0">
                <a:latin typeface="Verdana" pitchFamily="34" charset="0"/>
              </a:rPr>
              <a:t>();</a:t>
            </a:r>
          </a:p>
          <a:p>
            <a:pPr marL="0" indent="0" eaLnBrk="1" hangingPunct="1">
              <a:buNone/>
            </a:pPr>
            <a:r>
              <a:rPr lang="en-US" altLang="zh-CN" sz="1000" dirty="0">
                <a:latin typeface="Verdana" pitchFamily="34" charset="0"/>
              </a:rPr>
              <a:t>		// </a:t>
            </a:r>
            <a:r>
              <a:rPr lang="zh-CN" altLang="en-US" sz="1000" dirty="0">
                <a:latin typeface="Verdana" pitchFamily="34" charset="0"/>
              </a:rPr>
              <a:t>将按钮添加到窗体中</a:t>
            </a:r>
          </a:p>
          <a:p>
            <a:pPr marL="0" indent="0" eaLnBrk="1" hangingPunct="1">
              <a:buNone/>
            </a:pPr>
            <a:r>
              <a:rPr lang="zh-CN" altLang="en-US" sz="1000" dirty="0">
                <a:latin typeface="Verdana" pitchFamily="34" charset="0"/>
              </a:rPr>
              <a:t>		</a:t>
            </a:r>
            <a:r>
              <a:rPr lang="en-US" altLang="zh-CN" sz="1000" dirty="0" err="1">
                <a:latin typeface="Verdana" pitchFamily="34" charset="0"/>
              </a:rPr>
              <a:t>c.add</a:t>
            </a:r>
            <a:r>
              <a:rPr lang="en-US" altLang="zh-CN" sz="1000" dirty="0">
                <a:latin typeface="Verdana" pitchFamily="34" charset="0"/>
              </a:rPr>
              <a:t>(new </a:t>
            </a:r>
            <a:r>
              <a:rPr lang="en-US" altLang="zh-CN" sz="1000" dirty="0" err="1">
                <a:latin typeface="Verdana" pitchFamily="34" charset="0"/>
              </a:rPr>
              <a:t>JButton</a:t>
            </a:r>
            <a:r>
              <a:rPr lang="en-US" altLang="zh-CN" sz="1000" dirty="0">
                <a:latin typeface="Verdana" pitchFamily="34" charset="0"/>
              </a:rPr>
              <a:t>("Button"));</a:t>
            </a:r>
          </a:p>
          <a:p>
            <a:pPr marL="0" indent="0" eaLnBrk="1" hangingPunct="1">
              <a:buNone/>
            </a:pPr>
            <a:r>
              <a:rPr lang="en-US" altLang="zh-CN" sz="1000" dirty="0">
                <a:latin typeface="Verdana" pitchFamily="34" charset="0"/>
              </a:rPr>
              <a:t>		</a:t>
            </a:r>
            <a:r>
              <a:rPr lang="en-US" altLang="zh-CN" sz="1000" dirty="0" err="1">
                <a:latin typeface="Verdana" pitchFamily="34" charset="0"/>
              </a:rPr>
              <a:t>c.add</a:t>
            </a:r>
            <a:r>
              <a:rPr lang="en-US" altLang="zh-CN" sz="1000" dirty="0">
                <a:latin typeface="Verdana" pitchFamily="34" charset="0"/>
              </a:rPr>
              <a:t>(new </a:t>
            </a:r>
            <a:r>
              <a:rPr lang="en-US" altLang="zh-CN" sz="1000" dirty="0" err="1">
                <a:latin typeface="Verdana" pitchFamily="34" charset="0"/>
              </a:rPr>
              <a:t>JButton</a:t>
            </a:r>
            <a:r>
              <a:rPr lang="en-US" altLang="zh-CN" sz="1000" dirty="0">
                <a:latin typeface="Verdana" pitchFamily="34" charset="0"/>
              </a:rPr>
              <a:t>("Button"));</a:t>
            </a:r>
          </a:p>
          <a:p>
            <a:pPr marL="0" indent="0" eaLnBrk="1" hangingPunct="1">
              <a:buNone/>
            </a:pPr>
            <a:r>
              <a:rPr lang="en-US" altLang="zh-CN" sz="1000" dirty="0">
                <a:latin typeface="Verdana" pitchFamily="34" charset="0"/>
              </a:rPr>
              <a:t>		</a:t>
            </a:r>
            <a:r>
              <a:rPr lang="en-US" altLang="zh-CN" sz="1000" dirty="0" err="1">
                <a:latin typeface="Verdana" pitchFamily="34" charset="0"/>
              </a:rPr>
              <a:t>c.add</a:t>
            </a:r>
            <a:r>
              <a:rPr lang="en-US" altLang="zh-CN" sz="1000" dirty="0">
                <a:latin typeface="Verdana" pitchFamily="34" charset="0"/>
              </a:rPr>
              <a:t>(new </a:t>
            </a:r>
            <a:r>
              <a:rPr lang="en-US" altLang="zh-CN" sz="1000" dirty="0" err="1">
                <a:latin typeface="Verdana" pitchFamily="34" charset="0"/>
              </a:rPr>
              <a:t>JButton</a:t>
            </a:r>
            <a:r>
              <a:rPr lang="en-US" altLang="zh-CN" sz="1000" dirty="0">
                <a:latin typeface="Verdana" pitchFamily="34" charset="0"/>
              </a:rPr>
              <a:t>("Button"));</a:t>
            </a:r>
          </a:p>
          <a:p>
            <a:pPr marL="0" indent="0" eaLnBrk="1" hangingPunct="1">
              <a:buNone/>
            </a:pPr>
            <a:r>
              <a:rPr lang="en-US" altLang="zh-CN" sz="1000" dirty="0">
                <a:latin typeface="Verdana" pitchFamily="34" charset="0"/>
              </a:rPr>
              <a:t>		</a:t>
            </a:r>
            <a:r>
              <a:rPr lang="en-US" altLang="zh-CN" sz="1000" dirty="0" err="1">
                <a:latin typeface="Verdana" pitchFamily="34" charset="0"/>
              </a:rPr>
              <a:t>c.add</a:t>
            </a:r>
            <a:r>
              <a:rPr lang="en-US" altLang="zh-CN" sz="1000" dirty="0">
                <a:latin typeface="Verdana" pitchFamily="34" charset="0"/>
              </a:rPr>
              <a:t>(new </a:t>
            </a:r>
            <a:r>
              <a:rPr lang="en-US" altLang="zh-CN" sz="1000" dirty="0" err="1">
                <a:latin typeface="Verdana" pitchFamily="34" charset="0"/>
              </a:rPr>
              <a:t>JButton</a:t>
            </a:r>
            <a:r>
              <a:rPr lang="en-US" altLang="zh-CN" sz="1000" dirty="0">
                <a:latin typeface="Verdana" pitchFamily="34" charset="0"/>
              </a:rPr>
              <a:t>("Button"));</a:t>
            </a:r>
          </a:p>
          <a:p>
            <a:pPr marL="0" indent="0" eaLnBrk="1" hangingPunct="1">
              <a:buNone/>
            </a:pPr>
            <a:r>
              <a:rPr lang="en-US" altLang="zh-CN" sz="1000" dirty="0">
                <a:latin typeface="Verdana" pitchFamily="34" charset="0"/>
              </a:rPr>
              <a:t>		</a:t>
            </a:r>
            <a:r>
              <a:rPr lang="en-US" altLang="zh-CN" sz="1000" dirty="0" err="1">
                <a:latin typeface="Verdana" pitchFamily="34" charset="0"/>
              </a:rPr>
              <a:t>c.add</a:t>
            </a:r>
            <a:r>
              <a:rPr lang="en-US" altLang="zh-CN" sz="1000" dirty="0">
                <a:latin typeface="Verdana" pitchFamily="34" charset="0"/>
              </a:rPr>
              <a:t>(new </a:t>
            </a:r>
            <a:r>
              <a:rPr lang="en-US" altLang="zh-CN" sz="1000" dirty="0" err="1">
                <a:latin typeface="Verdana" pitchFamily="34" charset="0"/>
              </a:rPr>
              <a:t>JButton</a:t>
            </a:r>
            <a:r>
              <a:rPr lang="en-US" altLang="zh-CN" sz="1000" dirty="0">
                <a:latin typeface="Verdana" pitchFamily="34" charset="0"/>
              </a:rPr>
              <a:t>("Button"));</a:t>
            </a:r>
          </a:p>
          <a:p>
            <a:pPr marL="0" indent="0" eaLnBrk="1" hangingPunct="1">
              <a:buNone/>
            </a:pPr>
            <a:r>
              <a:rPr lang="en-US" altLang="zh-CN" sz="1000" dirty="0">
                <a:latin typeface="Verdana" pitchFamily="34" charset="0"/>
              </a:rPr>
              <a:t>		</a:t>
            </a:r>
            <a:r>
              <a:rPr lang="en-US" altLang="zh-CN" sz="1000" dirty="0" err="1">
                <a:latin typeface="Verdana" pitchFamily="34" charset="0"/>
              </a:rPr>
              <a:t>c.add</a:t>
            </a:r>
            <a:r>
              <a:rPr lang="en-US" altLang="zh-CN" sz="1000" dirty="0">
                <a:latin typeface="Verdana" pitchFamily="34" charset="0"/>
              </a:rPr>
              <a:t>(new </a:t>
            </a:r>
            <a:r>
              <a:rPr lang="en-US" altLang="zh-CN" sz="1000" dirty="0" err="1">
                <a:latin typeface="Verdana" pitchFamily="34" charset="0"/>
              </a:rPr>
              <a:t>JButton</a:t>
            </a:r>
            <a:r>
              <a:rPr lang="en-US" altLang="zh-CN" sz="1000" dirty="0">
                <a:latin typeface="Verdana" pitchFamily="34" charset="0"/>
              </a:rPr>
              <a:t>("Button"));</a:t>
            </a:r>
          </a:p>
          <a:p>
            <a:pPr marL="0" indent="0" eaLnBrk="1" hangingPunct="1">
              <a:buNone/>
            </a:pPr>
            <a:r>
              <a:rPr lang="en-US" altLang="zh-CN" sz="1000" dirty="0">
                <a:latin typeface="Verdana" pitchFamily="34" charset="0"/>
              </a:rPr>
              <a:t>		</a:t>
            </a:r>
            <a:r>
              <a:rPr lang="en-US" altLang="zh-CN" sz="1000" dirty="0" err="1">
                <a:latin typeface="Verdana" pitchFamily="34" charset="0"/>
              </a:rPr>
              <a:t>c.add</a:t>
            </a:r>
            <a:r>
              <a:rPr lang="en-US" altLang="zh-CN" sz="1000" dirty="0">
                <a:latin typeface="Verdana" pitchFamily="34" charset="0"/>
              </a:rPr>
              <a:t>(new </a:t>
            </a:r>
            <a:r>
              <a:rPr lang="en-US" altLang="zh-CN" sz="1000" dirty="0" err="1">
                <a:latin typeface="Verdana" pitchFamily="34" charset="0"/>
              </a:rPr>
              <a:t>JButton</a:t>
            </a:r>
            <a:r>
              <a:rPr lang="en-US" altLang="zh-CN" sz="1000" dirty="0">
                <a:latin typeface="Verdana" pitchFamily="34" charset="0"/>
              </a:rPr>
              <a:t>("Button"));</a:t>
            </a:r>
          </a:p>
          <a:p>
            <a:pPr marL="0" indent="0" eaLnBrk="1" hangingPunct="1">
              <a:buNone/>
            </a:pPr>
            <a:r>
              <a:rPr lang="en-US" altLang="zh-CN" sz="1000" dirty="0">
                <a:latin typeface="Verdana" pitchFamily="34" charset="0"/>
              </a:rPr>
              <a:t>	}</a:t>
            </a:r>
          </a:p>
          <a:p>
            <a:pPr marL="0" indent="0" eaLnBrk="1" hangingPunct="1">
              <a:buNone/>
            </a:pPr>
            <a:r>
              <a:rPr lang="en-US" altLang="zh-CN" sz="1000" dirty="0">
                <a:latin typeface="Verdana" pitchFamily="34" charset="0"/>
              </a:rPr>
              <a:t>      public static void main(String </a:t>
            </a:r>
            <a:r>
              <a:rPr lang="en-US" altLang="zh-CN" sz="1000" dirty="0" err="1">
                <a:latin typeface="Verdana" pitchFamily="34" charset="0"/>
              </a:rPr>
              <a:t>args</a:t>
            </a:r>
            <a:r>
              <a:rPr lang="en-US" altLang="zh-CN" sz="1000" dirty="0">
                <a:latin typeface="Verdana" pitchFamily="34" charset="0"/>
              </a:rPr>
              <a:t>[]) {</a:t>
            </a:r>
          </a:p>
          <a:p>
            <a:pPr marL="0" indent="0" eaLnBrk="1" hangingPunct="1">
              <a:buNone/>
            </a:pPr>
            <a:r>
              <a:rPr lang="en-US" altLang="zh-CN" sz="1000" dirty="0">
                <a:latin typeface="Verdana" pitchFamily="34" charset="0"/>
              </a:rPr>
              <a:t>	</a:t>
            </a:r>
            <a:r>
              <a:rPr lang="en-US" altLang="zh-CN" sz="1000" dirty="0" err="1">
                <a:latin typeface="Verdana" pitchFamily="34" charset="0"/>
              </a:rPr>
              <a:t>FlowLayoutDemo</a:t>
            </a:r>
            <a:r>
              <a:rPr lang="en-US" altLang="zh-CN" sz="1000" dirty="0">
                <a:latin typeface="Verdana" pitchFamily="34" charset="0"/>
              </a:rPr>
              <a:t> window = new </a:t>
            </a:r>
            <a:r>
              <a:rPr lang="en-US" altLang="zh-CN" sz="1000" dirty="0" err="1">
                <a:latin typeface="Verdana" pitchFamily="34" charset="0"/>
              </a:rPr>
              <a:t>FlowLayoutDemo</a:t>
            </a:r>
            <a:r>
              <a:rPr lang="en-US" altLang="zh-CN" sz="1000" dirty="0">
                <a:latin typeface="Verdana" pitchFamily="34" charset="0"/>
              </a:rPr>
              <a:t>();</a:t>
            </a:r>
          </a:p>
          <a:p>
            <a:pPr marL="0" indent="0" eaLnBrk="1" hangingPunct="1">
              <a:buNone/>
            </a:pPr>
            <a:r>
              <a:rPr lang="en-US" altLang="zh-CN" sz="1000" dirty="0">
                <a:latin typeface="Verdana" pitchFamily="34" charset="0"/>
              </a:rPr>
              <a:t>          </a:t>
            </a:r>
            <a:r>
              <a:rPr lang="en-US" altLang="zh-CN" sz="1000" dirty="0" err="1">
                <a:latin typeface="Verdana" pitchFamily="34" charset="0"/>
              </a:rPr>
              <a:t>window.setTitle</a:t>
            </a:r>
            <a:r>
              <a:rPr lang="en-US" altLang="zh-CN" sz="1000" dirty="0">
                <a:latin typeface="Verdana" pitchFamily="34" charset="0"/>
              </a:rPr>
              <a:t>("</a:t>
            </a:r>
            <a:r>
              <a:rPr lang="zh-CN" altLang="en-US" sz="1000" dirty="0">
                <a:latin typeface="Verdana" pitchFamily="34" charset="0"/>
              </a:rPr>
              <a:t>流式布局</a:t>
            </a:r>
            <a:r>
              <a:rPr lang="en-US" altLang="zh-CN" sz="1000" dirty="0">
                <a:latin typeface="Verdana" pitchFamily="34" charset="0"/>
              </a:rPr>
              <a:t>");</a:t>
            </a:r>
          </a:p>
          <a:p>
            <a:pPr marL="0" indent="0" eaLnBrk="1" hangingPunct="1">
              <a:buNone/>
            </a:pPr>
            <a:r>
              <a:rPr lang="en-US" altLang="zh-CN" sz="1000" dirty="0">
                <a:latin typeface="Verdana" pitchFamily="34" charset="0"/>
              </a:rPr>
              <a:t>	// </a:t>
            </a:r>
            <a:r>
              <a:rPr lang="zh-CN" altLang="en-US" sz="1000" dirty="0">
                <a:latin typeface="Verdana" pitchFamily="34" charset="0"/>
              </a:rPr>
              <a:t>设定窗口的大小使之正好能容纳你放置的所有组件</a:t>
            </a:r>
          </a:p>
          <a:p>
            <a:pPr marL="0" indent="0" eaLnBrk="1" hangingPunct="1">
              <a:buNone/>
            </a:pPr>
            <a:r>
              <a:rPr lang="zh-CN" altLang="en-US" sz="1000" dirty="0">
                <a:latin typeface="Verdana" pitchFamily="34" charset="0"/>
              </a:rPr>
              <a:t>	</a:t>
            </a:r>
            <a:r>
              <a:rPr lang="en-US" altLang="zh-CN" sz="1000" dirty="0" err="1">
                <a:latin typeface="Verdana" pitchFamily="34" charset="0"/>
              </a:rPr>
              <a:t>window.pack</a:t>
            </a:r>
            <a:r>
              <a:rPr lang="en-US" altLang="zh-CN" sz="1000" dirty="0">
                <a:latin typeface="Verdana" pitchFamily="34" charset="0"/>
              </a:rPr>
              <a:t>();</a:t>
            </a:r>
          </a:p>
          <a:p>
            <a:pPr marL="0" indent="0" eaLnBrk="1" hangingPunct="1">
              <a:buNone/>
            </a:pPr>
            <a:r>
              <a:rPr lang="en-US" altLang="zh-CN" sz="1000" dirty="0">
                <a:latin typeface="Verdana" pitchFamily="34" charset="0"/>
              </a:rPr>
              <a:t>	</a:t>
            </a:r>
            <a:r>
              <a:rPr lang="en-US" altLang="zh-CN" sz="1000" dirty="0" err="1">
                <a:latin typeface="Verdana" pitchFamily="34" charset="0"/>
              </a:rPr>
              <a:t>window.setVisible</a:t>
            </a:r>
            <a:r>
              <a:rPr lang="en-US" altLang="zh-CN" sz="1000" dirty="0">
                <a:latin typeface="Verdana" pitchFamily="34" charset="0"/>
              </a:rPr>
              <a:t>(true);</a:t>
            </a:r>
          </a:p>
          <a:p>
            <a:pPr marL="0" indent="0" eaLnBrk="1" hangingPunct="1">
              <a:buNone/>
            </a:pPr>
            <a:r>
              <a:rPr lang="en-US" altLang="zh-CN" sz="1000" dirty="0">
                <a:latin typeface="Verdana" pitchFamily="34" charset="0"/>
              </a:rPr>
              <a:t>	</a:t>
            </a:r>
            <a:r>
              <a:rPr lang="en-US" altLang="zh-CN" sz="1000" dirty="0" err="1">
                <a:latin typeface="Verdana" pitchFamily="34" charset="0"/>
              </a:rPr>
              <a:t>window.setDefaultCloseOperation</a:t>
            </a:r>
            <a:r>
              <a:rPr lang="en-US" altLang="zh-CN" sz="1000" dirty="0">
                <a:latin typeface="Verdana" pitchFamily="34" charset="0"/>
              </a:rPr>
              <a:t>(</a:t>
            </a:r>
            <a:r>
              <a:rPr lang="en-US" altLang="zh-CN" sz="1000" dirty="0" err="1">
                <a:latin typeface="Verdana" pitchFamily="34" charset="0"/>
              </a:rPr>
              <a:t>JFrame.EXIT_ON_CLOSE</a:t>
            </a:r>
            <a:r>
              <a:rPr lang="en-US" altLang="zh-CN" sz="1000" dirty="0">
                <a:latin typeface="Verdana" pitchFamily="34" charset="0"/>
              </a:rPr>
              <a:t>);</a:t>
            </a:r>
          </a:p>
          <a:p>
            <a:pPr marL="0" indent="0" eaLnBrk="1" hangingPunct="1">
              <a:buNone/>
            </a:pPr>
            <a:r>
              <a:rPr lang="en-US" altLang="zh-CN" sz="1000" dirty="0">
                <a:latin typeface="Verdana" pitchFamily="34" charset="0"/>
              </a:rPr>
              <a:t>	</a:t>
            </a:r>
            <a:r>
              <a:rPr lang="en-US" altLang="zh-CN" sz="1000" dirty="0" err="1">
                <a:latin typeface="Verdana" pitchFamily="34" charset="0"/>
              </a:rPr>
              <a:t>window.setLocationRelativeTo</a:t>
            </a:r>
            <a:r>
              <a:rPr lang="en-US" altLang="zh-CN" sz="1000" dirty="0">
                <a:latin typeface="Verdana" pitchFamily="34" charset="0"/>
              </a:rPr>
              <a:t>(null); // </a:t>
            </a:r>
            <a:r>
              <a:rPr lang="zh-CN" altLang="en-US" sz="1000" dirty="0">
                <a:latin typeface="Verdana" pitchFamily="34" charset="0"/>
              </a:rPr>
              <a:t>让窗体居中显示</a:t>
            </a:r>
          </a:p>
          <a:p>
            <a:pPr marL="0" indent="0" eaLnBrk="1" hangingPunct="1">
              <a:buNone/>
            </a:pPr>
            <a:r>
              <a:rPr lang="zh-CN" altLang="en-US" sz="1000" dirty="0">
                <a:latin typeface="Verdana" pitchFamily="34" charset="0"/>
              </a:rPr>
              <a:t>	</a:t>
            </a:r>
            <a:r>
              <a:rPr lang="en-US" altLang="zh-CN" sz="1000" dirty="0">
                <a:latin typeface="Verdana" pitchFamily="34" charset="0"/>
              </a:rPr>
              <a:t>}</a:t>
            </a:r>
          </a:p>
          <a:p>
            <a:pPr marL="0" indent="0" eaLnBrk="1" hangingPunct="1">
              <a:buNone/>
            </a:pPr>
            <a:r>
              <a:rPr lang="en-US" altLang="zh-CN" sz="1000" dirty="0">
                <a:latin typeface="Verdana" pitchFamily="34" charset="0"/>
              </a:rPr>
              <a:t>}</a:t>
            </a:r>
          </a:p>
          <a:p>
            <a:pPr marL="0" indent="0" eaLnBrk="1" hangingPunct="1">
              <a:buNone/>
            </a:pPr>
            <a:endParaRPr lang="en-US" altLang="zh-CN" sz="2000" dirty="0">
              <a:latin typeface="Verdana" pitchFamily="34" charset="0"/>
            </a:endParaRPr>
          </a:p>
          <a:p>
            <a:pPr marL="0" indent="0" eaLnBrk="1" hangingPunct="1">
              <a:buNone/>
            </a:pPr>
            <a:endParaRPr lang="zh-CN" altLang="en-US" sz="2000" dirty="0" smtClean="0">
              <a:latin typeface="Verdana" pitchFamily="34" charset="0"/>
            </a:endParaRPr>
          </a:p>
        </p:txBody>
      </p:sp>
    </p:spTree>
    <p:extLst>
      <p:ext uri="{BB962C8B-B14F-4D97-AF65-F5344CB8AC3E}">
        <p14:creationId xmlns:p14="http://schemas.microsoft.com/office/powerpoint/2010/main" val="2460886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zh-CN" sz="4000" smtClean="0">
                <a:latin typeface="微软雅黑"/>
              </a:rPr>
              <a:t>BorderLayout </a:t>
            </a:r>
            <a:r>
              <a:rPr lang="zh-CN" altLang="en-US" sz="4000" smtClean="0">
                <a:latin typeface="微软雅黑"/>
              </a:rPr>
              <a:t>布局管理器</a:t>
            </a:r>
          </a:p>
        </p:txBody>
      </p:sp>
      <p:sp>
        <p:nvSpPr>
          <p:cNvPr id="25602" name="Rectangle 3"/>
          <p:cNvSpPr>
            <a:spLocks noGrp="1" noChangeArrowheads="1"/>
          </p:cNvSpPr>
          <p:nvPr>
            <p:ph type="body" idx="1"/>
          </p:nvPr>
        </p:nvSpPr>
        <p:spPr>
          <a:xfrm>
            <a:off x="381000" y="1295400"/>
            <a:ext cx="8534400" cy="5181600"/>
          </a:xfrm>
        </p:spPr>
        <p:txBody>
          <a:bodyPr/>
          <a:lstStyle/>
          <a:p>
            <a:pPr eaLnBrk="1" hangingPunct="1"/>
            <a:r>
              <a:rPr lang="zh-CN" altLang="en-US" sz="2400" dirty="0" smtClean="0">
                <a:latin typeface="Verdana" pitchFamily="34" charset="0"/>
              </a:rPr>
              <a:t> </a:t>
            </a:r>
            <a:r>
              <a:rPr lang="en-US" altLang="zh-CN" sz="2400" dirty="0" err="1">
                <a:latin typeface="Verdana" pitchFamily="34" charset="0"/>
              </a:rPr>
              <a:t>BorderLayout</a:t>
            </a:r>
            <a:r>
              <a:rPr lang="en-US" altLang="zh-CN" sz="2400" dirty="0">
                <a:latin typeface="Verdana" pitchFamily="34" charset="0"/>
              </a:rPr>
              <a:t> </a:t>
            </a:r>
            <a:r>
              <a:rPr lang="zh-CN" altLang="en-US" sz="2400" dirty="0">
                <a:latin typeface="Verdana" pitchFamily="34" charset="0"/>
              </a:rPr>
              <a:t>是内容窗格的缺省布局管理器。内容窗格是框架</a:t>
            </a:r>
            <a:r>
              <a:rPr lang="en-US" altLang="zh-CN" sz="2400" dirty="0" err="1">
                <a:latin typeface="Verdana" pitchFamily="34" charset="0"/>
              </a:rPr>
              <a:t>JFrame</a:t>
            </a:r>
            <a:r>
              <a:rPr lang="zh-CN" altLang="en-US" sz="2400" dirty="0">
                <a:latin typeface="Verdana" pitchFamily="34" charset="0"/>
              </a:rPr>
              <a:t>，小程序</a:t>
            </a:r>
            <a:r>
              <a:rPr lang="en-US" altLang="zh-CN" sz="2400" dirty="0" err="1">
                <a:latin typeface="Verdana" pitchFamily="34" charset="0"/>
              </a:rPr>
              <a:t>JApplet</a:t>
            </a:r>
            <a:r>
              <a:rPr lang="zh-CN" altLang="en-US" sz="2400" dirty="0">
                <a:latin typeface="Verdana" pitchFamily="34" charset="0"/>
              </a:rPr>
              <a:t>和对话框</a:t>
            </a:r>
            <a:r>
              <a:rPr lang="en-US" altLang="zh-CN" sz="2400" dirty="0" err="1">
                <a:latin typeface="Verdana" pitchFamily="34" charset="0"/>
              </a:rPr>
              <a:t>JDialog</a:t>
            </a:r>
            <a:r>
              <a:rPr lang="zh-CN" altLang="en-US" sz="2400" dirty="0">
                <a:latin typeface="Verdana" pitchFamily="34" charset="0"/>
              </a:rPr>
              <a:t>的主容器</a:t>
            </a:r>
            <a:r>
              <a:rPr lang="zh-CN" altLang="en-US" sz="2400" dirty="0" smtClean="0">
                <a:latin typeface="Verdana" pitchFamily="34" charset="0"/>
              </a:rPr>
              <a:t>。</a:t>
            </a:r>
            <a:endParaRPr lang="en-US" altLang="zh-CN" sz="2400" dirty="0" smtClean="0">
              <a:latin typeface="Verdana" pitchFamily="34" charset="0"/>
            </a:endParaRPr>
          </a:p>
          <a:p>
            <a:pPr eaLnBrk="1" hangingPunct="1"/>
            <a:r>
              <a:rPr lang="zh-CN" altLang="en-US" sz="2400" dirty="0" smtClean="0">
                <a:latin typeface="Verdana" pitchFamily="34" charset="0"/>
              </a:rPr>
              <a:t> </a:t>
            </a:r>
            <a:r>
              <a:rPr lang="en-US" altLang="zh-CN" sz="2400" dirty="0" err="1" smtClean="0">
                <a:latin typeface="Verdana" pitchFamily="34" charset="0"/>
              </a:rPr>
              <a:t>BorderLayout</a:t>
            </a:r>
            <a:r>
              <a:rPr lang="zh-CN" altLang="en-US" sz="2400" dirty="0" smtClean="0">
                <a:latin typeface="Verdana" pitchFamily="34" charset="0"/>
              </a:rPr>
              <a:t>将整个容器的布局划分成</a:t>
            </a:r>
          </a:p>
          <a:p>
            <a:pPr lvl="1" eaLnBrk="1" hangingPunct="1"/>
            <a:r>
              <a:rPr lang="zh-CN" altLang="en-US" sz="2400" dirty="0" smtClean="0">
                <a:latin typeface="Verdana" pitchFamily="34" charset="0"/>
              </a:rPr>
              <a:t>东（</a:t>
            </a:r>
            <a:r>
              <a:rPr lang="en-US" altLang="zh-CN" sz="2400" dirty="0" smtClean="0">
                <a:latin typeface="Verdana" pitchFamily="34" charset="0"/>
              </a:rPr>
              <a:t>EAST</a:t>
            </a:r>
            <a:r>
              <a:rPr lang="zh-CN" altLang="en-US" sz="2400" dirty="0" smtClean="0">
                <a:latin typeface="Verdana" pitchFamily="34" charset="0"/>
              </a:rPr>
              <a:t>）</a:t>
            </a:r>
          </a:p>
          <a:p>
            <a:pPr lvl="1" eaLnBrk="1" hangingPunct="1"/>
            <a:r>
              <a:rPr lang="zh-CN" altLang="en-US" sz="2400" dirty="0" smtClean="0">
                <a:latin typeface="Verdana" pitchFamily="34" charset="0"/>
              </a:rPr>
              <a:t>西（</a:t>
            </a:r>
            <a:r>
              <a:rPr lang="en-US" altLang="zh-CN" sz="2400" dirty="0" smtClean="0">
                <a:latin typeface="Verdana" pitchFamily="34" charset="0"/>
              </a:rPr>
              <a:t>WEST</a:t>
            </a:r>
            <a:r>
              <a:rPr lang="zh-CN" altLang="en-US" sz="2400" dirty="0" smtClean="0">
                <a:latin typeface="Verdana" pitchFamily="34" charset="0"/>
              </a:rPr>
              <a:t>）</a:t>
            </a:r>
          </a:p>
          <a:p>
            <a:pPr lvl="1" eaLnBrk="1" hangingPunct="1"/>
            <a:r>
              <a:rPr lang="zh-CN" altLang="en-US" sz="2400" dirty="0" smtClean="0">
                <a:latin typeface="Verdana" pitchFamily="34" charset="0"/>
              </a:rPr>
              <a:t>南（</a:t>
            </a:r>
            <a:r>
              <a:rPr lang="en-US" altLang="zh-CN" sz="2400" dirty="0" smtClean="0">
                <a:latin typeface="Verdana" pitchFamily="34" charset="0"/>
              </a:rPr>
              <a:t>SOUTH</a:t>
            </a:r>
            <a:r>
              <a:rPr lang="zh-CN" altLang="en-US" sz="2400" dirty="0" smtClean="0">
                <a:latin typeface="Verdana" pitchFamily="34" charset="0"/>
              </a:rPr>
              <a:t>）</a:t>
            </a:r>
          </a:p>
          <a:p>
            <a:pPr lvl="1" eaLnBrk="1" hangingPunct="1"/>
            <a:r>
              <a:rPr lang="zh-CN" altLang="en-US" sz="2400" dirty="0" smtClean="0">
                <a:latin typeface="Verdana" pitchFamily="34" charset="0"/>
              </a:rPr>
              <a:t>北（</a:t>
            </a:r>
            <a:r>
              <a:rPr lang="en-US" altLang="zh-CN" sz="2400" dirty="0" smtClean="0">
                <a:latin typeface="Verdana" pitchFamily="34" charset="0"/>
              </a:rPr>
              <a:t>NORTH</a:t>
            </a:r>
            <a:r>
              <a:rPr lang="zh-CN" altLang="en-US" sz="2400" dirty="0" smtClean="0">
                <a:latin typeface="Verdana" pitchFamily="34" charset="0"/>
              </a:rPr>
              <a:t>）</a:t>
            </a:r>
          </a:p>
          <a:p>
            <a:pPr lvl="1" eaLnBrk="1" hangingPunct="1"/>
            <a:r>
              <a:rPr lang="zh-CN" altLang="en-US" sz="2400" dirty="0" smtClean="0">
                <a:latin typeface="Verdana" pitchFamily="34" charset="0"/>
              </a:rPr>
              <a:t>中（</a:t>
            </a:r>
            <a:r>
              <a:rPr lang="en-US" altLang="zh-CN" sz="2400" dirty="0" smtClean="0">
                <a:latin typeface="Verdana" pitchFamily="34" charset="0"/>
              </a:rPr>
              <a:t>CENTER</a:t>
            </a:r>
            <a:r>
              <a:rPr lang="zh-CN" altLang="en-US" sz="2400" dirty="0" smtClean="0">
                <a:latin typeface="Verdana" pitchFamily="34" charset="0"/>
              </a:rPr>
              <a:t>）五个区域，组件只能被添加到指定的区域。</a:t>
            </a:r>
          </a:p>
          <a:p>
            <a:pPr eaLnBrk="1" hangingPunct="1"/>
            <a:r>
              <a:rPr lang="zh-CN" altLang="en-US" sz="2400" dirty="0" smtClean="0">
                <a:latin typeface="Verdana" pitchFamily="34" charset="0"/>
              </a:rPr>
              <a:t>  如不指定组件的加入部位，则默认加入到</a:t>
            </a:r>
            <a:r>
              <a:rPr lang="en-US" altLang="zh-CN" sz="2400" dirty="0" smtClean="0">
                <a:latin typeface="Verdana" pitchFamily="34" charset="0"/>
              </a:rPr>
              <a:t>CENTER</a:t>
            </a:r>
            <a:r>
              <a:rPr lang="zh-CN" altLang="en-US" sz="2400" dirty="0" smtClean="0">
                <a:latin typeface="Verdana" pitchFamily="34" charset="0"/>
              </a:rPr>
              <a:t>区。</a:t>
            </a:r>
          </a:p>
          <a:p>
            <a:pPr eaLnBrk="1" hangingPunct="1"/>
            <a:r>
              <a:rPr lang="zh-CN" altLang="en-US" sz="2400" dirty="0" smtClean="0">
                <a:latin typeface="Verdana" pitchFamily="34" charset="0"/>
              </a:rPr>
              <a:t>  每个区域只能加入一个组件，如加入多个，则先前加入的会被覆盖。</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ltLang="zh-CN" sz="4000" smtClean="0">
                <a:latin typeface="微软雅黑"/>
              </a:rPr>
              <a:t>BorderLayout </a:t>
            </a:r>
            <a:r>
              <a:rPr lang="zh-CN" altLang="en-US" sz="4000" smtClean="0">
                <a:latin typeface="微软雅黑"/>
              </a:rPr>
              <a:t>布局管理器</a:t>
            </a:r>
          </a:p>
        </p:txBody>
      </p:sp>
      <p:sp>
        <p:nvSpPr>
          <p:cNvPr id="26626" name="Rectangle 3"/>
          <p:cNvSpPr>
            <a:spLocks noGrp="1" noChangeArrowheads="1"/>
          </p:cNvSpPr>
          <p:nvPr>
            <p:ph type="body" idx="1"/>
          </p:nvPr>
        </p:nvSpPr>
        <p:spPr/>
        <p:txBody>
          <a:bodyPr/>
          <a:lstStyle/>
          <a:p>
            <a:pPr eaLnBrk="1" hangingPunct="1"/>
            <a:r>
              <a:rPr lang="zh-CN" altLang="en-US" dirty="0" smtClean="0">
                <a:latin typeface="Verdana" pitchFamily="34" charset="0"/>
              </a:rPr>
              <a:t> </a:t>
            </a:r>
            <a:r>
              <a:rPr lang="en-US" altLang="zh-CN" dirty="0" err="1" smtClean="0">
                <a:latin typeface="Verdana" pitchFamily="34" charset="0"/>
              </a:rPr>
              <a:t>BorderLayout</a:t>
            </a:r>
            <a:r>
              <a:rPr lang="zh-CN" altLang="en-US" dirty="0" smtClean="0">
                <a:latin typeface="Verdana" pitchFamily="34" charset="0"/>
              </a:rPr>
              <a:t>型布局容器尺寸缩放原则：</a:t>
            </a:r>
          </a:p>
          <a:p>
            <a:pPr lvl="1" eaLnBrk="1" hangingPunct="1"/>
            <a:r>
              <a:rPr lang="zh-CN" altLang="en-US" dirty="0" smtClean="0">
                <a:latin typeface="Verdana" pitchFamily="34" charset="0"/>
              </a:rPr>
              <a:t> 北、南两个区域在水平方向缩放。</a:t>
            </a:r>
          </a:p>
          <a:p>
            <a:pPr lvl="1" eaLnBrk="1" hangingPunct="1"/>
            <a:r>
              <a:rPr lang="zh-CN" altLang="en-US" dirty="0" smtClean="0">
                <a:latin typeface="Verdana" pitchFamily="34" charset="0"/>
              </a:rPr>
              <a:t> 东、西两个区域在垂直方向缩放。</a:t>
            </a:r>
          </a:p>
          <a:p>
            <a:pPr lvl="1" eaLnBrk="1" hangingPunct="1"/>
            <a:r>
              <a:rPr lang="zh-CN" altLang="en-US" dirty="0" smtClean="0">
                <a:latin typeface="Verdana" pitchFamily="34" charset="0"/>
              </a:rPr>
              <a:t> 中部可在两个方向上缩放。</a:t>
            </a:r>
          </a:p>
        </p:txBody>
      </p:sp>
      <p:pic>
        <p:nvPicPr>
          <p:cNvPr id="26627" name="Picture 4" descr="borderlayout"/>
          <p:cNvPicPr>
            <a:picLocks noChangeAspect="1" noChangeArrowheads="1"/>
          </p:cNvPicPr>
          <p:nvPr/>
        </p:nvPicPr>
        <p:blipFill>
          <a:blip r:embed="rId2"/>
          <a:srcRect/>
          <a:stretch>
            <a:fillRect/>
          </a:stretch>
        </p:blipFill>
        <p:spPr bwMode="auto">
          <a:xfrm>
            <a:off x="4419600" y="3657600"/>
            <a:ext cx="4343400" cy="295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ltLang="zh-CN" sz="4000" smtClean="0">
                <a:latin typeface="微软雅黑"/>
              </a:rPr>
              <a:t>BorderLayout </a:t>
            </a:r>
            <a:r>
              <a:rPr lang="zh-CN" altLang="en-US" sz="4000" smtClean="0">
                <a:latin typeface="微软雅黑"/>
              </a:rPr>
              <a:t>布局管理器</a:t>
            </a:r>
          </a:p>
        </p:txBody>
      </p:sp>
      <p:sp>
        <p:nvSpPr>
          <p:cNvPr id="26626" name="Rectangle 3"/>
          <p:cNvSpPr>
            <a:spLocks noGrp="1" noChangeArrowheads="1"/>
          </p:cNvSpPr>
          <p:nvPr>
            <p:ph type="body" idx="1"/>
          </p:nvPr>
        </p:nvSpPr>
        <p:spPr>
          <a:xfrm>
            <a:off x="457200" y="1600200"/>
            <a:ext cx="8229600" cy="4876800"/>
          </a:xfrm>
        </p:spPr>
        <p:txBody>
          <a:bodyPr/>
          <a:lstStyle/>
          <a:p>
            <a:pPr eaLnBrk="1" hangingPunct="1"/>
            <a:r>
              <a:rPr lang="zh-CN" altLang="en-US" sz="2000" dirty="0">
                <a:latin typeface="Verdana" pitchFamily="34" charset="0"/>
              </a:rPr>
              <a:t>将五个按钮加入</a:t>
            </a:r>
            <a:r>
              <a:rPr lang="en-US" altLang="zh-CN" sz="2000" dirty="0" err="1">
                <a:latin typeface="Verdana" pitchFamily="34" charset="0"/>
              </a:rPr>
              <a:t>BorderLayout</a:t>
            </a:r>
            <a:r>
              <a:rPr lang="zh-CN" altLang="en-US" sz="2000" dirty="0">
                <a:latin typeface="Verdana" pitchFamily="34" charset="0"/>
              </a:rPr>
              <a:t>的五个区。</a:t>
            </a:r>
          </a:p>
          <a:p>
            <a:pPr marL="0" indent="0" eaLnBrk="1" hangingPunct="1">
              <a:buNone/>
            </a:pPr>
            <a:r>
              <a:rPr lang="en-US" altLang="zh-CN" sz="1000" dirty="0">
                <a:latin typeface="Verdana" pitchFamily="34" charset="0"/>
              </a:rPr>
              <a:t>import </a:t>
            </a:r>
            <a:r>
              <a:rPr lang="en-US" altLang="zh-CN" sz="1000" dirty="0" err="1">
                <a:latin typeface="Verdana" pitchFamily="34" charset="0"/>
              </a:rPr>
              <a:t>java.awt</a:t>
            </a:r>
            <a:r>
              <a:rPr lang="en-US" altLang="zh-CN" sz="1000" dirty="0">
                <a:latin typeface="Verdana" pitchFamily="34" charset="0"/>
              </a:rPr>
              <a:t>.*;</a:t>
            </a:r>
          </a:p>
          <a:p>
            <a:pPr marL="0" indent="0" eaLnBrk="1" hangingPunct="1">
              <a:buNone/>
            </a:pPr>
            <a:r>
              <a:rPr lang="en-US" altLang="zh-CN" sz="1000" dirty="0">
                <a:latin typeface="Verdana" pitchFamily="34" charset="0"/>
              </a:rPr>
              <a:t>import </a:t>
            </a:r>
            <a:r>
              <a:rPr lang="en-US" altLang="zh-CN" sz="1000" dirty="0" err="1">
                <a:latin typeface="Verdana" pitchFamily="34" charset="0"/>
              </a:rPr>
              <a:t>javax.swing</a:t>
            </a:r>
            <a:r>
              <a:rPr lang="en-US" altLang="zh-CN" sz="1000" dirty="0">
                <a:latin typeface="Verdana" pitchFamily="34" charset="0"/>
              </a:rPr>
              <a:t>.*;</a:t>
            </a:r>
          </a:p>
          <a:p>
            <a:pPr marL="0" indent="0" eaLnBrk="1" hangingPunct="1">
              <a:buNone/>
            </a:pPr>
            <a:r>
              <a:rPr lang="en-US" altLang="zh-CN" sz="1000" dirty="0">
                <a:latin typeface="Verdana" pitchFamily="34" charset="0"/>
              </a:rPr>
              <a:t>public class </a:t>
            </a:r>
            <a:r>
              <a:rPr lang="en-US" altLang="zh-CN" sz="1000" dirty="0" err="1">
                <a:latin typeface="Verdana" pitchFamily="34" charset="0"/>
              </a:rPr>
              <a:t>BorderLayoutDemo</a:t>
            </a:r>
            <a:r>
              <a:rPr lang="en-US" altLang="zh-CN" sz="1000" dirty="0">
                <a:latin typeface="Verdana" pitchFamily="34" charset="0"/>
              </a:rPr>
              <a:t> extends </a:t>
            </a:r>
            <a:r>
              <a:rPr lang="en-US" altLang="zh-CN" sz="1000" dirty="0" err="1">
                <a:latin typeface="Verdana" pitchFamily="34" charset="0"/>
              </a:rPr>
              <a:t>JApplet</a:t>
            </a:r>
            <a:r>
              <a:rPr lang="en-US" altLang="zh-CN" sz="1000" dirty="0">
                <a:latin typeface="Verdana" pitchFamily="34" charset="0"/>
              </a:rPr>
              <a:t> {</a:t>
            </a:r>
          </a:p>
          <a:p>
            <a:pPr marL="0" indent="0" eaLnBrk="1" hangingPunct="1">
              <a:buNone/>
            </a:pPr>
            <a:r>
              <a:rPr lang="en-US" altLang="zh-CN" sz="1000" dirty="0">
                <a:latin typeface="Verdana" pitchFamily="34" charset="0"/>
              </a:rPr>
              <a:t>  public void </a:t>
            </a:r>
            <a:r>
              <a:rPr lang="en-US" altLang="zh-CN" sz="1000" dirty="0" err="1">
                <a:latin typeface="Verdana" pitchFamily="34" charset="0"/>
              </a:rPr>
              <a:t>init</a:t>
            </a:r>
            <a:r>
              <a:rPr lang="en-US" altLang="zh-CN" sz="1000" dirty="0">
                <a:latin typeface="Verdana" pitchFamily="34" charset="0"/>
              </a:rPr>
              <a:t>() {</a:t>
            </a:r>
          </a:p>
          <a:p>
            <a:pPr marL="0" indent="0" eaLnBrk="1" hangingPunct="1">
              <a:buNone/>
            </a:pPr>
            <a:r>
              <a:rPr lang="en-US" altLang="zh-CN" sz="1000" dirty="0">
                <a:latin typeface="Verdana" pitchFamily="34" charset="0"/>
              </a:rPr>
              <a:t>   Container c = </a:t>
            </a:r>
            <a:r>
              <a:rPr lang="en-US" altLang="zh-CN" sz="1000" dirty="0" err="1">
                <a:latin typeface="Verdana" pitchFamily="34" charset="0"/>
              </a:rPr>
              <a:t>getContentPane</a:t>
            </a:r>
            <a:r>
              <a:rPr lang="en-US" altLang="zh-CN" sz="1000" dirty="0">
                <a:latin typeface="Verdana" pitchFamily="34" charset="0"/>
              </a:rPr>
              <a:t>();</a:t>
            </a:r>
          </a:p>
          <a:p>
            <a:pPr marL="0" indent="0" eaLnBrk="1" hangingPunct="1">
              <a:buNone/>
            </a:pPr>
            <a:r>
              <a:rPr lang="en-US" altLang="zh-CN" sz="1000" dirty="0">
                <a:latin typeface="Verdana" pitchFamily="34" charset="0"/>
              </a:rPr>
              <a:t>   </a:t>
            </a:r>
            <a:r>
              <a:rPr lang="en-US" altLang="zh-CN" sz="1000" dirty="0" err="1">
                <a:latin typeface="Verdana" pitchFamily="34" charset="0"/>
              </a:rPr>
              <a:t>c.add</a:t>
            </a:r>
            <a:r>
              <a:rPr lang="en-US" altLang="zh-CN" sz="1000" dirty="0">
                <a:latin typeface="Verdana" pitchFamily="34" charset="0"/>
              </a:rPr>
              <a:t>(new Button</a:t>
            </a:r>
            <a:r>
              <a:rPr lang="en-US" altLang="zh-CN" sz="1000" dirty="0" smtClean="0">
                <a:latin typeface="Verdana" pitchFamily="34" charset="0"/>
              </a:rPr>
              <a:t>("NORTH"), </a:t>
            </a:r>
            <a:r>
              <a:rPr lang="en-US" altLang="zh-CN" sz="1000" dirty="0" err="1">
                <a:latin typeface="Verdana" pitchFamily="34" charset="0"/>
              </a:rPr>
              <a:t>BorderLayout.NORTH</a:t>
            </a:r>
            <a:r>
              <a:rPr lang="en-US" altLang="zh-CN" sz="1000" dirty="0">
                <a:latin typeface="Verdana" pitchFamily="34" charset="0"/>
              </a:rPr>
              <a:t>);</a:t>
            </a:r>
          </a:p>
          <a:p>
            <a:pPr marL="0" indent="0" eaLnBrk="1" hangingPunct="1">
              <a:buNone/>
            </a:pPr>
            <a:r>
              <a:rPr lang="en-US" altLang="zh-CN" sz="1000" dirty="0">
                <a:latin typeface="Verdana" pitchFamily="34" charset="0"/>
              </a:rPr>
              <a:t>   </a:t>
            </a:r>
            <a:r>
              <a:rPr lang="en-US" altLang="zh-CN" sz="1000" dirty="0" err="1">
                <a:latin typeface="Verdana" pitchFamily="34" charset="0"/>
              </a:rPr>
              <a:t>c.add</a:t>
            </a:r>
            <a:r>
              <a:rPr lang="en-US" altLang="zh-CN" sz="1000" dirty="0">
                <a:latin typeface="Verdana" pitchFamily="34" charset="0"/>
              </a:rPr>
              <a:t>(new Button</a:t>
            </a:r>
            <a:r>
              <a:rPr lang="en-US" altLang="zh-CN" sz="1000" dirty="0" smtClean="0">
                <a:latin typeface="Verdana" pitchFamily="34" charset="0"/>
              </a:rPr>
              <a:t>("SOUTH"), </a:t>
            </a:r>
            <a:r>
              <a:rPr lang="en-US" altLang="zh-CN" sz="1000" dirty="0" err="1">
                <a:latin typeface="Verdana" pitchFamily="34" charset="0"/>
              </a:rPr>
              <a:t>BorderLayout.SOUTH</a:t>
            </a:r>
            <a:r>
              <a:rPr lang="en-US" altLang="zh-CN" sz="1000" dirty="0">
                <a:latin typeface="Verdana" pitchFamily="34" charset="0"/>
              </a:rPr>
              <a:t>);</a:t>
            </a:r>
          </a:p>
          <a:p>
            <a:pPr marL="0" indent="0" eaLnBrk="1" hangingPunct="1">
              <a:buNone/>
            </a:pPr>
            <a:r>
              <a:rPr lang="en-US" altLang="zh-CN" sz="1000" dirty="0">
                <a:latin typeface="Verdana" pitchFamily="34" charset="0"/>
              </a:rPr>
              <a:t>   </a:t>
            </a:r>
            <a:r>
              <a:rPr lang="en-US" altLang="zh-CN" sz="1000" dirty="0" err="1">
                <a:latin typeface="Verdana" pitchFamily="34" charset="0"/>
              </a:rPr>
              <a:t>c.add</a:t>
            </a:r>
            <a:r>
              <a:rPr lang="en-US" altLang="zh-CN" sz="1000" dirty="0">
                <a:latin typeface="Verdana" pitchFamily="34" charset="0"/>
              </a:rPr>
              <a:t>(new Button</a:t>
            </a:r>
            <a:r>
              <a:rPr lang="en-US" altLang="zh-CN" sz="1000" dirty="0" smtClean="0">
                <a:latin typeface="Verdana" pitchFamily="34" charset="0"/>
              </a:rPr>
              <a:t>("EAST"), </a:t>
            </a:r>
            <a:r>
              <a:rPr lang="en-US" altLang="zh-CN" sz="1000" dirty="0" err="1">
                <a:latin typeface="Verdana" pitchFamily="34" charset="0"/>
              </a:rPr>
              <a:t>BorderLayout.EAST</a:t>
            </a:r>
            <a:r>
              <a:rPr lang="en-US" altLang="zh-CN" sz="1000" dirty="0">
                <a:latin typeface="Verdana" pitchFamily="34" charset="0"/>
              </a:rPr>
              <a:t>);</a:t>
            </a:r>
          </a:p>
          <a:p>
            <a:pPr marL="0" indent="0" eaLnBrk="1" hangingPunct="1">
              <a:buNone/>
            </a:pPr>
            <a:r>
              <a:rPr lang="en-US" altLang="zh-CN" sz="1000" dirty="0">
                <a:latin typeface="Verdana" pitchFamily="34" charset="0"/>
              </a:rPr>
              <a:t>   </a:t>
            </a:r>
            <a:r>
              <a:rPr lang="en-US" altLang="zh-CN" sz="1000" dirty="0" err="1">
                <a:latin typeface="Verdana" pitchFamily="34" charset="0"/>
              </a:rPr>
              <a:t>c.add</a:t>
            </a:r>
            <a:r>
              <a:rPr lang="en-US" altLang="zh-CN" sz="1000" dirty="0">
                <a:latin typeface="Verdana" pitchFamily="34" charset="0"/>
              </a:rPr>
              <a:t>(new Button</a:t>
            </a:r>
            <a:r>
              <a:rPr lang="en-US" altLang="zh-CN" sz="1000" dirty="0" smtClean="0">
                <a:latin typeface="Verdana" pitchFamily="34" charset="0"/>
              </a:rPr>
              <a:t>("WEST"), </a:t>
            </a:r>
            <a:r>
              <a:rPr lang="en-US" altLang="zh-CN" sz="1000" dirty="0" err="1">
                <a:latin typeface="Verdana" pitchFamily="34" charset="0"/>
              </a:rPr>
              <a:t>BorderLayout.WEST</a:t>
            </a:r>
            <a:r>
              <a:rPr lang="en-US" altLang="zh-CN" sz="1000" dirty="0">
                <a:latin typeface="Verdana" pitchFamily="34" charset="0"/>
              </a:rPr>
              <a:t>);</a:t>
            </a:r>
          </a:p>
          <a:p>
            <a:pPr marL="0" indent="0" eaLnBrk="1" hangingPunct="1">
              <a:buNone/>
            </a:pPr>
            <a:r>
              <a:rPr lang="en-US" altLang="zh-CN" sz="1000" dirty="0">
                <a:latin typeface="Verdana" pitchFamily="34" charset="0"/>
              </a:rPr>
              <a:t>   </a:t>
            </a:r>
            <a:r>
              <a:rPr lang="en-US" altLang="zh-CN" sz="1000" dirty="0" err="1">
                <a:latin typeface="Verdana" pitchFamily="34" charset="0"/>
              </a:rPr>
              <a:t>c.add</a:t>
            </a:r>
            <a:r>
              <a:rPr lang="en-US" altLang="zh-CN" sz="1000" dirty="0">
                <a:latin typeface="Verdana" pitchFamily="34" charset="0"/>
              </a:rPr>
              <a:t>(new Button</a:t>
            </a:r>
            <a:r>
              <a:rPr lang="en-US" altLang="zh-CN" sz="1000" dirty="0" smtClean="0">
                <a:latin typeface="Verdana" pitchFamily="34" charset="0"/>
              </a:rPr>
              <a:t>("CENTER"), </a:t>
            </a:r>
            <a:r>
              <a:rPr lang="en-US" altLang="zh-CN" sz="1000" dirty="0" err="1">
                <a:latin typeface="Verdana" pitchFamily="34" charset="0"/>
              </a:rPr>
              <a:t>BorderLayout.CENTER</a:t>
            </a:r>
            <a:r>
              <a:rPr lang="en-US" altLang="zh-CN" sz="1000" dirty="0">
                <a:latin typeface="Verdana" pitchFamily="34" charset="0"/>
              </a:rPr>
              <a:t>);</a:t>
            </a:r>
          </a:p>
          <a:p>
            <a:pPr marL="0" indent="0" eaLnBrk="1" hangingPunct="1">
              <a:buNone/>
            </a:pPr>
            <a:r>
              <a:rPr lang="en-US" altLang="zh-CN" sz="1000" dirty="0">
                <a:latin typeface="Verdana" pitchFamily="34" charset="0"/>
              </a:rPr>
              <a:t>  }</a:t>
            </a:r>
          </a:p>
          <a:p>
            <a:pPr marL="0" indent="0" eaLnBrk="1" hangingPunct="1">
              <a:buNone/>
            </a:pPr>
            <a:r>
              <a:rPr lang="en-US" altLang="zh-CN" sz="1000" dirty="0">
                <a:latin typeface="Verdana" pitchFamily="34" charset="0"/>
              </a:rPr>
              <a:t>}</a:t>
            </a:r>
            <a:endParaRPr lang="zh-CN" altLang="en-US" sz="1000" dirty="0" smtClean="0">
              <a:latin typeface="Verdana" pitchFamily="34" charset="0"/>
            </a:endParaRPr>
          </a:p>
        </p:txBody>
      </p:sp>
    </p:spTree>
    <p:extLst>
      <p:ext uri="{BB962C8B-B14F-4D97-AF65-F5344CB8AC3E}">
        <p14:creationId xmlns:p14="http://schemas.microsoft.com/office/powerpoint/2010/main" val="2762775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62000" y="1524000"/>
          <a:ext cx="70104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txBox="1">
            <a:spLocks noChangeArrowheads="1"/>
          </p:cNvSpPr>
          <p:nvPr/>
        </p:nvSpPr>
        <p:spPr>
          <a:xfrm>
            <a:off x="685800" y="381000"/>
            <a:ext cx="7416800" cy="685800"/>
          </a:xfrm>
          <a:prstGeom prst="rect">
            <a:avLst/>
          </a:prstGeom>
          <a:extLst/>
        </p:spPr>
        <p:txBody>
          <a:bodyPr>
            <a:normAutofit lnSpcReduction="10000"/>
          </a:bodyPr>
          <a:lstStyle>
            <a:lvl1pPr algn="l" defTabSz="914400" rtl="0" eaLnBrk="1" latinLnBrk="0" hangingPunct="1">
              <a:spcBef>
                <a:spcPct val="0"/>
              </a:spcBef>
              <a:buNone/>
              <a:defRPr sz="4400" kern="1200">
                <a:solidFill>
                  <a:schemeClr val="accent2">
                    <a:lumMod val="50000"/>
                  </a:schemeClr>
                </a:solidFill>
                <a:latin typeface="黑体" pitchFamily="2" charset="-122"/>
                <a:ea typeface="黑体" pitchFamily="2" charset="-122"/>
                <a:cs typeface="+mj-cs"/>
              </a:defRPr>
            </a:lvl1pPr>
          </a:lstStyle>
          <a:p>
            <a:pPr fontAlgn="auto">
              <a:spcAft>
                <a:spcPts val="0"/>
              </a:spcAft>
              <a:defRPr/>
            </a:pPr>
            <a:r>
              <a:rPr lang="en-US" altLang="zh-CN" sz="4000" b="1" dirty="0" smtClean="0">
                <a:solidFill>
                  <a:srgbClr val="7E3A3A"/>
                </a:solidFill>
                <a:latin typeface="微软雅黑" pitchFamily="34" charset="-122"/>
                <a:ea typeface="微软雅黑" pitchFamily="34" charset="-122"/>
                <a:cs typeface="+mn-cs"/>
              </a:rPr>
              <a:t>JAVA SE</a:t>
            </a:r>
            <a:r>
              <a:rPr lang="zh-CN" altLang="en-US" sz="4000" b="1" dirty="0" smtClean="0">
                <a:solidFill>
                  <a:srgbClr val="7E3A3A"/>
                </a:solidFill>
                <a:latin typeface="微软雅黑" pitchFamily="34" charset="-122"/>
                <a:ea typeface="微软雅黑" pitchFamily="34" charset="-122"/>
                <a:cs typeface="+mn-cs"/>
              </a:rPr>
              <a:t>基础</a:t>
            </a:r>
            <a:endParaRPr lang="zh-CN" altLang="en-US" sz="4000" b="1" dirty="0">
              <a:solidFill>
                <a:srgbClr val="7E3A3A"/>
              </a:solidFill>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ltLang="zh-CN" sz="4000" dirty="0" err="1" smtClean="0">
                <a:latin typeface="微软雅黑"/>
              </a:rPr>
              <a:t>GridLayout</a:t>
            </a:r>
            <a:r>
              <a:rPr lang="en-US" altLang="zh-CN" sz="4000" dirty="0" smtClean="0">
                <a:latin typeface="微软雅黑"/>
              </a:rPr>
              <a:t> </a:t>
            </a:r>
            <a:r>
              <a:rPr lang="zh-CN" altLang="en-US" sz="4000" dirty="0" smtClean="0">
                <a:latin typeface="微软雅黑"/>
              </a:rPr>
              <a:t>布局管理器</a:t>
            </a:r>
          </a:p>
        </p:txBody>
      </p:sp>
      <p:sp>
        <p:nvSpPr>
          <p:cNvPr id="27650" name="Rectangle 3"/>
          <p:cNvSpPr>
            <a:spLocks noGrp="1" noChangeArrowheads="1"/>
          </p:cNvSpPr>
          <p:nvPr>
            <p:ph type="body" idx="1"/>
          </p:nvPr>
        </p:nvSpPr>
        <p:spPr/>
        <p:txBody>
          <a:bodyPr/>
          <a:lstStyle/>
          <a:p>
            <a:pPr eaLnBrk="1" hangingPunct="1"/>
            <a:r>
              <a:rPr lang="en-US" altLang="zh-CN" sz="2400" dirty="0" err="1">
                <a:latin typeface="Verdana" pitchFamily="34" charset="0"/>
              </a:rPr>
              <a:t>GridLayout</a:t>
            </a:r>
            <a:r>
              <a:rPr lang="zh-CN" altLang="en-US" sz="2400" dirty="0">
                <a:latin typeface="Verdana" pitchFamily="34" charset="0"/>
              </a:rPr>
              <a:t>布局是将容器的空间分成若干行和列的一个个网格，可以给出网格的行数和列数，组件添加到这些网格中。当改变容器的大小后，其中的组件相对位置不变，但大小改变。容器中各个组件同高度、同宽度。各个组件缺省的排列方式为：从上到下，从左到右。</a:t>
            </a:r>
          </a:p>
          <a:p>
            <a:pPr eaLnBrk="1" hangingPunct="1"/>
            <a:r>
              <a:rPr lang="zh-CN" altLang="en-US" sz="2400" dirty="0" smtClean="0">
                <a:latin typeface="Verdana" pitchFamily="34" charset="0"/>
              </a:rPr>
              <a:t>在 </a:t>
            </a:r>
            <a:r>
              <a:rPr lang="en-US" altLang="zh-CN" sz="2400" dirty="0" err="1" smtClean="0">
                <a:latin typeface="Verdana" pitchFamily="34" charset="0"/>
              </a:rPr>
              <a:t>GridLayout</a:t>
            </a:r>
            <a:r>
              <a:rPr lang="en-US" altLang="zh-CN" sz="2400" dirty="0" smtClean="0">
                <a:latin typeface="Verdana" pitchFamily="34" charset="0"/>
              </a:rPr>
              <a:t> </a:t>
            </a:r>
            <a:r>
              <a:rPr lang="zh-CN" altLang="en-US" sz="2400" dirty="0" smtClean="0">
                <a:latin typeface="Verdana" pitchFamily="34" charset="0"/>
              </a:rPr>
              <a:t>构造方法中指定分割的行数和列数：</a:t>
            </a:r>
          </a:p>
          <a:p>
            <a:pPr lvl="1" eaLnBrk="1" hangingPunct="1"/>
            <a:r>
              <a:rPr lang="zh-CN" altLang="en-US" sz="2400" dirty="0" smtClean="0">
                <a:latin typeface="Verdana" pitchFamily="34" charset="0"/>
              </a:rPr>
              <a:t>如：</a:t>
            </a:r>
            <a:r>
              <a:rPr lang="en-US" altLang="zh-CN" sz="2400" dirty="0" err="1" smtClean="0">
                <a:latin typeface="Verdana" pitchFamily="34" charset="0"/>
              </a:rPr>
              <a:t>GridLayout</a:t>
            </a:r>
            <a:r>
              <a:rPr lang="en-US" altLang="zh-CN" sz="2400" dirty="0" smtClean="0">
                <a:latin typeface="Verdana" pitchFamily="34" charset="0"/>
              </a:rPr>
              <a:t>(3,4)</a:t>
            </a:r>
            <a:endParaRPr lang="zh-CN" altLang="en-US" sz="2400" dirty="0" smtClean="0">
              <a:latin typeface="Verdan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ltLang="zh-CN" sz="4000" dirty="0" err="1" smtClean="0">
                <a:latin typeface="微软雅黑"/>
              </a:rPr>
              <a:t>GridLayout</a:t>
            </a:r>
            <a:r>
              <a:rPr lang="en-US" altLang="zh-CN" sz="4000" dirty="0" smtClean="0">
                <a:latin typeface="微软雅黑"/>
              </a:rPr>
              <a:t> </a:t>
            </a:r>
            <a:r>
              <a:rPr lang="zh-CN" altLang="en-US" sz="4000" dirty="0" smtClean="0">
                <a:latin typeface="微软雅黑"/>
              </a:rPr>
              <a:t>布局管理器</a:t>
            </a:r>
          </a:p>
        </p:txBody>
      </p:sp>
      <p:sp>
        <p:nvSpPr>
          <p:cNvPr id="27650" name="Rectangle 3"/>
          <p:cNvSpPr>
            <a:spLocks noGrp="1" noChangeArrowheads="1"/>
          </p:cNvSpPr>
          <p:nvPr>
            <p:ph type="body" idx="1"/>
          </p:nvPr>
        </p:nvSpPr>
        <p:spPr/>
        <p:txBody>
          <a:bodyPr/>
          <a:lstStyle/>
          <a:p>
            <a:pPr eaLnBrk="1" hangingPunct="1"/>
            <a:r>
              <a:rPr lang="en-US" altLang="zh-CN" sz="2400" dirty="0" err="1">
                <a:latin typeface="Verdana" pitchFamily="34" charset="0"/>
              </a:rPr>
              <a:t>GridLayout</a:t>
            </a:r>
            <a:r>
              <a:rPr lang="zh-CN" altLang="en-US" sz="2400" dirty="0">
                <a:latin typeface="Verdana" pitchFamily="34" charset="0"/>
              </a:rPr>
              <a:t>布局是将容器的空间分成若干行和列的一个个网格，可以给出网格的行数和列数，组件添加到这些网格中。当改变容器的大小后，其中的组件相对位置不变，但大小改变。容器中各个组件同高度、同宽度。各个组件缺省的排列方式为：从上到下，从左到右。</a:t>
            </a:r>
          </a:p>
          <a:p>
            <a:pPr eaLnBrk="1" hangingPunct="1"/>
            <a:r>
              <a:rPr lang="zh-CN" altLang="en-US" sz="2400" dirty="0" smtClean="0">
                <a:latin typeface="Verdana" pitchFamily="34" charset="0"/>
              </a:rPr>
              <a:t>在 </a:t>
            </a:r>
            <a:r>
              <a:rPr lang="en-US" altLang="zh-CN" sz="2400" dirty="0" err="1" smtClean="0">
                <a:latin typeface="Verdana" pitchFamily="34" charset="0"/>
              </a:rPr>
              <a:t>GridLayout</a:t>
            </a:r>
            <a:r>
              <a:rPr lang="en-US" altLang="zh-CN" sz="2400" dirty="0" smtClean="0">
                <a:latin typeface="Verdana" pitchFamily="34" charset="0"/>
              </a:rPr>
              <a:t> </a:t>
            </a:r>
            <a:r>
              <a:rPr lang="zh-CN" altLang="en-US" sz="2400" dirty="0" smtClean="0">
                <a:latin typeface="Verdana" pitchFamily="34" charset="0"/>
              </a:rPr>
              <a:t>构造方法中指定分割的行数和列数：</a:t>
            </a:r>
          </a:p>
          <a:p>
            <a:pPr lvl="1" eaLnBrk="1" hangingPunct="1"/>
            <a:r>
              <a:rPr lang="zh-CN" altLang="en-US" sz="2400" dirty="0" smtClean="0">
                <a:latin typeface="Verdana" pitchFamily="34" charset="0"/>
              </a:rPr>
              <a:t>如：</a:t>
            </a:r>
            <a:r>
              <a:rPr lang="en-US" altLang="zh-CN" sz="2400" dirty="0" err="1" smtClean="0">
                <a:latin typeface="Verdana" pitchFamily="34" charset="0"/>
              </a:rPr>
              <a:t>GridLayout</a:t>
            </a:r>
            <a:r>
              <a:rPr lang="en-US" altLang="zh-CN" sz="2400" dirty="0" smtClean="0">
                <a:latin typeface="Verdana" pitchFamily="34" charset="0"/>
              </a:rPr>
              <a:t>(3,4)</a:t>
            </a:r>
            <a:endParaRPr lang="zh-CN" altLang="en-US" sz="2400" dirty="0" smtClean="0">
              <a:latin typeface="Verdana" pitchFamily="34" charset="0"/>
            </a:endParaRPr>
          </a:p>
        </p:txBody>
      </p:sp>
      <p:pic>
        <p:nvPicPr>
          <p:cNvPr id="27651" name="Picture 4" descr="gridlayout"/>
          <p:cNvPicPr>
            <a:picLocks noChangeAspect="1" noChangeArrowheads="1"/>
          </p:cNvPicPr>
          <p:nvPr/>
        </p:nvPicPr>
        <p:blipFill>
          <a:blip r:embed="rId2"/>
          <a:srcRect/>
          <a:stretch>
            <a:fillRect/>
          </a:stretch>
        </p:blipFill>
        <p:spPr bwMode="auto">
          <a:xfrm>
            <a:off x="4572000" y="2971800"/>
            <a:ext cx="4343400" cy="2911475"/>
          </a:xfrm>
          <a:prstGeom prst="rect">
            <a:avLst/>
          </a:prstGeom>
          <a:noFill/>
          <a:ln w="9525">
            <a:noFill/>
            <a:miter lim="800000"/>
            <a:headEnd/>
            <a:tailEnd/>
          </a:ln>
        </p:spPr>
      </p:pic>
    </p:spTree>
    <p:extLst>
      <p:ext uri="{BB962C8B-B14F-4D97-AF65-F5344CB8AC3E}">
        <p14:creationId xmlns:p14="http://schemas.microsoft.com/office/powerpoint/2010/main" val="1500976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ltLang="zh-CN" sz="4000" dirty="0" err="1" smtClean="0">
                <a:latin typeface="微软雅黑"/>
              </a:rPr>
              <a:t>GridLayout</a:t>
            </a:r>
            <a:r>
              <a:rPr lang="en-US" altLang="zh-CN" sz="4000" dirty="0" smtClean="0">
                <a:latin typeface="微软雅黑"/>
              </a:rPr>
              <a:t> </a:t>
            </a:r>
            <a:r>
              <a:rPr lang="zh-CN" altLang="en-US" sz="4000" dirty="0" smtClean="0">
                <a:latin typeface="微软雅黑"/>
              </a:rPr>
              <a:t>布局管理器</a:t>
            </a:r>
          </a:p>
        </p:txBody>
      </p:sp>
      <p:sp>
        <p:nvSpPr>
          <p:cNvPr id="27650" name="Rectangle 3"/>
          <p:cNvSpPr>
            <a:spLocks noGrp="1" noChangeArrowheads="1"/>
          </p:cNvSpPr>
          <p:nvPr>
            <p:ph type="body" idx="1"/>
          </p:nvPr>
        </p:nvSpPr>
        <p:spPr>
          <a:xfrm>
            <a:off x="304800" y="1295400"/>
            <a:ext cx="8763000" cy="4830763"/>
          </a:xfrm>
        </p:spPr>
        <p:txBody>
          <a:bodyPr/>
          <a:lstStyle/>
          <a:p>
            <a:pPr marL="0" indent="0" eaLnBrk="1" hangingPunct="1">
              <a:buNone/>
            </a:pPr>
            <a:r>
              <a:rPr lang="en-US" altLang="zh-CN" sz="1000" dirty="0">
                <a:latin typeface="Verdana" pitchFamily="34" charset="0"/>
              </a:rPr>
              <a:t>import </a:t>
            </a:r>
            <a:r>
              <a:rPr lang="en-US" altLang="zh-CN" sz="1000" dirty="0" err="1">
                <a:latin typeface="Verdana" pitchFamily="34" charset="0"/>
              </a:rPr>
              <a:t>java.awt</a:t>
            </a:r>
            <a:r>
              <a:rPr lang="en-US" altLang="zh-CN" sz="1000" dirty="0">
                <a:latin typeface="Verdana" pitchFamily="34" charset="0"/>
              </a:rPr>
              <a:t>.*;</a:t>
            </a:r>
          </a:p>
          <a:p>
            <a:pPr marL="0" indent="0" eaLnBrk="1" hangingPunct="1">
              <a:buNone/>
            </a:pPr>
            <a:r>
              <a:rPr lang="en-US" altLang="zh-CN" sz="1000" dirty="0">
                <a:latin typeface="Verdana" pitchFamily="34" charset="0"/>
              </a:rPr>
              <a:t>import </a:t>
            </a:r>
            <a:r>
              <a:rPr lang="en-US" altLang="zh-CN" sz="1000" dirty="0" err="1">
                <a:latin typeface="Verdana" pitchFamily="34" charset="0"/>
              </a:rPr>
              <a:t>javax.swing</a:t>
            </a:r>
            <a:r>
              <a:rPr lang="en-US" altLang="zh-CN" sz="1000" dirty="0">
                <a:latin typeface="Verdana" pitchFamily="34" charset="0"/>
              </a:rPr>
              <a:t>.*;</a:t>
            </a:r>
          </a:p>
          <a:p>
            <a:pPr marL="0" indent="0" eaLnBrk="1" hangingPunct="1">
              <a:buNone/>
            </a:pPr>
            <a:r>
              <a:rPr lang="en-US" altLang="zh-CN" sz="1000" dirty="0">
                <a:latin typeface="Verdana" pitchFamily="34" charset="0"/>
              </a:rPr>
              <a:t>public class </a:t>
            </a:r>
            <a:r>
              <a:rPr lang="en-US" altLang="zh-CN" sz="1000" dirty="0" err="1">
                <a:latin typeface="Verdana" pitchFamily="34" charset="0"/>
              </a:rPr>
              <a:t>GridLayoutDemo</a:t>
            </a:r>
            <a:r>
              <a:rPr lang="en-US" altLang="zh-CN" sz="1000" dirty="0">
                <a:latin typeface="Verdana" pitchFamily="34" charset="0"/>
              </a:rPr>
              <a:t> extends </a:t>
            </a:r>
            <a:r>
              <a:rPr lang="en-US" altLang="zh-CN" sz="1000" dirty="0" err="1">
                <a:latin typeface="Verdana" pitchFamily="34" charset="0"/>
              </a:rPr>
              <a:t>JApplet</a:t>
            </a:r>
            <a:r>
              <a:rPr lang="en-US" altLang="zh-CN" sz="1000" dirty="0">
                <a:latin typeface="Verdana" pitchFamily="34" charset="0"/>
              </a:rPr>
              <a:t> {</a:t>
            </a:r>
          </a:p>
          <a:p>
            <a:pPr marL="0" indent="0" eaLnBrk="1" hangingPunct="1">
              <a:buNone/>
            </a:pPr>
            <a:r>
              <a:rPr lang="en-US" altLang="zh-CN" sz="1000" dirty="0">
                <a:latin typeface="Verdana" pitchFamily="34" charset="0"/>
              </a:rPr>
              <a:t>  public void </a:t>
            </a:r>
            <a:r>
              <a:rPr lang="en-US" altLang="zh-CN" sz="1000" dirty="0" err="1">
                <a:latin typeface="Verdana" pitchFamily="34" charset="0"/>
              </a:rPr>
              <a:t>init</a:t>
            </a:r>
            <a:r>
              <a:rPr lang="en-US" altLang="zh-CN" sz="1000" dirty="0">
                <a:latin typeface="Verdana" pitchFamily="34" charset="0"/>
              </a:rPr>
              <a:t>() {</a:t>
            </a:r>
          </a:p>
          <a:p>
            <a:pPr marL="0" indent="0" eaLnBrk="1" hangingPunct="1">
              <a:buNone/>
            </a:pPr>
            <a:r>
              <a:rPr lang="en-US" altLang="zh-CN" sz="1000" dirty="0">
                <a:latin typeface="Verdana" pitchFamily="34" charset="0"/>
              </a:rPr>
              <a:t>    Container c = </a:t>
            </a:r>
            <a:r>
              <a:rPr lang="en-US" altLang="zh-CN" sz="1000" dirty="0" err="1">
                <a:latin typeface="Verdana" pitchFamily="34" charset="0"/>
              </a:rPr>
              <a:t>getContentPane</a:t>
            </a:r>
            <a:r>
              <a:rPr lang="en-US" altLang="zh-CN" sz="1000" dirty="0">
                <a:latin typeface="Verdana" pitchFamily="34" charset="0"/>
              </a:rPr>
              <a:t>();</a:t>
            </a:r>
          </a:p>
          <a:p>
            <a:pPr marL="0" indent="0" eaLnBrk="1" hangingPunct="1">
              <a:buNone/>
            </a:pPr>
            <a:r>
              <a:rPr lang="en-US" altLang="zh-CN" sz="1000" dirty="0">
                <a:latin typeface="Verdana" pitchFamily="34" charset="0"/>
              </a:rPr>
              <a:t>    </a:t>
            </a:r>
            <a:r>
              <a:rPr lang="en-US" altLang="zh-CN" sz="1000" dirty="0" err="1">
                <a:latin typeface="Verdana" pitchFamily="34" charset="0"/>
              </a:rPr>
              <a:t>c.setLayout</a:t>
            </a:r>
            <a:r>
              <a:rPr lang="en-US" altLang="zh-CN" sz="1000" dirty="0">
                <a:latin typeface="Verdana" pitchFamily="34" charset="0"/>
              </a:rPr>
              <a:t>(new </a:t>
            </a:r>
            <a:r>
              <a:rPr lang="en-US" altLang="zh-CN" sz="1000" dirty="0" err="1">
                <a:latin typeface="Verdana" pitchFamily="34" charset="0"/>
              </a:rPr>
              <a:t>GridLayout</a:t>
            </a:r>
            <a:r>
              <a:rPr lang="en-US" altLang="zh-CN" sz="1000" dirty="0">
                <a:latin typeface="Verdana" pitchFamily="34" charset="0"/>
              </a:rPr>
              <a:t>(3,4));</a:t>
            </a:r>
          </a:p>
          <a:p>
            <a:pPr marL="0" indent="0" eaLnBrk="1" hangingPunct="1">
              <a:buNone/>
            </a:pPr>
            <a:r>
              <a:rPr lang="en-US" altLang="zh-CN" sz="1000" dirty="0">
                <a:latin typeface="Verdana" pitchFamily="34" charset="0"/>
              </a:rPr>
              <a:t>    </a:t>
            </a:r>
            <a:r>
              <a:rPr lang="en-US" altLang="zh-CN" sz="1000" dirty="0" err="1">
                <a:latin typeface="Verdana" pitchFamily="34" charset="0"/>
              </a:rPr>
              <a:t>c.add</a:t>
            </a:r>
            <a:r>
              <a:rPr lang="en-US" altLang="zh-CN" sz="1000" dirty="0">
                <a:latin typeface="Verdana" pitchFamily="34" charset="0"/>
              </a:rPr>
              <a:t>(new Button("Button1</a:t>
            </a:r>
            <a:r>
              <a:rPr lang="en-US" altLang="zh-CN" sz="1000" dirty="0" smtClean="0">
                <a:latin typeface="Verdana" pitchFamily="34" charset="0"/>
              </a:rPr>
              <a:t>"));   </a:t>
            </a:r>
            <a:r>
              <a:rPr lang="en-US" altLang="zh-CN" sz="1000" dirty="0" err="1" smtClean="0">
                <a:latin typeface="Verdana" pitchFamily="34" charset="0"/>
              </a:rPr>
              <a:t>c.add</a:t>
            </a:r>
            <a:r>
              <a:rPr lang="en-US" altLang="zh-CN" sz="1000" dirty="0" smtClean="0">
                <a:latin typeface="Verdana" pitchFamily="34" charset="0"/>
              </a:rPr>
              <a:t>(new Button("Button2"));</a:t>
            </a:r>
          </a:p>
          <a:p>
            <a:pPr marL="0" indent="0" eaLnBrk="1" hangingPunct="1">
              <a:buNone/>
            </a:pPr>
            <a:r>
              <a:rPr lang="en-US" altLang="zh-CN" sz="1000" dirty="0" smtClean="0">
                <a:latin typeface="Verdana" pitchFamily="34" charset="0"/>
              </a:rPr>
              <a:t>    </a:t>
            </a:r>
            <a:r>
              <a:rPr lang="en-US" altLang="zh-CN" sz="1000" dirty="0" err="1">
                <a:latin typeface="Verdana" pitchFamily="34" charset="0"/>
              </a:rPr>
              <a:t>c.add</a:t>
            </a:r>
            <a:r>
              <a:rPr lang="en-US" altLang="zh-CN" sz="1000" dirty="0">
                <a:latin typeface="Verdana" pitchFamily="34" charset="0"/>
              </a:rPr>
              <a:t>(new Button("Button3</a:t>
            </a:r>
            <a:r>
              <a:rPr lang="en-US" altLang="zh-CN" sz="1000" dirty="0" smtClean="0">
                <a:latin typeface="Verdana" pitchFamily="34" charset="0"/>
              </a:rPr>
              <a:t>"));   </a:t>
            </a:r>
            <a:r>
              <a:rPr lang="en-US" altLang="zh-CN" sz="1000" dirty="0" err="1">
                <a:latin typeface="Verdana" pitchFamily="34" charset="0"/>
              </a:rPr>
              <a:t>c.add</a:t>
            </a:r>
            <a:r>
              <a:rPr lang="en-US" altLang="zh-CN" sz="1000" dirty="0">
                <a:latin typeface="Verdana" pitchFamily="34" charset="0"/>
              </a:rPr>
              <a:t>(new Button("Button4"));</a:t>
            </a:r>
          </a:p>
          <a:p>
            <a:pPr marL="0" indent="0" eaLnBrk="1" hangingPunct="1">
              <a:buNone/>
            </a:pPr>
            <a:r>
              <a:rPr lang="en-US" altLang="zh-CN" sz="1000" dirty="0">
                <a:latin typeface="Verdana" pitchFamily="34" charset="0"/>
              </a:rPr>
              <a:t>    </a:t>
            </a:r>
            <a:r>
              <a:rPr lang="en-US" altLang="zh-CN" sz="1000" dirty="0" err="1">
                <a:latin typeface="Verdana" pitchFamily="34" charset="0"/>
              </a:rPr>
              <a:t>c.add</a:t>
            </a:r>
            <a:r>
              <a:rPr lang="en-US" altLang="zh-CN" sz="1000" dirty="0">
                <a:latin typeface="Verdana" pitchFamily="34" charset="0"/>
              </a:rPr>
              <a:t>(new Button("Button5</a:t>
            </a:r>
            <a:r>
              <a:rPr lang="en-US" altLang="zh-CN" sz="1000" dirty="0" smtClean="0">
                <a:latin typeface="Verdana" pitchFamily="34" charset="0"/>
              </a:rPr>
              <a:t>"));   </a:t>
            </a:r>
            <a:r>
              <a:rPr lang="en-US" altLang="zh-CN" sz="1000" dirty="0" err="1">
                <a:latin typeface="Verdana" pitchFamily="34" charset="0"/>
              </a:rPr>
              <a:t>c.add</a:t>
            </a:r>
            <a:r>
              <a:rPr lang="en-US" altLang="zh-CN" sz="1000" dirty="0">
                <a:latin typeface="Verdana" pitchFamily="34" charset="0"/>
              </a:rPr>
              <a:t>(new Button("Button6"));</a:t>
            </a:r>
          </a:p>
          <a:p>
            <a:pPr marL="0" indent="0" eaLnBrk="1" hangingPunct="1">
              <a:buNone/>
            </a:pPr>
            <a:r>
              <a:rPr lang="en-US" altLang="zh-CN" sz="1000" dirty="0">
                <a:latin typeface="Verdana" pitchFamily="34" charset="0"/>
              </a:rPr>
              <a:t>    </a:t>
            </a:r>
            <a:r>
              <a:rPr lang="en-US" altLang="zh-CN" sz="1000" dirty="0" err="1">
                <a:latin typeface="Verdana" pitchFamily="34" charset="0"/>
              </a:rPr>
              <a:t>c.add</a:t>
            </a:r>
            <a:r>
              <a:rPr lang="en-US" altLang="zh-CN" sz="1000" dirty="0">
                <a:latin typeface="Verdana" pitchFamily="34" charset="0"/>
              </a:rPr>
              <a:t>(new Button("Button7</a:t>
            </a:r>
            <a:r>
              <a:rPr lang="en-US" altLang="zh-CN" sz="1000" dirty="0" smtClean="0">
                <a:latin typeface="Verdana" pitchFamily="34" charset="0"/>
              </a:rPr>
              <a:t>"));   </a:t>
            </a:r>
            <a:r>
              <a:rPr lang="en-US" altLang="zh-CN" sz="1000" dirty="0" err="1">
                <a:latin typeface="Verdana" pitchFamily="34" charset="0"/>
              </a:rPr>
              <a:t>c.add</a:t>
            </a:r>
            <a:r>
              <a:rPr lang="en-US" altLang="zh-CN" sz="1000" dirty="0">
                <a:latin typeface="Verdana" pitchFamily="34" charset="0"/>
              </a:rPr>
              <a:t>(new Button("Button8"));</a:t>
            </a:r>
          </a:p>
          <a:p>
            <a:pPr marL="0" indent="0" eaLnBrk="1" hangingPunct="1">
              <a:buNone/>
            </a:pPr>
            <a:r>
              <a:rPr lang="en-US" altLang="zh-CN" sz="1000" dirty="0">
                <a:latin typeface="Verdana" pitchFamily="34" charset="0"/>
              </a:rPr>
              <a:t>    </a:t>
            </a:r>
            <a:r>
              <a:rPr lang="en-US" altLang="zh-CN" sz="1000" dirty="0" err="1">
                <a:latin typeface="Verdana" pitchFamily="34" charset="0"/>
              </a:rPr>
              <a:t>c.add</a:t>
            </a:r>
            <a:r>
              <a:rPr lang="en-US" altLang="zh-CN" sz="1000" dirty="0">
                <a:latin typeface="Verdana" pitchFamily="34" charset="0"/>
              </a:rPr>
              <a:t>(new Button("Button9</a:t>
            </a:r>
            <a:r>
              <a:rPr lang="en-US" altLang="zh-CN" sz="1000" dirty="0" smtClean="0">
                <a:latin typeface="Verdana" pitchFamily="34" charset="0"/>
              </a:rPr>
              <a:t>"));   </a:t>
            </a:r>
          </a:p>
          <a:p>
            <a:pPr marL="0" indent="0" eaLnBrk="1" hangingPunct="1">
              <a:buNone/>
            </a:pPr>
            <a:r>
              <a:rPr lang="en-US" altLang="zh-CN" sz="1000" dirty="0" smtClean="0">
                <a:latin typeface="Verdana" pitchFamily="34" charset="0"/>
              </a:rPr>
              <a:t>    </a:t>
            </a:r>
            <a:r>
              <a:rPr lang="en-US" altLang="zh-CN" sz="1000" dirty="0" err="1" smtClean="0">
                <a:latin typeface="Verdana" pitchFamily="34" charset="0"/>
              </a:rPr>
              <a:t>c.add</a:t>
            </a:r>
            <a:r>
              <a:rPr lang="en-US" altLang="zh-CN" sz="1000" dirty="0" smtClean="0">
                <a:latin typeface="Verdana" pitchFamily="34" charset="0"/>
              </a:rPr>
              <a:t>(new </a:t>
            </a:r>
            <a:r>
              <a:rPr lang="en-US" altLang="zh-CN" sz="1000" dirty="0">
                <a:latin typeface="Verdana" pitchFamily="34" charset="0"/>
              </a:rPr>
              <a:t>Button("Button10</a:t>
            </a:r>
            <a:r>
              <a:rPr lang="en-US" altLang="zh-CN" sz="1000" dirty="0" smtClean="0">
                <a:latin typeface="Verdana" pitchFamily="34" charset="0"/>
              </a:rPr>
              <a:t>"));    </a:t>
            </a:r>
            <a:r>
              <a:rPr lang="en-US" altLang="zh-CN" sz="1000" dirty="0" err="1">
                <a:latin typeface="Verdana" pitchFamily="34" charset="0"/>
              </a:rPr>
              <a:t>setSize</a:t>
            </a:r>
            <a:r>
              <a:rPr lang="en-US" altLang="zh-CN" sz="1000" dirty="0">
                <a:latin typeface="Verdana" pitchFamily="34" charset="0"/>
              </a:rPr>
              <a:t>(400,300);</a:t>
            </a:r>
          </a:p>
          <a:p>
            <a:pPr marL="0" indent="0" eaLnBrk="1" hangingPunct="1">
              <a:buNone/>
            </a:pPr>
            <a:r>
              <a:rPr lang="en-US" altLang="zh-CN" sz="1000" dirty="0">
                <a:latin typeface="Verdana" pitchFamily="34" charset="0"/>
              </a:rPr>
              <a:t>  }</a:t>
            </a:r>
          </a:p>
          <a:p>
            <a:pPr marL="0" indent="0" eaLnBrk="1" hangingPunct="1">
              <a:buNone/>
            </a:pPr>
            <a:r>
              <a:rPr lang="en-US" altLang="zh-CN" sz="1000" dirty="0">
                <a:latin typeface="Verdana" pitchFamily="34" charset="0"/>
              </a:rPr>
              <a:t>} </a:t>
            </a:r>
            <a:endParaRPr lang="zh-CN" altLang="en-US" sz="1000" dirty="0" smtClean="0">
              <a:latin typeface="Verdana" pitchFamily="34" charset="0"/>
            </a:endParaRPr>
          </a:p>
        </p:txBody>
      </p:sp>
    </p:spTree>
    <p:extLst>
      <p:ext uri="{BB962C8B-B14F-4D97-AF65-F5344CB8AC3E}">
        <p14:creationId xmlns:p14="http://schemas.microsoft.com/office/powerpoint/2010/main" val="36983794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5"/>
          <p:cNvSpPr>
            <a:spLocks noGrp="1" noChangeArrowheads="1"/>
          </p:cNvSpPr>
          <p:nvPr>
            <p:ph type="title"/>
          </p:nvPr>
        </p:nvSpPr>
        <p:spPr/>
        <p:txBody>
          <a:bodyPr/>
          <a:lstStyle/>
          <a:p>
            <a:pPr eaLnBrk="1" hangingPunct="1"/>
            <a:r>
              <a:rPr lang="zh-CN" altLang="en-US" sz="4000" smtClean="0">
                <a:latin typeface="微软雅黑"/>
              </a:rPr>
              <a:t>案例</a:t>
            </a:r>
          </a:p>
        </p:txBody>
      </p:sp>
      <p:sp>
        <p:nvSpPr>
          <p:cNvPr id="28674" name="Rectangle 16"/>
          <p:cNvSpPr>
            <a:spLocks noGrp="1" noChangeArrowheads="1"/>
          </p:cNvSpPr>
          <p:nvPr>
            <p:ph type="body" idx="1"/>
          </p:nvPr>
        </p:nvSpPr>
        <p:spPr/>
        <p:txBody>
          <a:bodyPr/>
          <a:lstStyle/>
          <a:p>
            <a:pPr eaLnBrk="1" hangingPunct="1"/>
            <a:r>
              <a:rPr lang="zh-CN" altLang="en-US" smtClean="0"/>
              <a:t>使用</a:t>
            </a:r>
            <a:r>
              <a:rPr lang="en-US" altLang="zh-CN" smtClean="0"/>
              <a:t>Container</a:t>
            </a:r>
            <a:r>
              <a:rPr lang="zh-CN" altLang="en-US" smtClean="0"/>
              <a:t>的嵌套实现下面布局。</a:t>
            </a:r>
          </a:p>
          <a:p>
            <a:pPr eaLnBrk="1" hangingPunct="1"/>
            <a:endParaRPr lang="zh-CN" altLang="en-US" smtClean="0"/>
          </a:p>
        </p:txBody>
      </p:sp>
      <p:sp>
        <p:nvSpPr>
          <p:cNvPr id="28675" name="Text Box 5"/>
          <p:cNvSpPr txBox="1">
            <a:spLocks noChangeArrowheads="1"/>
          </p:cNvSpPr>
          <p:nvPr/>
        </p:nvSpPr>
        <p:spPr bwMode="auto">
          <a:xfrm>
            <a:off x="6172200" y="3557588"/>
            <a:ext cx="2073275" cy="457200"/>
          </a:xfrm>
          <a:prstGeom prst="rect">
            <a:avLst/>
          </a:prstGeom>
          <a:noFill/>
          <a:ln w="9525">
            <a:noFill/>
            <a:miter lim="800000"/>
            <a:headEnd/>
            <a:tailEnd/>
          </a:ln>
        </p:spPr>
        <p:txBody>
          <a:bodyPr>
            <a:spAutoFit/>
          </a:bodyPr>
          <a:lstStyle/>
          <a:p>
            <a:endParaRPr kumimoji="1" lang="zh-CN" altLang="en-US" sz="2400">
              <a:latin typeface="Times New Roman" pitchFamily="18" charset="0"/>
            </a:endParaRPr>
          </a:p>
        </p:txBody>
      </p:sp>
      <p:sp>
        <p:nvSpPr>
          <p:cNvPr id="28676" name="Text Box 6"/>
          <p:cNvSpPr txBox="1">
            <a:spLocks noChangeArrowheads="1"/>
          </p:cNvSpPr>
          <p:nvPr/>
        </p:nvSpPr>
        <p:spPr bwMode="auto">
          <a:xfrm>
            <a:off x="3124200" y="2490788"/>
            <a:ext cx="5410200" cy="457200"/>
          </a:xfrm>
          <a:prstGeom prst="rect">
            <a:avLst/>
          </a:prstGeom>
          <a:noFill/>
          <a:ln w="9525">
            <a:noFill/>
            <a:miter lim="800000"/>
            <a:headEnd/>
            <a:tailEnd/>
          </a:ln>
        </p:spPr>
        <p:txBody>
          <a:bodyPr>
            <a:spAutoFit/>
          </a:bodyPr>
          <a:lstStyle/>
          <a:p>
            <a:r>
              <a:rPr kumimoji="1" lang="zh-CN" altLang="en-US" sz="2400" b="1">
                <a:solidFill>
                  <a:srgbClr val="000000"/>
                </a:solidFill>
                <a:latin typeface="黑体" pitchFamily="2" charset="-122"/>
                <a:ea typeface="黑体" pitchFamily="2" charset="-122"/>
              </a:rPr>
              <a:t>   </a:t>
            </a:r>
            <a:endParaRPr kumimoji="1" lang="zh-CN" altLang="en-US" sz="2400" b="1">
              <a:latin typeface="黑体" pitchFamily="2" charset="-122"/>
              <a:ea typeface="黑体" pitchFamily="2" charset="-122"/>
            </a:endParaRPr>
          </a:p>
        </p:txBody>
      </p:sp>
      <p:pic>
        <p:nvPicPr>
          <p:cNvPr id="28677" name="Picture 8" descr="sum"/>
          <p:cNvPicPr>
            <a:picLocks noChangeAspect="1" noChangeArrowheads="1"/>
          </p:cNvPicPr>
          <p:nvPr/>
        </p:nvPicPr>
        <p:blipFill>
          <a:blip r:embed="rId2"/>
          <a:srcRect/>
          <a:stretch>
            <a:fillRect/>
          </a:stretch>
        </p:blipFill>
        <p:spPr bwMode="auto">
          <a:xfrm>
            <a:off x="990600" y="2514600"/>
            <a:ext cx="4419600" cy="297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zh-CN" altLang="en-US" sz="4000" smtClean="0">
                <a:latin typeface="微软雅黑"/>
              </a:rPr>
              <a:t>布局管理器总结</a:t>
            </a:r>
          </a:p>
        </p:txBody>
      </p:sp>
      <p:sp>
        <p:nvSpPr>
          <p:cNvPr id="29698" name="Rectangle 3"/>
          <p:cNvSpPr>
            <a:spLocks noGrp="1" noChangeArrowheads="1"/>
          </p:cNvSpPr>
          <p:nvPr>
            <p:ph type="body" idx="1"/>
          </p:nvPr>
        </p:nvSpPr>
        <p:spPr/>
        <p:txBody>
          <a:bodyPr/>
          <a:lstStyle/>
          <a:p>
            <a:pPr eaLnBrk="1" hangingPunct="1">
              <a:lnSpc>
                <a:spcPct val="90000"/>
              </a:lnSpc>
            </a:pPr>
            <a:r>
              <a:rPr lang="en-US" altLang="zh-CN" sz="2000" smtClean="0">
                <a:latin typeface="Verdana" pitchFamily="34" charset="0"/>
              </a:rPr>
              <a:t>Frame</a:t>
            </a:r>
            <a:r>
              <a:rPr lang="zh-CN" altLang="en-US" sz="2000" smtClean="0">
                <a:latin typeface="Verdana" pitchFamily="34" charset="0"/>
              </a:rPr>
              <a:t>是一个顶级窗口，</a:t>
            </a:r>
            <a:r>
              <a:rPr lang="en-US" altLang="zh-CN" sz="2000" smtClean="0">
                <a:latin typeface="Verdana" pitchFamily="34" charset="0"/>
              </a:rPr>
              <a:t>Frame</a:t>
            </a:r>
            <a:r>
              <a:rPr lang="zh-CN" altLang="en-US" sz="2000" smtClean="0">
                <a:latin typeface="Verdana" pitchFamily="34" charset="0"/>
              </a:rPr>
              <a:t>的缺省布局管理器为</a:t>
            </a:r>
            <a:r>
              <a:rPr lang="en-US" altLang="zh-CN" sz="2000" smtClean="0">
                <a:latin typeface="Verdana" pitchFamily="34" charset="0"/>
              </a:rPr>
              <a:t>BorderLayout</a:t>
            </a:r>
            <a:endParaRPr lang="zh-CN" altLang="en-US" sz="2000" smtClean="0">
              <a:latin typeface="Verdana" pitchFamily="34" charset="0"/>
            </a:endParaRPr>
          </a:p>
          <a:p>
            <a:pPr eaLnBrk="1" hangingPunct="1">
              <a:lnSpc>
                <a:spcPct val="90000"/>
              </a:lnSpc>
            </a:pPr>
            <a:r>
              <a:rPr lang="en-US" altLang="zh-CN" sz="2000" smtClean="0">
                <a:latin typeface="Verdana" pitchFamily="34" charset="0"/>
              </a:rPr>
              <a:t>Panel</a:t>
            </a:r>
            <a:r>
              <a:rPr lang="zh-CN" altLang="en-US" sz="2000" smtClean="0">
                <a:latin typeface="Verdana" pitchFamily="34" charset="0"/>
              </a:rPr>
              <a:t>无法单独显示，必须添加到某个容器中。</a:t>
            </a:r>
          </a:p>
          <a:p>
            <a:pPr lvl="1" eaLnBrk="1" hangingPunct="1">
              <a:lnSpc>
                <a:spcPct val="90000"/>
              </a:lnSpc>
            </a:pPr>
            <a:r>
              <a:rPr lang="en-US" altLang="zh-CN" sz="2000" smtClean="0">
                <a:latin typeface="Verdana" pitchFamily="34" charset="0"/>
              </a:rPr>
              <a:t>Panel</a:t>
            </a:r>
            <a:r>
              <a:rPr lang="zh-CN" altLang="en-US" sz="2000" smtClean="0">
                <a:latin typeface="Verdana" pitchFamily="34" charset="0"/>
              </a:rPr>
              <a:t>的缺省布局管理器为</a:t>
            </a:r>
            <a:r>
              <a:rPr lang="en-US" altLang="zh-CN" sz="2000" smtClean="0">
                <a:latin typeface="Verdana" pitchFamily="34" charset="0"/>
              </a:rPr>
              <a:t>FlowLayout</a:t>
            </a:r>
            <a:r>
              <a:rPr lang="zh-CN" altLang="en-US" sz="2000" smtClean="0">
                <a:latin typeface="Verdana" pitchFamily="34" charset="0"/>
              </a:rPr>
              <a:t>。</a:t>
            </a:r>
          </a:p>
          <a:p>
            <a:pPr eaLnBrk="1" hangingPunct="1">
              <a:lnSpc>
                <a:spcPct val="90000"/>
              </a:lnSpc>
            </a:pPr>
            <a:r>
              <a:rPr lang="zh-CN" altLang="en-US" sz="2000" smtClean="0">
                <a:latin typeface="Verdana" pitchFamily="34" charset="0"/>
              </a:rPr>
              <a:t>当把</a:t>
            </a:r>
            <a:r>
              <a:rPr lang="en-US" altLang="zh-CN" sz="2000" smtClean="0">
                <a:latin typeface="Verdana" pitchFamily="34" charset="0"/>
              </a:rPr>
              <a:t>Panel</a:t>
            </a:r>
            <a:r>
              <a:rPr lang="zh-CN" altLang="en-US" sz="2000" smtClean="0">
                <a:latin typeface="Verdana" pitchFamily="34" charset="0"/>
              </a:rPr>
              <a:t>作为一个组件添加到某个容器中后，该</a:t>
            </a:r>
            <a:r>
              <a:rPr lang="en-US" altLang="zh-CN" sz="2000" smtClean="0">
                <a:latin typeface="Verdana" pitchFamily="34" charset="0"/>
              </a:rPr>
              <a:t>Panel</a:t>
            </a:r>
            <a:r>
              <a:rPr lang="zh-CN" altLang="en-US" sz="2000" smtClean="0">
                <a:latin typeface="Verdana" pitchFamily="34" charset="0"/>
              </a:rPr>
              <a:t>仍然可以有自己的布局管理器。</a:t>
            </a:r>
          </a:p>
          <a:p>
            <a:pPr eaLnBrk="1" hangingPunct="1">
              <a:lnSpc>
                <a:spcPct val="90000"/>
              </a:lnSpc>
            </a:pPr>
            <a:endParaRPr lang="zh-CN" altLang="en-US" sz="2000" smtClean="0">
              <a:latin typeface="Verdana" pitchFamily="34" charset="0"/>
            </a:endParaRPr>
          </a:p>
          <a:p>
            <a:pPr eaLnBrk="1" hangingPunct="1">
              <a:lnSpc>
                <a:spcPct val="90000"/>
              </a:lnSpc>
            </a:pPr>
            <a:r>
              <a:rPr lang="zh-CN" altLang="en-US" sz="2000" smtClean="0">
                <a:latin typeface="Verdana" pitchFamily="34" charset="0"/>
              </a:rPr>
              <a:t>使用布局管理器时，布局管理器负责各个组件的大小和位置，因此用户无法在这种情况下设置组件大小和位置属性，如果试图使用</a:t>
            </a:r>
            <a:r>
              <a:rPr lang="en-US" altLang="zh-CN" sz="2000" smtClean="0">
                <a:latin typeface="Verdana" pitchFamily="34" charset="0"/>
              </a:rPr>
              <a:t>Java</a:t>
            </a:r>
            <a:r>
              <a:rPr lang="zh-CN" altLang="en-US" sz="2000" smtClean="0">
                <a:latin typeface="Verdana" pitchFamily="34" charset="0"/>
              </a:rPr>
              <a:t>语言提供的</a:t>
            </a:r>
            <a:r>
              <a:rPr lang="en-US" altLang="zh-CN" sz="2000" smtClean="0">
                <a:latin typeface="Verdana" pitchFamily="34" charset="0"/>
              </a:rPr>
              <a:t>setLocation()</a:t>
            </a:r>
            <a:r>
              <a:rPr lang="zh-CN" altLang="en-US" sz="2000" smtClean="0">
                <a:latin typeface="Verdana" pitchFamily="34" charset="0"/>
              </a:rPr>
              <a:t>，</a:t>
            </a:r>
            <a:r>
              <a:rPr lang="en-US" altLang="zh-CN" sz="2000" smtClean="0">
                <a:latin typeface="Verdana" pitchFamily="34" charset="0"/>
              </a:rPr>
              <a:t>setSize()</a:t>
            </a:r>
            <a:r>
              <a:rPr lang="zh-CN" altLang="en-US" sz="2000" smtClean="0">
                <a:latin typeface="Verdana" pitchFamily="34" charset="0"/>
              </a:rPr>
              <a:t>，</a:t>
            </a:r>
            <a:r>
              <a:rPr lang="en-US" altLang="zh-CN" sz="2000" smtClean="0">
                <a:latin typeface="Verdana" pitchFamily="34" charset="0"/>
              </a:rPr>
              <a:t>setBounds()</a:t>
            </a:r>
            <a:r>
              <a:rPr lang="zh-CN" altLang="en-US" sz="2000" smtClean="0">
                <a:latin typeface="Verdana" pitchFamily="34" charset="0"/>
              </a:rPr>
              <a:t>等方法，则都会被布局管理器覆盖。</a:t>
            </a:r>
          </a:p>
          <a:p>
            <a:pPr eaLnBrk="1" hangingPunct="1">
              <a:lnSpc>
                <a:spcPct val="90000"/>
              </a:lnSpc>
            </a:pPr>
            <a:r>
              <a:rPr lang="zh-CN" altLang="en-US" sz="2000" smtClean="0">
                <a:latin typeface="Verdana" pitchFamily="34" charset="0"/>
              </a:rPr>
              <a:t>如果用户确实需要亲自设置组件大小或位置，则应取消该容器的布局管理器，方法为：</a:t>
            </a:r>
          </a:p>
          <a:p>
            <a:pPr lvl="1" eaLnBrk="1" hangingPunct="1">
              <a:lnSpc>
                <a:spcPct val="90000"/>
              </a:lnSpc>
            </a:pPr>
            <a:r>
              <a:rPr lang="en-US" altLang="zh-CN" sz="2000" smtClean="0">
                <a:latin typeface="Verdana" pitchFamily="34" charset="0"/>
              </a:rPr>
              <a:t>setLayout(null)</a:t>
            </a:r>
            <a:endParaRPr lang="zh-CN" altLang="en-US" sz="2000" smtClean="0">
              <a:latin typeface="Verdana" pitchFamily="34" charset="0"/>
            </a:endParaRPr>
          </a:p>
        </p:txBody>
      </p:sp>
      <p:sp>
        <p:nvSpPr>
          <p:cNvPr id="29699" name="Text Box 4"/>
          <p:cNvSpPr txBox="1">
            <a:spLocks noChangeArrowheads="1"/>
          </p:cNvSpPr>
          <p:nvPr/>
        </p:nvSpPr>
        <p:spPr bwMode="auto">
          <a:xfrm>
            <a:off x="6172200" y="3124200"/>
            <a:ext cx="2073275" cy="457200"/>
          </a:xfrm>
          <a:prstGeom prst="rect">
            <a:avLst/>
          </a:prstGeom>
          <a:noFill/>
          <a:ln w="9525">
            <a:noFill/>
            <a:miter lim="800000"/>
            <a:headEnd/>
            <a:tailEnd/>
          </a:ln>
        </p:spPr>
        <p:txBody>
          <a:bodyPr>
            <a:spAutoFit/>
          </a:bodyPr>
          <a:lstStyle/>
          <a:p>
            <a:endParaRPr kumimoji="1" lang="zh-CN" altLang="en-US" sz="2400">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ChangeArrowheads="1"/>
          </p:cNvSpPr>
          <p:nvPr/>
        </p:nvSpPr>
        <p:spPr bwMode="auto">
          <a:xfrm>
            <a:off x="179388" y="1700213"/>
            <a:ext cx="8748712" cy="4462462"/>
          </a:xfrm>
          <a:prstGeom prst="rect">
            <a:avLst/>
          </a:prstGeom>
          <a:solidFill>
            <a:schemeClr val="bg1"/>
          </a:solidFill>
          <a:ln w="9525">
            <a:solidFill>
              <a:schemeClr val="tx1"/>
            </a:solidFill>
            <a:miter lim="800000"/>
            <a:headEnd/>
            <a:tailEnd/>
          </a:ln>
        </p:spPr>
        <p:txBody>
          <a:bodyPr wrap="none" anchor="ctr"/>
          <a:lstStyle/>
          <a:p>
            <a:pPr marL="400050" indent="-400050" algn="ctr"/>
            <a:endParaRPr lang="zh-CN" altLang="en-US"/>
          </a:p>
        </p:txBody>
      </p:sp>
      <p:sp>
        <p:nvSpPr>
          <p:cNvPr id="30722" name="Rectangle 3"/>
          <p:cNvSpPr>
            <a:spLocks noGrp="1" noChangeArrowheads="1"/>
          </p:cNvSpPr>
          <p:nvPr>
            <p:ph type="title"/>
          </p:nvPr>
        </p:nvSpPr>
        <p:spPr/>
        <p:txBody>
          <a:bodyPr/>
          <a:lstStyle/>
          <a:p>
            <a:pPr eaLnBrk="1" hangingPunct="1"/>
            <a:r>
              <a:rPr lang="zh-CN" altLang="en-US" sz="4000" smtClean="0">
                <a:latin typeface="微软雅黑"/>
              </a:rPr>
              <a:t>事件监听</a:t>
            </a:r>
          </a:p>
        </p:txBody>
      </p:sp>
      <p:sp>
        <p:nvSpPr>
          <p:cNvPr id="30723" name="Rectangle 4"/>
          <p:cNvSpPr>
            <a:spLocks noChangeArrowheads="1"/>
          </p:cNvSpPr>
          <p:nvPr/>
        </p:nvSpPr>
        <p:spPr bwMode="auto">
          <a:xfrm>
            <a:off x="1658938" y="3576638"/>
            <a:ext cx="2198687" cy="1155700"/>
          </a:xfrm>
          <a:prstGeom prst="rect">
            <a:avLst/>
          </a:prstGeom>
          <a:solidFill>
            <a:schemeClr val="folHlink"/>
          </a:solidFill>
          <a:ln w="9525">
            <a:solidFill>
              <a:schemeClr val="tx1"/>
            </a:solidFill>
            <a:miter lim="800000"/>
            <a:headEnd/>
            <a:tailEnd/>
          </a:ln>
        </p:spPr>
        <p:txBody>
          <a:bodyPr wrap="none" anchor="ctr"/>
          <a:lstStyle/>
          <a:p>
            <a:pPr algn="ctr"/>
            <a:r>
              <a:rPr kumimoji="1" lang="zh-CN" altLang="en-US" sz="2000" b="1">
                <a:solidFill>
                  <a:srgbClr val="000066"/>
                </a:solidFill>
                <a:latin typeface="Times New Roman" pitchFamily="18" charset="0"/>
              </a:rPr>
              <a:t>事件源对象</a:t>
            </a:r>
          </a:p>
        </p:txBody>
      </p:sp>
      <p:sp>
        <p:nvSpPr>
          <p:cNvPr id="30724" name="Rectangle 5"/>
          <p:cNvSpPr>
            <a:spLocks noChangeArrowheads="1"/>
          </p:cNvSpPr>
          <p:nvPr/>
        </p:nvSpPr>
        <p:spPr bwMode="auto">
          <a:xfrm>
            <a:off x="3784600" y="2132013"/>
            <a:ext cx="2417763" cy="722312"/>
          </a:xfrm>
          <a:prstGeom prst="rect">
            <a:avLst/>
          </a:prstGeom>
          <a:solidFill>
            <a:srgbClr val="FFFF99"/>
          </a:solidFill>
          <a:ln w="9525">
            <a:solidFill>
              <a:schemeClr val="tx1"/>
            </a:solidFill>
            <a:miter lim="800000"/>
            <a:headEnd/>
            <a:tailEnd/>
          </a:ln>
        </p:spPr>
        <p:txBody>
          <a:bodyPr wrap="none" anchor="ctr"/>
          <a:lstStyle/>
          <a:p>
            <a:pPr algn="ctr"/>
            <a:r>
              <a:rPr kumimoji="1" lang="zh-CN" altLang="en-US" b="1">
                <a:solidFill>
                  <a:srgbClr val="000066"/>
                </a:solidFill>
                <a:latin typeface="Times New Roman" pitchFamily="18" charset="0"/>
              </a:rPr>
              <a:t>实现了某种</a:t>
            </a:r>
            <a:r>
              <a:rPr kumimoji="1" lang="zh-CN" altLang="en-US" b="1">
                <a:solidFill>
                  <a:srgbClr val="800000"/>
                </a:solidFill>
                <a:latin typeface="Times New Roman" pitchFamily="18" charset="0"/>
              </a:rPr>
              <a:t>监听器</a:t>
            </a:r>
          </a:p>
          <a:p>
            <a:pPr algn="ctr"/>
            <a:r>
              <a:rPr kumimoji="1" lang="zh-CN" altLang="en-US" b="1">
                <a:solidFill>
                  <a:srgbClr val="000066"/>
                </a:solidFill>
                <a:latin typeface="Times New Roman" pitchFamily="18" charset="0"/>
              </a:rPr>
              <a:t>接口的类的对象</a:t>
            </a:r>
          </a:p>
        </p:txBody>
      </p:sp>
      <p:cxnSp>
        <p:nvCxnSpPr>
          <p:cNvPr id="30725" name="AutoShape 6"/>
          <p:cNvCxnSpPr>
            <a:cxnSpLocks noChangeShapeType="1"/>
            <a:stCxn id="30724" idx="1"/>
            <a:endCxn id="30723" idx="0"/>
          </p:cNvCxnSpPr>
          <p:nvPr/>
        </p:nvCxnSpPr>
        <p:spPr bwMode="auto">
          <a:xfrm rot="10800000" flipV="1">
            <a:off x="2757488" y="2493963"/>
            <a:ext cx="1027112" cy="1082675"/>
          </a:xfrm>
          <a:prstGeom prst="curvedConnector2">
            <a:avLst/>
          </a:prstGeom>
          <a:noFill/>
          <a:ln w="9525">
            <a:solidFill>
              <a:schemeClr val="tx1"/>
            </a:solidFill>
            <a:prstDash val="dash"/>
            <a:round/>
            <a:headEnd/>
            <a:tailEnd type="triangle" w="med" len="med"/>
          </a:ln>
        </p:spPr>
      </p:cxnSp>
      <p:sp>
        <p:nvSpPr>
          <p:cNvPr id="30726" name="Text Box 7"/>
          <p:cNvSpPr txBox="1">
            <a:spLocks noChangeArrowheads="1"/>
          </p:cNvSpPr>
          <p:nvPr/>
        </p:nvSpPr>
        <p:spPr bwMode="auto">
          <a:xfrm>
            <a:off x="2549525" y="2444750"/>
            <a:ext cx="644525" cy="366713"/>
          </a:xfrm>
          <a:prstGeom prst="rect">
            <a:avLst/>
          </a:prstGeom>
          <a:noFill/>
          <a:ln w="9525">
            <a:noFill/>
            <a:miter lim="800000"/>
            <a:headEnd/>
            <a:tailEnd/>
          </a:ln>
        </p:spPr>
        <p:txBody>
          <a:bodyPr wrap="none">
            <a:spAutoFit/>
          </a:bodyPr>
          <a:lstStyle/>
          <a:p>
            <a:pPr algn="ctr"/>
            <a:r>
              <a:rPr kumimoji="1" lang="zh-CN" altLang="en-US" b="1">
                <a:latin typeface="Times New Roman" pitchFamily="18" charset="0"/>
              </a:rPr>
              <a:t>注册</a:t>
            </a:r>
          </a:p>
        </p:txBody>
      </p:sp>
      <p:sp>
        <p:nvSpPr>
          <p:cNvPr id="30727" name="Text Box 8"/>
          <p:cNvSpPr txBox="1">
            <a:spLocks noChangeArrowheads="1"/>
          </p:cNvSpPr>
          <p:nvPr/>
        </p:nvSpPr>
        <p:spPr bwMode="auto">
          <a:xfrm>
            <a:off x="1404938" y="5094288"/>
            <a:ext cx="1795462" cy="366712"/>
          </a:xfrm>
          <a:prstGeom prst="rect">
            <a:avLst/>
          </a:prstGeom>
          <a:noFill/>
          <a:ln w="9525">
            <a:noFill/>
            <a:miter lim="800000"/>
            <a:headEnd/>
            <a:tailEnd/>
          </a:ln>
        </p:spPr>
        <p:txBody>
          <a:bodyPr wrap="none">
            <a:spAutoFit/>
          </a:bodyPr>
          <a:lstStyle/>
          <a:p>
            <a:pPr algn="ctr"/>
            <a:r>
              <a:rPr kumimoji="1" lang="zh-CN" altLang="en-US" b="1">
                <a:latin typeface="Times New Roman" pitchFamily="18" charset="0"/>
              </a:rPr>
              <a:t>当某种事件发生</a:t>
            </a:r>
          </a:p>
        </p:txBody>
      </p:sp>
      <p:cxnSp>
        <p:nvCxnSpPr>
          <p:cNvPr id="30728" name="AutoShape 9"/>
          <p:cNvCxnSpPr>
            <a:cxnSpLocks noChangeShapeType="1"/>
          </p:cNvCxnSpPr>
          <p:nvPr/>
        </p:nvCxnSpPr>
        <p:spPr bwMode="auto">
          <a:xfrm rot="5400000" flipH="1" flipV="1">
            <a:off x="2936081" y="2675732"/>
            <a:ext cx="1878013" cy="2235200"/>
          </a:xfrm>
          <a:prstGeom prst="curvedConnector3">
            <a:avLst>
              <a:gd name="adj1" fmla="val -28528"/>
            </a:avLst>
          </a:prstGeom>
          <a:noFill/>
          <a:ln w="25400">
            <a:solidFill>
              <a:srgbClr val="000066"/>
            </a:solidFill>
            <a:round/>
            <a:headEnd/>
            <a:tailEnd type="stealth" w="med" len="med"/>
          </a:ln>
        </p:spPr>
      </p:cxnSp>
      <p:sp>
        <p:nvSpPr>
          <p:cNvPr id="30729" name="Text Box 10"/>
          <p:cNvSpPr txBox="1">
            <a:spLocks noChangeArrowheads="1"/>
          </p:cNvSpPr>
          <p:nvPr/>
        </p:nvSpPr>
        <p:spPr bwMode="auto">
          <a:xfrm>
            <a:off x="4300538" y="4875213"/>
            <a:ext cx="2946400" cy="641350"/>
          </a:xfrm>
          <a:prstGeom prst="rect">
            <a:avLst/>
          </a:prstGeom>
          <a:noFill/>
          <a:ln w="9525">
            <a:noFill/>
            <a:miter lim="800000"/>
            <a:headEnd/>
            <a:tailEnd/>
          </a:ln>
        </p:spPr>
        <p:txBody>
          <a:bodyPr wrap="none">
            <a:spAutoFit/>
          </a:bodyPr>
          <a:lstStyle/>
          <a:p>
            <a:pPr algn="ctr"/>
            <a:r>
              <a:rPr kumimoji="1" lang="zh-CN" altLang="en-US" b="1">
                <a:latin typeface="Times New Roman" pitchFamily="18" charset="0"/>
              </a:rPr>
              <a:t>向监听器传送某种事件对象</a:t>
            </a:r>
          </a:p>
          <a:p>
            <a:pPr algn="ctr"/>
            <a:r>
              <a:rPr kumimoji="1" lang="zh-CN" altLang="en-US" b="1">
                <a:latin typeface="Times New Roman" pitchFamily="18" charset="0"/>
              </a:rPr>
              <a:t>（封装了某种事件的信息）</a:t>
            </a:r>
          </a:p>
        </p:txBody>
      </p:sp>
      <p:sp>
        <p:nvSpPr>
          <p:cNvPr id="30730" name="Text Box 11"/>
          <p:cNvSpPr txBox="1">
            <a:spLocks noChangeArrowheads="1"/>
          </p:cNvSpPr>
          <p:nvPr/>
        </p:nvSpPr>
        <p:spPr bwMode="auto">
          <a:xfrm>
            <a:off x="5697538" y="2927350"/>
            <a:ext cx="1795462" cy="641350"/>
          </a:xfrm>
          <a:prstGeom prst="rect">
            <a:avLst/>
          </a:prstGeom>
          <a:noFill/>
          <a:ln w="9525">
            <a:noFill/>
            <a:miter lim="800000"/>
            <a:headEnd/>
            <a:tailEnd/>
          </a:ln>
        </p:spPr>
        <p:txBody>
          <a:bodyPr wrap="none">
            <a:spAutoFit/>
          </a:bodyPr>
          <a:lstStyle/>
          <a:p>
            <a:pPr algn="ctr"/>
            <a:r>
              <a:rPr kumimoji="1" lang="zh-CN" altLang="en-US" b="1">
                <a:latin typeface="Times New Roman" pitchFamily="18" charset="0"/>
              </a:rPr>
              <a:t>接到事件对象后</a:t>
            </a:r>
          </a:p>
          <a:p>
            <a:pPr algn="ctr"/>
            <a:r>
              <a:rPr kumimoji="1" lang="zh-CN" altLang="en-US" b="1">
                <a:latin typeface="Times New Roman" pitchFamily="18" charset="0"/>
              </a:rPr>
              <a:t>进行某种处理</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p:txBody>
          <a:bodyPr/>
          <a:lstStyle/>
          <a:p>
            <a:pPr eaLnBrk="1" hangingPunct="1"/>
            <a:r>
              <a:rPr lang="zh-CN" altLang="en-US" sz="4000" smtClean="0">
                <a:latin typeface="微软雅黑"/>
              </a:rPr>
              <a:t>事件监听</a:t>
            </a:r>
          </a:p>
        </p:txBody>
      </p:sp>
      <p:sp>
        <p:nvSpPr>
          <p:cNvPr id="13" name="Rectangle 3"/>
          <p:cNvSpPr txBox="1">
            <a:spLocks noChangeArrowheads="1"/>
          </p:cNvSpPr>
          <p:nvPr/>
        </p:nvSpPr>
        <p:spPr>
          <a:xfrm>
            <a:off x="457200" y="1371600"/>
            <a:ext cx="8229600" cy="48006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rgbClr val="91581F"/>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91581F"/>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91581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91581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91581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zh-CN" altLang="en-US" sz="2000" dirty="0">
                <a:latin typeface="Verdana" pitchFamily="34" charset="0"/>
              </a:rPr>
              <a:t>在</a:t>
            </a:r>
            <a:r>
              <a:rPr lang="en-US" altLang="zh-CN" sz="2000" dirty="0">
                <a:latin typeface="Verdana" pitchFamily="34" charset="0"/>
              </a:rPr>
              <a:t>AWT</a:t>
            </a:r>
            <a:r>
              <a:rPr lang="zh-CN" altLang="en-US" sz="2000" dirty="0">
                <a:latin typeface="Verdana" pitchFamily="34" charset="0"/>
              </a:rPr>
              <a:t>中，提供</a:t>
            </a:r>
            <a:r>
              <a:rPr lang="en-US" altLang="zh-CN" sz="2000" dirty="0">
                <a:latin typeface="Verdana" pitchFamily="34" charset="0"/>
              </a:rPr>
              <a:t>11</a:t>
            </a:r>
            <a:r>
              <a:rPr lang="zh-CN" altLang="en-US" sz="2000" dirty="0">
                <a:latin typeface="Verdana" pitchFamily="34" charset="0"/>
              </a:rPr>
              <a:t>种标准的监听器类型，见下表。</a:t>
            </a:r>
          </a:p>
          <a:p>
            <a:pPr marL="0" indent="0" eaLnBrk="1" hangingPunct="1">
              <a:buNone/>
            </a:pPr>
            <a:r>
              <a:rPr lang="zh-CN" altLang="en-US" sz="2000" dirty="0">
                <a:latin typeface="Verdana" pitchFamily="34" charset="0"/>
              </a:rPr>
              <a:t>     监听器              </a:t>
            </a:r>
            <a:r>
              <a:rPr lang="zh-CN" altLang="en-US" sz="2000" dirty="0" smtClean="0">
                <a:latin typeface="Verdana" pitchFamily="34" charset="0"/>
              </a:rPr>
              <a:t> 适配器</a:t>
            </a:r>
            <a:r>
              <a:rPr lang="zh-CN" altLang="en-US" sz="2000" dirty="0">
                <a:latin typeface="Verdana" pitchFamily="34" charset="0"/>
              </a:rPr>
              <a:t>类              </a:t>
            </a:r>
            <a:r>
              <a:rPr lang="zh-CN" altLang="en-US" sz="2000" dirty="0" smtClean="0">
                <a:latin typeface="Verdana" pitchFamily="34" charset="0"/>
              </a:rPr>
              <a:t>   注册</a:t>
            </a:r>
            <a:r>
              <a:rPr lang="zh-CN" altLang="en-US" sz="2000" dirty="0">
                <a:latin typeface="Verdana" pitchFamily="34" charset="0"/>
              </a:rPr>
              <a:t>方法 </a:t>
            </a:r>
          </a:p>
          <a:p>
            <a:pPr marL="0" indent="0" eaLnBrk="1" hangingPunct="1">
              <a:buNone/>
            </a:pPr>
            <a:r>
              <a:rPr lang="en-US" altLang="zh-CN" sz="1800" dirty="0" err="1">
                <a:latin typeface="Verdana" pitchFamily="34" charset="0"/>
              </a:rPr>
              <a:t>ActionListener</a:t>
            </a:r>
            <a:r>
              <a:rPr lang="en-US" altLang="zh-CN" sz="1800" dirty="0">
                <a:latin typeface="Verdana" pitchFamily="34" charset="0"/>
              </a:rPr>
              <a:t>                                          </a:t>
            </a:r>
            <a:r>
              <a:rPr lang="en-US" altLang="zh-CN" sz="1800" dirty="0" err="1">
                <a:latin typeface="Verdana" pitchFamily="34" charset="0"/>
              </a:rPr>
              <a:t>addActionListener</a:t>
            </a:r>
            <a:endParaRPr lang="en-US" altLang="zh-CN" sz="1800" dirty="0">
              <a:latin typeface="Verdana" pitchFamily="34" charset="0"/>
            </a:endParaRPr>
          </a:p>
          <a:p>
            <a:pPr marL="0" indent="0" eaLnBrk="1" hangingPunct="1">
              <a:buNone/>
            </a:pPr>
            <a:r>
              <a:rPr lang="en-US" altLang="zh-CN" sz="1800" dirty="0" err="1">
                <a:latin typeface="Verdana" pitchFamily="34" charset="0"/>
              </a:rPr>
              <a:t>AdjustmentListener</a:t>
            </a:r>
            <a:r>
              <a:rPr lang="en-US" altLang="zh-CN" sz="1800" dirty="0">
                <a:latin typeface="Verdana" pitchFamily="34" charset="0"/>
              </a:rPr>
              <a:t>                                 </a:t>
            </a:r>
            <a:r>
              <a:rPr lang="en-US" altLang="zh-CN" sz="1800" dirty="0" smtClean="0">
                <a:latin typeface="Verdana" pitchFamily="34" charset="0"/>
              </a:rPr>
              <a:t>  </a:t>
            </a:r>
            <a:r>
              <a:rPr lang="en-US" altLang="zh-CN" sz="1800" dirty="0" err="1">
                <a:latin typeface="Verdana" pitchFamily="34" charset="0"/>
              </a:rPr>
              <a:t>addAdjustmentListener</a:t>
            </a:r>
            <a:endParaRPr lang="en-US" altLang="zh-CN" sz="1800" dirty="0">
              <a:latin typeface="Verdana" pitchFamily="34" charset="0"/>
            </a:endParaRPr>
          </a:p>
          <a:p>
            <a:pPr marL="0" indent="0" eaLnBrk="1" hangingPunct="1">
              <a:buNone/>
            </a:pPr>
            <a:r>
              <a:rPr lang="en-US" altLang="zh-CN" sz="1800" dirty="0" err="1">
                <a:latin typeface="Verdana" pitchFamily="34" charset="0"/>
              </a:rPr>
              <a:t>ComponentListener</a:t>
            </a:r>
            <a:r>
              <a:rPr lang="en-US" altLang="zh-CN" sz="1800" dirty="0">
                <a:latin typeface="Verdana" pitchFamily="34" charset="0"/>
              </a:rPr>
              <a:t> </a:t>
            </a:r>
            <a:r>
              <a:rPr lang="en-US" altLang="zh-CN" sz="1800" dirty="0" smtClean="0">
                <a:latin typeface="Verdana" pitchFamily="34" charset="0"/>
              </a:rPr>
              <a:t>  </a:t>
            </a:r>
            <a:r>
              <a:rPr lang="en-US" altLang="zh-CN" sz="1800" dirty="0" err="1" smtClean="0">
                <a:latin typeface="Verdana" pitchFamily="34" charset="0"/>
              </a:rPr>
              <a:t>ComponentAdapter</a:t>
            </a:r>
            <a:r>
              <a:rPr lang="en-US" altLang="zh-CN" sz="1800" dirty="0" smtClean="0">
                <a:latin typeface="Verdana" pitchFamily="34" charset="0"/>
              </a:rPr>
              <a:t>    </a:t>
            </a:r>
            <a:r>
              <a:rPr lang="en-US" altLang="zh-CN" sz="1800" dirty="0" err="1" smtClean="0">
                <a:latin typeface="Verdana" pitchFamily="34" charset="0"/>
              </a:rPr>
              <a:t>addComponentListener</a:t>
            </a:r>
            <a:endParaRPr lang="en-US" altLang="zh-CN" sz="1800" dirty="0">
              <a:latin typeface="Verdana" pitchFamily="34" charset="0"/>
            </a:endParaRPr>
          </a:p>
          <a:p>
            <a:pPr marL="0" indent="0" eaLnBrk="1" hangingPunct="1">
              <a:buNone/>
            </a:pPr>
            <a:r>
              <a:rPr lang="en-US" altLang="zh-CN" sz="1800" dirty="0" err="1">
                <a:latin typeface="Verdana" pitchFamily="34" charset="0"/>
              </a:rPr>
              <a:t>ContainerListener</a:t>
            </a:r>
            <a:r>
              <a:rPr lang="en-US" altLang="zh-CN" sz="1800" dirty="0">
                <a:latin typeface="Verdana" pitchFamily="34" charset="0"/>
              </a:rPr>
              <a:t>    </a:t>
            </a:r>
            <a:r>
              <a:rPr lang="en-US" altLang="zh-CN" sz="1800" dirty="0" smtClean="0">
                <a:latin typeface="Verdana" pitchFamily="34" charset="0"/>
              </a:rPr>
              <a:t>  </a:t>
            </a:r>
            <a:r>
              <a:rPr lang="en-US" altLang="zh-CN" sz="1800" dirty="0" err="1" smtClean="0">
                <a:latin typeface="Verdana" pitchFamily="34" charset="0"/>
              </a:rPr>
              <a:t>ContainerAdapter</a:t>
            </a:r>
            <a:r>
              <a:rPr lang="en-US" altLang="zh-CN" sz="1800" dirty="0" smtClean="0">
                <a:latin typeface="Verdana" pitchFamily="34" charset="0"/>
              </a:rPr>
              <a:t>      </a:t>
            </a:r>
            <a:r>
              <a:rPr lang="en-US" altLang="zh-CN" sz="1800" dirty="0" err="1" smtClean="0">
                <a:latin typeface="Verdana" pitchFamily="34" charset="0"/>
              </a:rPr>
              <a:t>addContainerListener</a:t>
            </a:r>
            <a:endParaRPr lang="en-US" altLang="zh-CN" sz="1800" dirty="0">
              <a:latin typeface="Verdana" pitchFamily="34" charset="0"/>
            </a:endParaRPr>
          </a:p>
          <a:p>
            <a:pPr marL="0" indent="0" eaLnBrk="1" hangingPunct="1">
              <a:buNone/>
            </a:pPr>
            <a:r>
              <a:rPr lang="en-US" altLang="zh-CN" sz="1800" dirty="0" err="1">
                <a:latin typeface="Verdana" pitchFamily="34" charset="0"/>
              </a:rPr>
              <a:t>FocusListener</a:t>
            </a:r>
            <a:r>
              <a:rPr lang="en-US" altLang="zh-CN" sz="1800" dirty="0">
                <a:latin typeface="Verdana" pitchFamily="34" charset="0"/>
              </a:rPr>
              <a:t>          </a:t>
            </a:r>
            <a:r>
              <a:rPr lang="en-US" altLang="zh-CN" sz="1800" dirty="0" smtClean="0">
                <a:latin typeface="Verdana" pitchFamily="34" charset="0"/>
              </a:rPr>
              <a:t>  </a:t>
            </a:r>
            <a:r>
              <a:rPr lang="en-US" altLang="zh-CN" sz="1800" dirty="0" err="1" smtClean="0">
                <a:latin typeface="Verdana" pitchFamily="34" charset="0"/>
              </a:rPr>
              <a:t>FocusAdapter</a:t>
            </a:r>
            <a:r>
              <a:rPr lang="en-US" altLang="zh-CN" sz="1800" dirty="0" smtClean="0">
                <a:latin typeface="Verdana" pitchFamily="34" charset="0"/>
              </a:rPr>
              <a:t>            </a:t>
            </a:r>
            <a:r>
              <a:rPr lang="en-US" altLang="zh-CN" sz="1800" dirty="0" err="1" smtClean="0">
                <a:latin typeface="Verdana" pitchFamily="34" charset="0"/>
              </a:rPr>
              <a:t>addFocusListener</a:t>
            </a:r>
            <a:endParaRPr lang="en-US" altLang="zh-CN" sz="1800" dirty="0">
              <a:latin typeface="Verdana" pitchFamily="34" charset="0"/>
            </a:endParaRPr>
          </a:p>
          <a:p>
            <a:pPr marL="0" indent="0" eaLnBrk="1" hangingPunct="1">
              <a:buNone/>
            </a:pPr>
            <a:r>
              <a:rPr lang="en-US" altLang="zh-CN" sz="1800" dirty="0" err="1">
                <a:latin typeface="Verdana" pitchFamily="34" charset="0"/>
              </a:rPr>
              <a:t>ItemListener</a:t>
            </a:r>
            <a:r>
              <a:rPr lang="en-US" altLang="zh-CN" sz="1800" dirty="0">
                <a:latin typeface="Verdana" pitchFamily="34" charset="0"/>
              </a:rPr>
              <a:t>                                            </a:t>
            </a:r>
            <a:r>
              <a:rPr lang="en-US" altLang="zh-CN" sz="1800" dirty="0" smtClean="0">
                <a:latin typeface="Verdana" pitchFamily="34" charset="0"/>
              </a:rPr>
              <a:t> </a:t>
            </a:r>
            <a:r>
              <a:rPr lang="en-US" altLang="zh-CN" sz="1800" dirty="0" err="1" smtClean="0">
                <a:latin typeface="Verdana" pitchFamily="34" charset="0"/>
              </a:rPr>
              <a:t>addItemListener</a:t>
            </a:r>
            <a:endParaRPr lang="en-US" altLang="zh-CN" sz="1800" dirty="0">
              <a:latin typeface="Verdana" pitchFamily="34" charset="0"/>
            </a:endParaRPr>
          </a:p>
          <a:p>
            <a:pPr marL="0" indent="0" eaLnBrk="1" hangingPunct="1">
              <a:buNone/>
            </a:pPr>
            <a:r>
              <a:rPr lang="en-US" altLang="zh-CN" sz="1800" dirty="0" err="1">
                <a:latin typeface="Verdana" pitchFamily="34" charset="0"/>
              </a:rPr>
              <a:t>KeyListener</a:t>
            </a:r>
            <a:r>
              <a:rPr lang="en-US" altLang="zh-CN" sz="1800" dirty="0">
                <a:latin typeface="Verdana" pitchFamily="34" charset="0"/>
              </a:rPr>
              <a:t>              </a:t>
            </a:r>
            <a:r>
              <a:rPr lang="en-US" altLang="zh-CN" sz="1800" dirty="0" smtClean="0">
                <a:latin typeface="Verdana" pitchFamily="34" charset="0"/>
              </a:rPr>
              <a:t> </a:t>
            </a:r>
            <a:r>
              <a:rPr lang="en-US" altLang="zh-CN" sz="1800" dirty="0" err="1" smtClean="0">
                <a:latin typeface="Verdana" pitchFamily="34" charset="0"/>
              </a:rPr>
              <a:t>KeyAdapter</a:t>
            </a:r>
            <a:r>
              <a:rPr lang="en-US" altLang="zh-CN" sz="1800" dirty="0" smtClean="0">
                <a:latin typeface="Verdana" pitchFamily="34" charset="0"/>
              </a:rPr>
              <a:t>               </a:t>
            </a:r>
            <a:r>
              <a:rPr lang="en-US" altLang="zh-CN" sz="1800" dirty="0" err="1" smtClean="0">
                <a:latin typeface="Verdana" pitchFamily="34" charset="0"/>
              </a:rPr>
              <a:t>addKeyListener</a:t>
            </a:r>
            <a:endParaRPr lang="en-US" altLang="zh-CN" sz="1800" dirty="0">
              <a:latin typeface="Verdana" pitchFamily="34" charset="0"/>
            </a:endParaRPr>
          </a:p>
          <a:p>
            <a:pPr marL="0" indent="0" eaLnBrk="1" hangingPunct="1">
              <a:buNone/>
            </a:pPr>
            <a:r>
              <a:rPr lang="en-US" altLang="zh-CN" sz="1800" dirty="0" err="1">
                <a:latin typeface="Verdana" pitchFamily="34" charset="0"/>
              </a:rPr>
              <a:t>MouseListener</a:t>
            </a:r>
            <a:r>
              <a:rPr lang="en-US" altLang="zh-CN" sz="1800" dirty="0">
                <a:latin typeface="Verdana" pitchFamily="34" charset="0"/>
              </a:rPr>
              <a:t>         </a:t>
            </a:r>
            <a:r>
              <a:rPr lang="en-US" altLang="zh-CN" sz="1800" dirty="0" smtClean="0">
                <a:latin typeface="Verdana" pitchFamily="34" charset="0"/>
              </a:rPr>
              <a:t>  </a:t>
            </a:r>
            <a:r>
              <a:rPr lang="en-US" altLang="zh-CN" sz="1800" dirty="0" err="1" smtClean="0">
                <a:latin typeface="Verdana" pitchFamily="34" charset="0"/>
              </a:rPr>
              <a:t>MouseAdapter</a:t>
            </a:r>
            <a:r>
              <a:rPr lang="en-US" altLang="zh-CN" sz="1800" dirty="0" smtClean="0">
                <a:latin typeface="Verdana" pitchFamily="34" charset="0"/>
              </a:rPr>
              <a:t>            </a:t>
            </a:r>
            <a:r>
              <a:rPr lang="en-US" altLang="zh-CN" sz="1800" dirty="0" err="1" smtClean="0">
                <a:latin typeface="Verdana" pitchFamily="34" charset="0"/>
              </a:rPr>
              <a:t>addMouseListener</a:t>
            </a:r>
            <a:endParaRPr lang="en-US" altLang="zh-CN" sz="1800" dirty="0">
              <a:latin typeface="Verdana" pitchFamily="34" charset="0"/>
            </a:endParaRPr>
          </a:p>
          <a:p>
            <a:pPr marL="0" indent="0" eaLnBrk="1" hangingPunct="1">
              <a:buNone/>
            </a:pPr>
            <a:r>
              <a:rPr lang="en-US" altLang="zh-CN" sz="1800" dirty="0" err="1">
                <a:latin typeface="Verdana" pitchFamily="34" charset="0"/>
              </a:rPr>
              <a:t>MouseMotionListener</a:t>
            </a:r>
            <a:r>
              <a:rPr lang="en-US" altLang="zh-CN" sz="1800" dirty="0">
                <a:latin typeface="Verdana" pitchFamily="34" charset="0"/>
              </a:rPr>
              <a:t> </a:t>
            </a:r>
            <a:r>
              <a:rPr lang="en-US" altLang="zh-CN" sz="1800" dirty="0" smtClean="0">
                <a:latin typeface="Verdana" pitchFamily="34" charset="0"/>
              </a:rPr>
              <a:t> </a:t>
            </a:r>
            <a:r>
              <a:rPr lang="en-US" altLang="zh-CN" sz="1800" dirty="0" err="1" smtClean="0">
                <a:latin typeface="Verdana" pitchFamily="34" charset="0"/>
              </a:rPr>
              <a:t>MouseMotionAdapter</a:t>
            </a:r>
            <a:r>
              <a:rPr lang="en-US" altLang="zh-CN" sz="1800" dirty="0" smtClean="0">
                <a:latin typeface="Verdana" pitchFamily="34" charset="0"/>
              </a:rPr>
              <a:t>  </a:t>
            </a:r>
            <a:r>
              <a:rPr lang="en-US" altLang="zh-CN" sz="1800" dirty="0" err="1">
                <a:latin typeface="Verdana" pitchFamily="34" charset="0"/>
              </a:rPr>
              <a:t>addMouseMotionListener</a:t>
            </a:r>
            <a:endParaRPr lang="en-US" altLang="zh-CN" sz="1800" dirty="0">
              <a:latin typeface="Verdana" pitchFamily="34" charset="0"/>
            </a:endParaRPr>
          </a:p>
          <a:p>
            <a:pPr marL="0" indent="0" eaLnBrk="1" hangingPunct="1">
              <a:buNone/>
            </a:pPr>
            <a:r>
              <a:rPr lang="en-US" altLang="zh-CN" sz="1800" dirty="0" err="1">
                <a:latin typeface="Verdana" pitchFamily="34" charset="0"/>
              </a:rPr>
              <a:t>TextListener</a:t>
            </a:r>
            <a:r>
              <a:rPr lang="en-US" altLang="zh-CN" sz="1800" dirty="0">
                <a:latin typeface="Verdana" pitchFamily="34" charset="0"/>
              </a:rPr>
              <a:t>                                               </a:t>
            </a:r>
            <a:r>
              <a:rPr lang="en-US" altLang="zh-CN" sz="1800" dirty="0" err="1" smtClean="0">
                <a:latin typeface="Verdana" pitchFamily="34" charset="0"/>
              </a:rPr>
              <a:t>addTextListener</a:t>
            </a:r>
            <a:endParaRPr lang="en-US" altLang="zh-CN" sz="1800" dirty="0">
              <a:latin typeface="Verdana" pitchFamily="34" charset="0"/>
            </a:endParaRPr>
          </a:p>
          <a:p>
            <a:pPr marL="0" indent="0" eaLnBrk="1" hangingPunct="1">
              <a:buNone/>
            </a:pPr>
            <a:r>
              <a:rPr lang="en-US" altLang="zh-CN" sz="1800" dirty="0" err="1">
                <a:latin typeface="Verdana" pitchFamily="34" charset="0"/>
              </a:rPr>
              <a:t>WindowListener</a:t>
            </a:r>
            <a:r>
              <a:rPr lang="en-US" altLang="zh-CN" sz="1800" dirty="0">
                <a:latin typeface="Verdana" pitchFamily="34" charset="0"/>
              </a:rPr>
              <a:t>       </a:t>
            </a:r>
            <a:r>
              <a:rPr lang="en-US" altLang="zh-CN" sz="1800" dirty="0" smtClean="0">
                <a:latin typeface="Verdana" pitchFamily="34" charset="0"/>
              </a:rPr>
              <a:t>  </a:t>
            </a:r>
            <a:r>
              <a:rPr lang="en-US" altLang="zh-CN" sz="1800" dirty="0" err="1" smtClean="0">
                <a:latin typeface="Verdana" pitchFamily="34" charset="0"/>
              </a:rPr>
              <a:t>WindowAdapter</a:t>
            </a:r>
            <a:r>
              <a:rPr lang="en-US" altLang="zh-CN" sz="1800" dirty="0" smtClean="0">
                <a:latin typeface="Verdana" pitchFamily="34" charset="0"/>
              </a:rPr>
              <a:t>          </a:t>
            </a:r>
            <a:r>
              <a:rPr lang="en-US" altLang="zh-CN" sz="1800" dirty="0" err="1" smtClean="0">
                <a:latin typeface="Verdana" pitchFamily="34" charset="0"/>
              </a:rPr>
              <a:t>addWindowListener</a:t>
            </a:r>
            <a:endParaRPr lang="en-US" altLang="zh-CN" sz="1800" dirty="0">
              <a:latin typeface="Verdana" pitchFamily="34" charset="0"/>
            </a:endParaRPr>
          </a:p>
          <a:p>
            <a:pPr marL="0" indent="0" eaLnBrk="1" hangingPunct="1">
              <a:buNone/>
            </a:pPr>
            <a:endParaRPr lang="zh-CN" altLang="en-US" sz="2000" dirty="0" smtClean="0">
              <a:latin typeface="Verdana" pitchFamily="34" charset="0"/>
            </a:endParaRPr>
          </a:p>
        </p:txBody>
      </p:sp>
    </p:spTree>
    <p:extLst>
      <p:ext uri="{BB962C8B-B14F-4D97-AF65-F5344CB8AC3E}">
        <p14:creationId xmlns:p14="http://schemas.microsoft.com/office/powerpoint/2010/main" val="23412407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p:txBody>
          <a:bodyPr/>
          <a:lstStyle/>
          <a:p>
            <a:pPr eaLnBrk="1" hangingPunct="1"/>
            <a:r>
              <a:rPr lang="zh-CN" altLang="en-US" sz="4000" smtClean="0">
                <a:latin typeface="微软雅黑"/>
              </a:rPr>
              <a:t>事件监听</a:t>
            </a:r>
          </a:p>
        </p:txBody>
      </p:sp>
      <p:sp>
        <p:nvSpPr>
          <p:cNvPr id="13" name="Rectangle 3"/>
          <p:cNvSpPr txBox="1">
            <a:spLocks noChangeArrowheads="1"/>
          </p:cNvSpPr>
          <p:nvPr/>
        </p:nvSpPr>
        <p:spPr>
          <a:xfrm>
            <a:off x="457200" y="1371600"/>
            <a:ext cx="8229600" cy="48006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rgbClr val="91581F"/>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91581F"/>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91581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91581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91581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zh-CN" altLang="en-US" sz="2000" dirty="0" smtClean="0">
                <a:latin typeface="Verdana" pitchFamily="34" charset="0"/>
              </a:rPr>
              <a:t>     在</a:t>
            </a:r>
            <a:r>
              <a:rPr lang="zh-CN" altLang="en-US" sz="2000" dirty="0">
                <a:latin typeface="Verdana" pitchFamily="34" charset="0"/>
              </a:rPr>
              <a:t>确定监听器类型后，要用事件源类的注册方法来注册一个监听器类的对象。这样，事件源产生的事件会传送给已注册的处理该类事件的监听器对象，该对象将自动调用相应的事件处理方法来处理该事件。具体的注册方法是：用监听器类的对象作为参数调用事件源本身的</a:t>
            </a:r>
            <a:r>
              <a:rPr lang="en-US" altLang="zh-CN" sz="2000" dirty="0" err="1">
                <a:latin typeface="Verdana" pitchFamily="34" charset="0"/>
              </a:rPr>
              <a:t>addXxxListener</a:t>
            </a:r>
            <a:r>
              <a:rPr lang="en-US" altLang="zh-CN" sz="2000" dirty="0">
                <a:latin typeface="Verdana" pitchFamily="34" charset="0"/>
              </a:rPr>
              <a:t>()</a:t>
            </a:r>
            <a:r>
              <a:rPr lang="zh-CN" altLang="en-US" sz="2000" dirty="0">
                <a:latin typeface="Verdana" pitchFamily="34" charset="0"/>
              </a:rPr>
              <a:t>方法。该方法的参数是一个监听器类的对象，有多种形式。例如：</a:t>
            </a:r>
          </a:p>
          <a:p>
            <a:pPr marL="0" indent="0" eaLnBrk="1" hangingPunct="1">
              <a:buNone/>
            </a:pPr>
            <a:r>
              <a:rPr lang="en-US" altLang="zh-CN" sz="2000" dirty="0">
                <a:latin typeface="Verdana" pitchFamily="34" charset="0"/>
              </a:rPr>
              <a:t>(1)</a:t>
            </a:r>
            <a:r>
              <a:rPr lang="zh-CN" altLang="en-US" sz="2000" dirty="0">
                <a:latin typeface="Verdana" pitchFamily="34" charset="0"/>
              </a:rPr>
              <a:t>分离的监听器类，该类通常为继承相应事件适配器类的子类，类中包含了事件处理方法。参数是该类的一个对象。</a:t>
            </a:r>
          </a:p>
          <a:p>
            <a:pPr marL="0" indent="0" eaLnBrk="1" hangingPunct="1">
              <a:buNone/>
            </a:pPr>
            <a:r>
              <a:rPr lang="en-US" altLang="zh-CN" sz="2000" dirty="0">
                <a:latin typeface="Verdana" pitchFamily="34" charset="0"/>
              </a:rPr>
              <a:t>(2)</a:t>
            </a:r>
            <a:r>
              <a:rPr lang="zh-CN" altLang="en-US" sz="2000" dirty="0">
                <a:latin typeface="Verdana" pitchFamily="34" charset="0"/>
              </a:rPr>
              <a:t>实现监听器接口，参数为</a:t>
            </a:r>
            <a:r>
              <a:rPr lang="en-US" altLang="zh-CN" sz="2000" dirty="0">
                <a:latin typeface="Verdana" pitchFamily="34" charset="0"/>
              </a:rPr>
              <a:t>this</a:t>
            </a:r>
            <a:r>
              <a:rPr lang="zh-CN" altLang="en-US" sz="2000" dirty="0">
                <a:latin typeface="Verdana" pitchFamily="34" charset="0"/>
              </a:rPr>
              <a:t>，表示本对象就是一个监听器类的对象。在本类中包含事件处理方法。</a:t>
            </a:r>
          </a:p>
          <a:p>
            <a:pPr marL="0" indent="0" eaLnBrk="1" hangingPunct="1">
              <a:buNone/>
            </a:pPr>
            <a:r>
              <a:rPr lang="en-US" altLang="zh-CN" sz="2000" dirty="0">
                <a:latin typeface="Verdana" pitchFamily="34" charset="0"/>
              </a:rPr>
              <a:t>(3)</a:t>
            </a:r>
            <a:r>
              <a:rPr lang="zh-CN" altLang="en-US" sz="2000" dirty="0">
                <a:latin typeface="Verdana" pitchFamily="34" charset="0"/>
              </a:rPr>
              <a:t>有名内部类，参数形式为继承事件适配器类的子类对象，在子类中包含事件处理方法。</a:t>
            </a:r>
          </a:p>
          <a:p>
            <a:pPr marL="0" indent="0" eaLnBrk="1" hangingPunct="1">
              <a:buNone/>
            </a:pPr>
            <a:r>
              <a:rPr lang="en-US" altLang="zh-CN" sz="2000" dirty="0">
                <a:latin typeface="Verdana" pitchFamily="34" charset="0"/>
              </a:rPr>
              <a:t>(4)</a:t>
            </a:r>
            <a:r>
              <a:rPr lang="zh-CN" altLang="en-US" sz="2000" dirty="0">
                <a:latin typeface="Verdana" pitchFamily="34" charset="0"/>
              </a:rPr>
              <a:t>匿名内部类，参数形式为用</a:t>
            </a:r>
            <a:r>
              <a:rPr lang="en-US" altLang="zh-CN" sz="2000" dirty="0">
                <a:latin typeface="Verdana" pitchFamily="34" charset="0"/>
              </a:rPr>
              <a:t>new</a:t>
            </a:r>
            <a:r>
              <a:rPr lang="zh-CN" altLang="en-US" sz="2000" dirty="0">
                <a:latin typeface="Verdana" pitchFamily="34" charset="0"/>
              </a:rPr>
              <a:t>开始的一个无名的类定义。其中包含事件处理方法。</a:t>
            </a:r>
            <a:endParaRPr lang="zh-CN" altLang="en-US" sz="2000" dirty="0" smtClean="0">
              <a:latin typeface="Verdana" pitchFamily="34" charset="0"/>
            </a:endParaRPr>
          </a:p>
        </p:txBody>
      </p:sp>
    </p:spTree>
    <p:extLst>
      <p:ext uri="{BB962C8B-B14F-4D97-AF65-F5344CB8AC3E}">
        <p14:creationId xmlns:p14="http://schemas.microsoft.com/office/powerpoint/2010/main" val="3805379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altLang="zh-CN" sz="4000" smtClean="0">
                <a:latin typeface="微软雅黑"/>
              </a:rPr>
              <a:t>TextField </a:t>
            </a:r>
            <a:r>
              <a:rPr lang="zh-CN" altLang="en-US" sz="4000" smtClean="0">
                <a:latin typeface="微软雅黑"/>
              </a:rPr>
              <a:t>类</a:t>
            </a:r>
          </a:p>
        </p:txBody>
      </p:sp>
      <p:sp>
        <p:nvSpPr>
          <p:cNvPr id="32770" name="Rectangle 3"/>
          <p:cNvSpPr>
            <a:spLocks noGrp="1" noChangeArrowheads="1"/>
          </p:cNvSpPr>
          <p:nvPr>
            <p:ph type="body" idx="1"/>
          </p:nvPr>
        </p:nvSpPr>
        <p:spPr/>
        <p:txBody>
          <a:bodyPr/>
          <a:lstStyle/>
          <a:p>
            <a:pPr eaLnBrk="1" hangingPunct="1"/>
            <a:r>
              <a:rPr kumimoji="1" lang="en-US" altLang="zh-CN" sz="1800" smtClean="0">
                <a:latin typeface="Verdana" pitchFamily="34" charset="0"/>
              </a:rPr>
              <a:t>java.awt.TextField</a:t>
            </a:r>
            <a:r>
              <a:rPr kumimoji="1" lang="zh-CN" altLang="en-US" sz="1800" smtClean="0">
                <a:latin typeface="Verdana" pitchFamily="34" charset="0"/>
              </a:rPr>
              <a:t>类用来创建文本框对象。</a:t>
            </a:r>
          </a:p>
          <a:p>
            <a:pPr eaLnBrk="1" hangingPunct="1"/>
            <a:r>
              <a:rPr kumimoji="1" lang="en-US" altLang="zh-CN" sz="1800" smtClean="0">
                <a:latin typeface="Verdana" pitchFamily="34" charset="0"/>
              </a:rPr>
              <a:t>TextField </a:t>
            </a:r>
            <a:r>
              <a:rPr kumimoji="1" lang="zh-CN" altLang="en-US" sz="1800" smtClean="0">
                <a:latin typeface="Verdana" pitchFamily="34" charset="0"/>
              </a:rPr>
              <a:t>有如下常用方法：</a:t>
            </a:r>
          </a:p>
        </p:txBody>
      </p:sp>
      <p:sp>
        <p:nvSpPr>
          <p:cNvPr id="32771" name="Rectangle 4"/>
          <p:cNvSpPr>
            <a:spLocks noChangeArrowheads="1"/>
          </p:cNvSpPr>
          <p:nvPr/>
        </p:nvSpPr>
        <p:spPr bwMode="auto">
          <a:xfrm>
            <a:off x="1547813" y="2420938"/>
            <a:ext cx="4824412" cy="1079500"/>
          </a:xfrm>
          <a:prstGeom prst="rect">
            <a:avLst/>
          </a:prstGeom>
          <a:solidFill>
            <a:schemeClr val="bg1"/>
          </a:solidFill>
          <a:ln w="9525">
            <a:solidFill>
              <a:schemeClr val="tx2"/>
            </a:solidFill>
            <a:miter lim="800000"/>
            <a:headEnd/>
            <a:tailEnd/>
          </a:ln>
        </p:spPr>
        <p:txBody>
          <a:bodyPr>
            <a:spAutoFit/>
          </a:bodyPr>
          <a:lstStyle/>
          <a:p>
            <a:r>
              <a:rPr kumimoji="1" lang="en-US" altLang="zh-CN" sz="1600"/>
              <a:t>TextField()</a:t>
            </a:r>
          </a:p>
          <a:p>
            <a:r>
              <a:rPr kumimoji="1" lang="en-US" altLang="zh-CN" sz="1600"/>
              <a:t>TextField(int columns)</a:t>
            </a:r>
          </a:p>
          <a:p>
            <a:r>
              <a:rPr kumimoji="1" lang="en-US" altLang="zh-CN" sz="1600"/>
              <a:t>TextField(String text)</a:t>
            </a:r>
          </a:p>
          <a:p>
            <a:r>
              <a:rPr kumimoji="1" lang="en-US" altLang="zh-CN" sz="1600"/>
              <a:t>TextField(String text, int columns)</a:t>
            </a:r>
            <a:endParaRPr kumimoji="1" lang="zh-CN" altLang="en-US" sz="1600"/>
          </a:p>
        </p:txBody>
      </p:sp>
      <p:sp>
        <p:nvSpPr>
          <p:cNvPr id="32772" name="Text Box 5"/>
          <p:cNvSpPr txBox="1">
            <a:spLocks noChangeArrowheads="1"/>
          </p:cNvSpPr>
          <p:nvPr/>
        </p:nvSpPr>
        <p:spPr bwMode="auto">
          <a:xfrm>
            <a:off x="1547813" y="3562350"/>
            <a:ext cx="4845050" cy="2301875"/>
          </a:xfrm>
          <a:prstGeom prst="rect">
            <a:avLst/>
          </a:prstGeom>
          <a:solidFill>
            <a:schemeClr val="bg1"/>
          </a:solidFill>
          <a:ln w="9525">
            <a:solidFill>
              <a:schemeClr val="tx2"/>
            </a:solidFill>
            <a:miter lim="800000"/>
            <a:headEnd/>
            <a:tailEnd/>
          </a:ln>
        </p:spPr>
        <p:txBody>
          <a:bodyPr>
            <a:spAutoFit/>
          </a:bodyPr>
          <a:lstStyle/>
          <a:p>
            <a:r>
              <a:rPr lang="en-US" altLang="zh-CN" sz="1600"/>
              <a:t>public void setText(String t)</a:t>
            </a:r>
          </a:p>
          <a:p>
            <a:r>
              <a:rPr lang="en-US" altLang="zh-CN" sz="1600"/>
              <a:t>public String getText()</a:t>
            </a:r>
          </a:p>
          <a:p>
            <a:r>
              <a:rPr lang="en-US" altLang="zh-CN" sz="1600"/>
              <a:t>public void setEditable(boolean b)</a:t>
            </a:r>
          </a:p>
          <a:p>
            <a:r>
              <a:rPr lang="en-US" altLang="zh-CN" sz="1600"/>
              <a:t>public boolean isEditable()</a:t>
            </a:r>
          </a:p>
          <a:p>
            <a:r>
              <a:rPr lang="en-US" altLang="zh-CN" sz="1600"/>
              <a:t>public void setBackground(Color c)</a:t>
            </a:r>
          </a:p>
          <a:p>
            <a:r>
              <a:rPr lang="en-US" altLang="zh-CN" sz="1600"/>
              <a:t>public void select(int selectionStart,int selectionEnd)</a:t>
            </a:r>
          </a:p>
          <a:p>
            <a:r>
              <a:rPr lang="en-US" altLang="zh-CN" sz="1600"/>
              <a:t>public void selectAll()</a:t>
            </a:r>
          </a:p>
          <a:p>
            <a:r>
              <a:rPr lang="en-US" altLang="zh-CN" sz="1600"/>
              <a:t>public void addActionListener(ActionListener l)</a:t>
            </a:r>
          </a:p>
          <a:p>
            <a:pPr lvl="1"/>
            <a:r>
              <a:rPr lang="zh-CN" altLang="en-US" sz="1600"/>
              <a:t>添加动作监听器。</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altLang="zh-CN" sz="4000" smtClean="0">
                <a:latin typeface="微软雅黑"/>
              </a:rPr>
              <a:t>TextField</a:t>
            </a:r>
            <a:r>
              <a:rPr lang="zh-CN" altLang="en-US" sz="4000" smtClean="0">
                <a:latin typeface="微软雅黑"/>
              </a:rPr>
              <a:t>事件监听</a:t>
            </a:r>
          </a:p>
        </p:txBody>
      </p:sp>
      <p:sp>
        <p:nvSpPr>
          <p:cNvPr id="33794" name="Rectangle 3"/>
          <p:cNvSpPr>
            <a:spLocks noGrp="1" noChangeArrowheads="1"/>
          </p:cNvSpPr>
          <p:nvPr>
            <p:ph type="body" idx="1"/>
          </p:nvPr>
        </p:nvSpPr>
        <p:spPr/>
        <p:txBody>
          <a:bodyPr/>
          <a:lstStyle/>
          <a:p>
            <a:pPr eaLnBrk="1" hangingPunct="1"/>
            <a:r>
              <a:rPr lang="en-US" altLang="zh-CN" sz="2000" dirty="0" err="1" smtClean="0">
                <a:latin typeface="Verdana" pitchFamily="34" charset="0"/>
              </a:rPr>
              <a:t>TextField</a:t>
            </a:r>
            <a:r>
              <a:rPr lang="en-US" altLang="zh-CN" sz="2000" dirty="0" smtClean="0">
                <a:latin typeface="Verdana" pitchFamily="34" charset="0"/>
              </a:rPr>
              <a:t> </a:t>
            </a:r>
            <a:r>
              <a:rPr lang="zh-CN" altLang="en-US" sz="2000" dirty="0" smtClean="0">
                <a:latin typeface="Verdana" pitchFamily="34" charset="0"/>
              </a:rPr>
              <a:t>对象可能发生</a:t>
            </a:r>
            <a:r>
              <a:rPr lang="en-US" altLang="zh-CN" sz="2000" dirty="0" smtClean="0">
                <a:latin typeface="Verdana" pitchFamily="34" charset="0"/>
              </a:rPr>
              <a:t>Action</a:t>
            </a:r>
            <a:r>
              <a:rPr lang="zh-CN" altLang="en-US" sz="2000" dirty="0" smtClean="0">
                <a:latin typeface="Verdana" pitchFamily="34" charset="0"/>
              </a:rPr>
              <a:t>（光标在文本框内敲回车）事件。与该事件对应的事件类是</a:t>
            </a:r>
            <a:r>
              <a:rPr lang="en-US" altLang="zh-CN" sz="2000" dirty="0" err="1" smtClean="0">
                <a:latin typeface="Verdana" pitchFamily="34" charset="0"/>
              </a:rPr>
              <a:t>java.awt.event.ActionEvent</a:t>
            </a:r>
            <a:r>
              <a:rPr lang="zh-CN" altLang="en-US" sz="2000" dirty="0" smtClean="0">
                <a:latin typeface="Verdana" pitchFamily="34" charset="0"/>
              </a:rPr>
              <a:t>。</a:t>
            </a:r>
          </a:p>
          <a:p>
            <a:pPr eaLnBrk="1" hangingPunct="1"/>
            <a:endParaRPr lang="zh-CN" altLang="en-US" sz="2000" dirty="0" smtClean="0">
              <a:latin typeface="Verdana" pitchFamily="34" charset="0"/>
            </a:endParaRPr>
          </a:p>
          <a:p>
            <a:pPr eaLnBrk="1" hangingPunct="1"/>
            <a:r>
              <a:rPr lang="zh-CN" altLang="en-US" sz="2000" dirty="0" smtClean="0">
                <a:latin typeface="Verdana" pitchFamily="34" charset="0"/>
              </a:rPr>
              <a:t>用来处理 </a:t>
            </a:r>
            <a:r>
              <a:rPr lang="en-US" altLang="zh-CN" sz="2000" dirty="0" err="1" smtClean="0">
                <a:latin typeface="Verdana" pitchFamily="34" charset="0"/>
              </a:rPr>
              <a:t>ActionEvent</a:t>
            </a:r>
            <a:r>
              <a:rPr lang="zh-CN" altLang="en-US" sz="2000" dirty="0" smtClean="0">
                <a:latin typeface="Verdana" pitchFamily="34" charset="0"/>
              </a:rPr>
              <a:t>事件是实现了</a:t>
            </a:r>
            <a:r>
              <a:rPr lang="en-US" altLang="zh-CN" sz="2000" dirty="0" err="1" smtClean="0">
                <a:latin typeface="Verdana" pitchFamily="34" charset="0"/>
              </a:rPr>
              <a:t>java.awt.event</a:t>
            </a:r>
            <a:r>
              <a:rPr lang="en-US" altLang="zh-CN" sz="2000" dirty="0" smtClean="0">
                <a:latin typeface="Verdana" pitchFamily="34" charset="0"/>
              </a:rPr>
              <a:t>. </a:t>
            </a:r>
            <a:r>
              <a:rPr lang="en-US" altLang="zh-CN" sz="2000" dirty="0" err="1" smtClean="0">
                <a:latin typeface="Verdana" pitchFamily="34" charset="0"/>
              </a:rPr>
              <a:t>ActionListener</a:t>
            </a:r>
            <a:r>
              <a:rPr lang="en-US" altLang="zh-CN" sz="2000" dirty="0" smtClean="0">
                <a:latin typeface="Verdana" pitchFamily="34" charset="0"/>
              </a:rPr>
              <a:t> </a:t>
            </a:r>
            <a:r>
              <a:rPr lang="zh-CN" altLang="en-US" sz="2000" dirty="0" smtClean="0">
                <a:latin typeface="Verdana" pitchFamily="34" charset="0"/>
              </a:rPr>
              <a:t>接口的类的对象。</a:t>
            </a:r>
            <a:r>
              <a:rPr lang="en-US" altLang="zh-CN" sz="2000" dirty="0" err="1" smtClean="0">
                <a:latin typeface="Verdana" pitchFamily="34" charset="0"/>
              </a:rPr>
              <a:t>ActionListener</a:t>
            </a:r>
            <a:r>
              <a:rPr lang="zh-CN" altLang="en-US" sz="2000" dirty="0" smtClean="0">
                <a:latin typeface="Verdana" pitchFamily="34" charset="0"/>
              </a:rPr>
              <a:t>接口定义有方法：</a:t>
            </a:r>
          </a:p>
          <a:p>
            <a:pPr lvl="1" eaLnBrk="1" hangingPunct="1"/>
            <a:r>
              <a:rPr lang="en-US" altLang="zh-CN" sz="2000" dirty="0" smtClean="0">
                <a:latin typeface="Verdana" pitchFamily="34" charset="0"/>
              </a:rPr>
              <a:t>public void </a:t>
            </a:r>
            <a:r>
              <a:rPr lang="en-US" altLang="zh-CN" sz="2000" dirty="0" err="1" smtClean="0">
                <a:latin typeface="Verdana" pitchFamily="34" charset="0"/>
              </a:rPr>
              <a:t>actionPerformed</a:t>
            </a:r>
            <a:r>
              <a:rPr lang="en-US" altLang="zh-CN" sz="2000" dirty="0" smtClean="0">
                <a:latin typeface="Verdana" pitchFamily="34" charset="0"/>
              </a:rPr>
              <a:t>(</a:t>
            </a:r>
            <a:r>
              <a:rPr lang="en-US" altLang="zh-CN" sz="2000" dirty="0" err="1" smtClean="0">
                <a:latin typeface="Verdana" pitchFamily="34" charset="0"/>
              </a:rPr>
              <a:t>ActionEvent</a:t>
            </a:r>
            <a:r>
              <a:rPr lang="en-US" altLang="zh-CN" sz="2000" dirty="0" smtClean="0">
                <a:latin typeface="Verdana" pitchFamily="34" charset="0"/>
              </a:rPr>
              <a:t> e)</a:t>
            </a:r>
          </a:p>
          <a:p>
            <a:pPr lvl="1" eaLnBrk="1" hangingPunct="1"/>
            <a:endParaRPr lang="en-US" altLang="zh-CN" sz="2000" dirty="0" smtClean="0">
              <a:latin typeface="Verdana" pitchFamily="34" charset="0"/>
            </a:endParaRPr>
          </a:p>
          <a:p>
            <a:pPr eaLnBrk="1" hangingPunct="1"/>
            <a:r>
              <a:rPr lang="zh-CN" altLang="en-US" sz="2000" dirty="0" smtClean="0">
                <a:latin typeface="Verdana" pitchFamily="34" charset="0"/>
              </a:rPr>
              <a:t>实现该接口的类要在该方法中添加处理该事件（</a:t>
            </a:r>
            <a:r>
              <a:rPr lang="en-US" altLang="zh-CN" sz="2000" dirty="0" smtClean="0">
                <a:latin typeface="Verdana" pitchFamily="34" charset="0"/>
              </a:rPr>
              <a:t>Action</a:t>
            </a:r>
            <a:r>
              <a:rPr lang="zh-CN" altLang="en-US" sz="2000" dirty="0" smtClean="0">
                <a:latin typeface="Verdana" pitchFamily="34" charset="0"/>
              </a:rPr>
              <a:t>）的语句。</a:t>
            </a:r>
          </a:p>
          <a:p>
            <a:pPr eaLnBrk="1" hangingPunct="1"/>
            <a:endParaRPr lang="zh-CN" altLang="en-US" sz="2000" dirty="0" smtClean="0">
              <a:latin typeface="Verdana" pitchFamily="34" charset="0"/>
            </a:endParaRPr>
          </a:p>
          <a:p>
            <a:pPr eaLnBrk="1" hangingPunct="1"/>
            <a:r>
              <a:rPr lang="zh-CN" altLang="en-US" sz="2000" dirty="0" smtClean="0">
                <a:latin typeface="Verdana" pitchFamily="34" charset="0"/>
              </a:rPr>
              <a:t>使用 </a:t>
            </a:r>
            <a:r>
              <a:rPr lang="en-US" altLang="zh-CN" sz="2000" dirty="0" err="1" smtClean="0">
                <a:latin typeface="Verdana" pitchFamily="34" charset="0"/>
              </a:rPr>
              <a:t>addActionListener</a:t>
            </a:r>
            <a:r>
              <a:rPr lang="en-US" altLang="zh-CN" sz="2000" dirty="0" smtClean="0">
                <a:latin typeface="Verdana" pitchFamily="34" charset="0"/>
              </a:rPr>
              <a:t>(</a:t>
            </a:r>
            <a:r>
              <a:rPr lang="en-US" altLang="zh-CN" sz="2000" dirty="0" err="1" smtClean="0">
                <a:latin typeface="Verdana" pitchFamily="34" charset="0"/>
              </a:rPr>
              <a:t>ActionListener</a:t>
            </a:r>
            <a:r>
              <a:rPr lang="en-US" altLang="zh-CN" sz="2000" dirty="0" smtClean="0">
                <a:latin typeface="Verdana" pitchFamily="34" charset="0"/>
              </a:rPr>
              <a:t> l)</a:t>
            </a:r>
            <a:r>
              <a:rPr lang="zh-CN" altLang="en-US" sz="2000" dirty="0" smtClean="0">
                <a:latin typeface="Verdana" pitchFamily="34" charset="0"/>
              </a:rPr>
              <a:t>方法为</a:t>
            </a:r>
            <a:r>
              <a:rPr lang="en-US" altLang="zh-CN" sz="2000" dirty="0" err="1" smtClean="0">
                <a:latin typeface="Verdana" pitchFamily="34" charset="0"/>
              </a:rPr>
              <a:t>TextField</a:t>
            </a:r>
            <a:r>
              <a:rPr lang="en-US" altLang="zh-CN" sz="2000" dirty="0" smtClean="0">
                <a:latin typeface="Verdana" pitchFamily="34" charset="0"/>
              </a:rPr>
              <a:t> </a:t>
            </a:r>
            <a:r>
              <a:rPr lang="zh-CN" altLang="en-US" sz="2000" dirty="0" smtClean="0">
                <a:latin typeface="Verdana" pitchFamily="34" charset="0"/>
              </a:rPr>
              <a:t>对象注册一个</a:t>
            </a:r>
            <a:r>
              <a:rPr lang="en-US" altLang="zh-CN" sz="2000" dirty="0" err="1" smtClean="0">
                <a:latin typeface="Verdana" pitchFamily="34" charset="0"/>
              </a:rPr>
              <a:t>ActionListener</a:t>
            </a:r>
            <a:r>
              <a:rPr lang="zh-CN" altLang="en-US" sz="2000" dirty="0" smtClean="0">
                <a:latin typeface="Verdana" pitchFamily="34" charset="0"/>
              </a:rPr>
              <a:t>对象，当</a:t>
            </a:r>
            <a:r>
              <a:rPr lang="en-US" altLang="zh-CN" sz="2000" dirty="0" err="1" smtClean="0">
                <a:latin typeface="Verdana" pitchFamily="34" charset="0"/>
              </a:rPr>
              <a:t>TextField</a:t>
            </a:r>
            <a:r>
              <a:rPr lang="zh-CN" altLang="en-US" sz="2000" dirty="0" smtClean="0">
                <a:latin typeface="Verdana" pitchFamily="34" charset="0"/>
              </a:rPr>
              <a:t>对象发生</a:t>
            </a:r>
            <a:r>
              <a:rPr lang="en-US" altLang="zh-CN" sz="2000" dirty="0" smtClean="0">
                <a:latin typeface="Verdana" pitchFamily="34" charset="0"/>
              </a:rPr>
              <a:t>Action</a:t>
            </a:r>
            <a:r>
              <a:rPr lang="zh-CN" altLang="en-US" sz="2000" dirty="0" smtClean="0">
                <a:latin typeface="Verdana" pitchFamily="34" charset="0"/>
              </a:rPr>
              <a:t>事件时，会生成一个</a:t>
            </a:r>
            <a:r>
              <a:rPr lang="en-US" altLang="zh-CN" sz="2000" dirty="0" err="1" smtClean="0">
                <a:latin typeface="Verdana" pitchFamily="34" charset="0"/>
              </a:rPr>
              <a:t>ActionEvent</a:t>
            </a:r>
            <a:r>
              <a:rPr lang="zh-CN" altLang="en-US" sz="2000" dirty="0" smtClean="0">
                <a:latin typeface="Verdana" pitchFamily="34" charset="0"/>
              </a:rPr>
              <a:t>对象，该对象作为参数传递给</a:t>
            </a:r>
            <a:r>
              <a:rPr lang="en-US" altLang="zh-CN" sz="2000" dirty="0" err="1" smtClean="0">
                <a:latin typeface="Verdana" pitchFamily="34" charset="0"/>
              </a:rPr>
              <a:t>ActionListener</a:t>
            </a:r>
            <a:r>
              <a:rPr lang="zh-CN" altLang="en-US" sz="2000" dirty="0" smtClean="0">
                <a:latin typeface="Verdana" pitchFamily="34" charset="0"/>
              </a:rPr>
              <a:t>对象的</a:t>
            </a:r>
            <a:r>
              <a:rPr lang="en-US" altLang="zh-CN" sz="2000" dirty="0" err="1" smtClean="0">
                <a:latin typeface="Verdana" pitchFamily="34" charset="0"/>
              </a:rPr>
              <a:t>actionPerformer</a:t>
            </a:r>
            <a:r>
              <a:rPr lang="zh-CN" altLang="en-US" sz="2000" dirty="0" smtClean="0">
                <a:latin typeface="Verdana" pitchFamily="34" charset="0"/>
              </a:rPr>
              <a:t>方法在方法中可以获取该对象的信息，并做相应的处理。</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noChangeArrowheads="1"/>
          </p:cNvSpPr>
          <p:nvPr>
            <p:ph type="body" idx="1"/>
          </p:nvPr>
        </p:nvSpPr>
        <p:spPr/>
        <p:txBody>
          <a:bodyPr/>
          <a:lstStyle/>
          <a:p>
            <a:pPr eaLnBrk="1" hangingPunct="1"/>
            <a:r>
              <a:rPr lang="en-US" altLang="zh-CN" sz="2400" dirty="0" smtClean="0">
                <a:solidFill>
                  <a:srgbClr val="CC0000"/>
                </a:solidFill>
              </a:rPr>
              <a:t>AWT    (</a:t>
            </a:r>
            <a:r>
              <a:rPr lang="zh-CN" altLang="en-US" sz="2400" dirty="0" smtClean="0">
                <a:solidFill>
                  <a:srgbClr val="CC0000"/>
                </a:solidFill>
              </a:rPr>
              <a:t>抽象窗口工具集 </a:t>
            </a:r>
            <a:r>
              <a:rPr lang="en-US" altLang="zh-CN" sz="2400" dirty="0" smtClean="0">
                <a:solidFill>
                  <a:srgbClr val="CC0000"/>
                </a:solidFill>
              </a:rPr>
              <a:t>)</a:t>
            </a:r>
            <a:r>
              <a:rPr lang="en-US" altLang="zh-CN" sz="2400" dirty="0" smtClean="0"/>
              <a:t> </a:t>
            </a:r>
            <a:r>
              <a:rPr lang="en-US" altLang="zh-CN" sz="2400" dirty="0" err="1" smtClean="0"/>
              <a:t>AbstractWindow</a:t>
            </a:r>
            <a:r>
              <a:rPr lang="en-US" altLang="zh-CN" sz="2400" dirty="0" smtClean="0"/>
              <a:t> Toolkit </a:t>
            </a:r>
          </a:p>
          <a:p>
            <a:pPr lvl="1" eaLnBrk="1" hangingPunct="1"/>
            <a:r>
              <a:rPr lang="zh-CN" altLang="en-US" sz="2400" dirty="0" smtClean="0"/>
              <a:t>为简单的</a:t>
            </a:r>
            <a:r>
              <a:rPr lang="en-US" altLang="zh-CN" sz="2400" dirty="0" smtClean="0"/>
              <a:t>applet</a:t>
            </a:r>
            <a:r>
              <a:rPr lang="zh-CN" altLang="en-US" sz="2400" dirty="0" smtClean="0"/>
              <a:t>程序设计 </a:t>
            </a:r>
            <a:endParaRPr lang="en-US" altLang="zh-CN" sz="2400" dirty="0" smtClean="0"/>
          </a:p>
          <a:p>
            <a:pPr lvl="1" eaLnBrk="1" hangingPunct="1"/>
            <a:r>
              <a:rPr lang="en-US" altLang="zh-CN" sz="2400" dirty="0" smtClean="0"/>
              <a:t>AWT</a:t>
            </a:r>
            <a:r>
              <a:rPr lang="zh-CN" altLang="en-US" sz="2400" dirty="0" smtClean="0"/>
              <a:t>没有提供足够的桌面端的程序所需的特性</a:t>
            </a:r>
          </a:p>
          <a:p>
            <a:pPr lvl="1" eaLnBrk="1" hangingPunct="1"/>
            <a:r>
              <a:rPr lang="zh-CN" altLang="en-US" sz="2400" dirty="0" smtClean="0"/>
              <a:t>它不适宜用来构建丰富的桌面图形界面</a:t>
            </a:r>
          </a:p>
          <a:p>
            <a:pPr eaLnBrk="1" hangingPunct="1"/>
            <a:r>
              <a:rPr lang="en-US" altLang="zh-CN" sz="2400" dirty="0" smtClean="0">
                <a:solidFill>
                  <a:srgbClr val="CC0000"/>
                </a:solidFill>
              </a:rPr>
              <a:t>Swing</a:t>
            </a:r>
          </a:p>
          <a:p>
            <a:pPr lvl="1" eaLnBrk="1" hangingPunct="1"/>
            <a:r>
              <a:rPr lang="en-US" altLang="zh-CN" sz="2400" dirty="0" smtClean="0"/>
              <a:t>Swing</a:t>
            </a:r>
            <a:r>
              <a:rPr lang="zh-CN" altLang="en-US" sz="2400" dirty="0" smtClean="0"/>
              <a:t>是</a:t>
            </a:r>
            <a:r>
              <a:rPr lang="en-US" altLang="zh-CN" sz="2400" dirty="0" smtClean="0"/>
              <a:t>AWT</a:t>
            </a:r>
            <a:r>
              <a:rPr lang="zh-CN" altLang="en-US" sz="2400" dirty="0" smtClean="0"/>
              <a:t>的扩展和功能加强 </a:t>
            </a:r>
            <a:endParaRPr lang="en-US" altLang="zh-CN" sz="2400" dirty="0" smtClean="0">
              <a:solidFill>
                <a:srgbClr val="CC0000"/>
              </a:solidFill>
            </a:endParaRPr>
          </a:p>
          <a:p>
            <a:pPr lvl="1" eaLnBrk="1" hangingPunct="1"/>
            <a:r>
              <a:rPr lang="zh-CN" altLang="en-US" sz="2400" dirty="0" smtClean="0"/>
              <a:t>是构建</a:t>
            </a:r>
            <a:r>
              <a:rPr lang="en-US" altLang="zh-CN" sz="2400" dirty="0" smtClean="0"/>
              <a:t>java</a:t>
            </a:r>
            <a:r>
              <a:rPr lang="zh-CN" altLang="en-US" sz="2400" dirty="0" smtClean="0"/>
              <a:t>图形界面标准的</a:t>
            </a:r>
            <a:r>
              <a:rPr lang="en-US" altLang="zh-CN" sz="2400" dirty="0" smtClean="0"/>
              <a:t>API</a:t>
            </a:r>
          </a:p>
          <a:p>
            <a:pPr eaLnBrk="1" hangingPunct="1"/>
            <a:r>
              <a:rPr lang="en-US" altLang="zh-CN" sz="2400" dirty="0" smtClean="0">
                <a:solidFill>
                  <a:srgbClr val="CC0000"/>
                </a:solidFill>
              </a:rPr>
              <a:t>SWT    </a:t>
            </a:r>
            <a:r>
              <a:rPr lang="en-US" altLang="zh-CN" sz="2400" dirty="0" smtClean="0"/>
              <a:t>(Standard Widget Toolkit)</a:t>
            </a:r>
            <a:endParaRPr lang="zh-CN" altLang="en-US" sz="2400" dirty="0" smtClean="0"/>
          </a:p>
          <a:p>
            <a:pPr lvl="1" eaLnBrk="1" hangingPunct="1"/>
            <a:r>
              <a:rPr lang="zh-CN" altLang="en-US" sz="2400" dirty="0" smtClean="0"/>
              <a:t>是一个开源的</a:t>
            </a:r>
            <a:r>
              <a:rPr lang="en-US" altLang="zh-CN" sz="2400" dirty="0" smtClean="0"/>
              <a:t>GUI</a:t>
            </a:r>
            <a:r>
              <a:rPr lang="zh-CN" altLang="en-US" sz="2400" dirty="0" smtClean="0"/>
              <a:t>编程框架 </a:t>
            </a:r>
            <a:endParaRPr lang="en-US" altLang="zh-CN" sz="2400" dirty="0" smtClean="0"/>
          </a:p>
          <a:p>
            <a:pPr lvl="1" eaLnBrk="1" hangingPunct="1"/>
            <a:r>
              <a:rPr lang="en-US" altLang="zh-CN" sz="2400" dirty="0" smtClean="0"/>
              <a:t>SWT</a:t>
            </a:r>
            <a:r>
              <a:rPr lang="zh-CN" altLang="en-US" sz="2400" dirty="0" smtClean="0"/>
              <a:t>是</a:t>
            </a:r>
            <a:r>
              <a:rPr lang="en-US" altLang="zh-CN" sz="2400" dirty="0" smtClean="0"/>
              <a:t>IBM</a:t>
            </a:r>
            <a:r>
              <a:rPr lang="zh-CN" altLang="en-US" sz="2400" dirty="0" smtClean="0"/>
              <a:t>为它的</a:t>
            </a:r>
            <a:r>
              <a:rPr lang="en-US" altLang="zh-CN" sz="2400" dirty="0" smtClean="0"/>
              <a:t>Eclipse</a:t>
            </a:r>
            <a:r>
              <a:rPr lang="zh-CN" altLang="en-US" sz="2400" dirty="0" smtClean="0"/>
              <a:t>集成开发环境而开发的图形用户界面工具</a:t>
            </a:r>
            <a:endParaRPr lang="zh-CN" altLang="en-US" sz="2000" dirty="0" smtClean="0"/>
          </a:p>
        </p:txBody>
      </p:sp>
      <p:sp>
        <p:nvSpPr>
          <p:cNvPr id="17410" name="Rectangle 2"/>
          <p:cNvSpPr txBox="1">
            <a:spLocks noChangeArrowheads="1"/>
          </p:cNvSpPr>
          <p:nvPr/>
        </p:nvSpPr>
        <p:spPr bwMode="auto">
          <a:xfrm>
            <a:off x="685800" y="381000"/>
            <a:ext cx="7416800" cy="685800"/>
          </a:xfrm>
          <a:prstGeom prst="rect">
            <a:avLst/>
          </a:prstGeom>
          <a:noFill/>
          <a:ln w="9525">
            <a:noFill/>
            <a:miter lim="800000"/>
            <a:headEnd/>
            <a:tailEnd/>
          </a:ln>
        </p:spPr>
        <p:txBody>
          <a:bodyPr/>
          <a:lstStyle/>
          <a:p>
            <a:r>
              <a:rPr lang="en-US" altLang="zh-CN" sz="3200" b="1">
                <a:solidFill>
                  <a:srgbClr val="7E3A3A"/>
                </a:solidFill>
                <a:latin typeface="微软雅黑"/>
                <a:ea typeface="微软雅黑"/>
                <a:cs typeface="微软雅黑"/>
              </a:rPr>
              <a:t>GUI -- Graphical User Interface</a:t>
            </a:r>
            <a:endParaRPr lang="zh-CN" altLang="en-US" sz="3200" b="1">
              <a:solidFill>
                <a:srgbClr val="7E3A3A"/>
              </a:solidFill>
              <a:latin typeface="微软雅黑"/>
              <a:ea typeface="微软雅黑"/>
              <a:cs typeface="微软雅黑"/>
            </a:endParaRPr>
          </a:p>
        </p:txBody>
      </p:sp>
    </p:spTree>
    <p:extLst>
      <p:ext uri="{BB962C8B-B14F-4D97-AF65-F5344CB8AC3E}">
        <p14:creationId xmlns:p14="http://schemas.microsoft.com/office/powerpoint/2010/main" val="557501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p:cNvSpPr>
            <a:spLocks noGrp="1" noChangeArrowheads="1"/>
          </p:cNvSpPr>
          <p:nvPr>
            <p:ph type="title"/>
          </p:nvPr>
        </p:nvSpPr>
        <p:spPr/>
        <p:txBody>
          <a:bodyPr/>
          <a:lstStyle/>
          <a:p>
            <a:pPr eaLnBrk="1" hangingPunct="1"/>
            <a:r>
              <a:rPr lang="zh-CN" altLang="en-US" sz="4000" smtClean="0">
                <a:latin typeface="微软雅黑"/>
              </a:rPr>
              <a:t>内部类</a:t>
            </a:r>
          </a:p>
        </p:txBody>
      </p:sp>
      <p:sp>
        <p:nvSpPr>
          <p:cNvPr id="34818" name="Rectangle 5"/>
          <p:cNvSpPr>
            <a:spLocks noGrp="1" noChangeArrowheads="1"/>
          </p:cNvSpPr>
          <p:nvPr>
            <p:ph type="body" idx="1"/>
          </p:nvPr>
        </p:nvSpPr>
        <p:spPr/>
        <p:txBody>
          <a:bodyPr/>
          <a:lstStyle/>
          <a:p>
            <a:pPr eaLnBrk="1" hangingPunct="1"/>
            <a:r>
              <a:rPr lang="zh-CN" altLang="en-US" smtClean="0"/>
              <a:t>在</a:t>
            </a:r>
            <a:r>
              <a:rPr lang="en-US" altLang="zh-CN" smtClean="0"/>
              <a:t>Java</a:t>
            </a:r>
            <a:r>
              <a:rPr lang="zh-CN" altLang="en-US" smtClean="0"/>
              <a:t>中，允许一个类的定义位于另一个类的内部，前者称为内部类</a:t>
            </a:r>
          </a:p>
          <a:p>
            <a:pPr eaLnBrk="1" hangingPunct="1"/>
            <a:r>
              <a:rPr lang="zh-CN" altLang="en-US" smtClean="0"/>
              <a:t>内部类和外层封装它的类之间存在逻辑上的所属关系</a:t>
            </a:r>
          </a:p>
          <a:p>
            <a:pPr eaLnBrk="1" hangingPunct="1"/>
            <a:r>
              <a:rPr lang="en-US" altLang="zh-CN" smtClean="0"/>
              <a:t>Inner class</a:t>
            </a:r>
            <a:r>
              <a:rPr lang="zh-CN" altLang="en-US" smtClean="0"/>
              <a:t>的名字不能与包含它的类名相同；</a:t>
            </a:r>
          </a:p>
          <a:p>
            <a:pPr eaLnBrk="1" hangingPunct="1"/>
            <a:r>
              <a:rPr lang="en-US" altLang="zh-CN" smtClean="0"/>
              <a:t>Inner class</a:t>
            </a:r>
            <a:r>
              <a:rPr lang="zh-CN" altLang="en-US" smtClean="0"/>
              <a:t>可以访问包含它的类的所有成员；</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zh-CN" altLang="en-US" sz="4000" smtClean="0">
                <a:latin typeface="微软雅黑"/>
              </a:rPr>
              <a:t>产生内部类的对象</a:t>
            </a:r>
          </a:p>
        </p:txBody>
      </p:sp>
      <p:sp>
        <p:nvSpPr>
          <p:cNvPr id="35842" name="Rectangle 3"/>
          <p:cNvSpPr>
            <a:spLocks noGrp="1" noChangeArrowheads="1"/>
          </p:cNvSpPr>
          <p:nvPr>
            <p:ph type="body" idx="1"/>
          </p:nvPr>
        </p:nvSpPr>
        <p:spPr/>
        <p:txBody>
          <a:bodyPr/>
          <a:lstStyle/>
          <a:p>
            <a:pPr eaLnBrk="1" hangingPunct="1">
              <a:lnSpc>
                <a:spcPct val="80000"/>
              </a:lnSpc>
              <a:buFont typeface="Wingdings 2" pitchFamily="18" charset="2"/>
              <a:buNone/>
            </a:pPr>
            <a:r>
              <a:rPr lang="en-US" altLang="zh-CN" sz="2400" smtClean="0"/>
              <a:t>public class Parcel2 {</a:t>
            </a:r>
          </a:p>
          <a:p>
            <a:pPr eaLnBrk="1" hangingPunct="1">
              <a:lnSpc>
                <a:spcPct val="80000"/>
              </a:lnSpc>
              <a:buFont typeface="Wingdings 2" pitchFamily="18" charset="2"/>
              <a:buNone/>
            </a:pPr>
            <a:r>
              <a:rPr lang="en-US" altLang="zh-CN" sz="2400" smtClean="0"/>
              <a:t>	</a:t>
            </a:r>
            <a:r>
              <a:rPr lang="en-US" altLang="zh-CN" sz="2400" smtClean="0">
                <a:solidFill>
                  <a:srgbClr val="CC0000"/>
                </a:solidFill>
              </a:rPr>
              <a:t>class Contents {</a:t>
            </a:r>
          </a:p>
          <a:p>
            <a:pPr eaLnBrk="1" hangingPunct="1">
              <a:lnSpc>
                <a:spcPct val="80000"/>
              </a:lnSpc>
              <a:buFont typeface="Wingdings 2" pitchFamily="18" charset="2"/>
              <a:buNone/>
            </a:pPr>
            <a:r>
              <a:rPr lang="en-US" altLang="zh-CN" sz="2400" smtClean="0"/>
              <a:t>		private int i = 11;</a:t>
            </a:r>
          </a:p>
          <a:p>
            <a:pPr eaLnBrk="1" hangingPunct="1">
              <a:lnSpc>
                <a:spcPct val="80000"/>
              </a:lnSpc>
              <a:buFont typeface="Wingdings 2" pitchFamily="18" charset="2"/>
              <a:buNone/>
            </a:pPr>
            <a:r>
              <a:rPr lang="en-US" altLang="zh-CN" sz="2400" smtClean="0"/>
              <a:t>		public int value() { return i; }</a:t>
            </a:r>
          </a:p>
          <a:p>
            <a:pPr eaLnBrk="1" hangingPunct="1">
              <a:lnSpc>
                <a:spcPct val="80000"/>
              </a:lnSpc>
              <a:buFont typeface="Wingdings 2" pitchFamily="18" charset="2"/>
              <a:buNone/>
            </a:pPr>
            <a:r>
              <a:rPr lang="en-US" altLang="zh-CN" sz="2400" smtClean="0"/>
              <a:t>	}</a:t>
            </a:r>
          </a:p>
          <a:p>
            <a:pPr eaLnBrk="1" hangingPunct="1">
              <a:lnSpc>
                <a:spcPct val="80000"/>
              </a:lnSpc>
              <a:buFont typeface="Wingdings 2" pitchFamily="18" charset="2"/>
              <a:buNone/>
            </a:pPr>
            <a:r>
              <a:rPr lang="en-US" altLang="zh-CN" sz="2400" smtClean="0"/>
              <a:t>	public Contents cont() {</a:t>
            </a:r>
          </a:p>
          <a:p>
            <a:pPr eaLnBrk="1" hangingPunct="1">
              <a:lnSpc>
                <a:spcPct val="80000"/>
              </a:lnSpc>
              <a:buFont typeface="Wingdings 2" pitchFamily="18" charset="2"/>
              <a:buNone/>
            </a:pPr>
            <a:r>
              <a:rPr lang="en-US" altLang="zh-CN" sz="2400" smtClean="0"/>
              <a:t>		</a:t>
            </a:r>
            <a:r>
              <a:rPr lang="en-US" altLang="zh-CN" sz="2400" smtClean="0">
                <a:solidFill>
                  <a:srgbClr val="CC0000"/>
                </a:solidFill>
              </a:rPr>
              <a:t>return new Contents();                //</a:t>
            </a:r>
            <a:r>
              <a:rPr lang="zh-CN" altLang="en-US" sz="2400" smtClean="0">
                <a:solidFill>
                  <a:srgbClr val="CC0000"/>
                </a:solidFill>
              </a:rPr>
              <a:t>第一种情况</a:t>
            </a:r>
          </a:p>
          <a:p>
            <a:pPr eaLnBrk="1" hangingPunct="1">
              <a:lnSpc>
                <a:spcPct val="80000"/>
              </a:lnSpc>
              <a:buFont typeface="Wingdings 2" pitchFamily="18" charset="2"/>
              <a:buNone/>
            </a:pPr>
            <a:r>
              <a:rPr lang="en-US" altLang="zh-CN" sz="2400" smtClean="0"/>
              <a:t>	}</a:t>
            </a:r>
          </a:p>
          <a:p>
            <a:pPr eaLnBrk="1" hangingPunct="1">
              <a:lnSpc>
                <a:spcPct val="80000"/>
              </a:lnSpc>
              <a:buFont typeface="Wingdings 2" pitchFamily="18" charset="2"/>
              <a:buNone/>
            </a:pPr>
            <a:r>
              <a:rPr lang="en-US" altLang="zh-CN" sz="2400" smtClean="0"/>
              <a:t>	public static void main(String[] args) {</a:t>
            </a:r>
          </a:p>
          <a:p>
            <a:pPr eaLnBrk="1" hangingPunct="1">
              <a:lnSpc>
                <a:spcPct val="80000"/>
              </a:lnSpc>
              <a:buFont typeface="Wingdings 2" pitchFamily="18" charset="2"/>
              <a:buNone/>
            </a:pPr>
            <a:r>
              <a:rPr lang="en-US" altLang="zh-CN" sz="2400" smtClean="0"/>
              <a:t>		Parcel2 p = new Parcel2();</a:t>
            </a:r>
          </a:p>
          <a:p>
            <a:pPr eaLnBrk="1" hangingPunct="1">
              <a:lnSpc>
                <a:spcPct val="80000"/>
              </a:lnSpc>
              <a:buFont typeface="Wingdings 2" pitchFamily="18" charset="2"/>
              <a:buNone/>
            </a:pPr>
            <a:r>
              <a:rPr lang="en-US" altLang="zh-CN" sz="2400" smtClean="0"/>
              <a:t>		</a:t>
            </a:r>
            <a:r>
              <a:rPr lang="en-US" altLang="zh-CN" sz="2400" smtClean="0">
                <a:solidFill>
                  <a:srgbClr val="CC0000"/>
                </a:solidFill>
              </a:rPr>
              <a:t>Parcel2.Contents c = p.cont();     //</a:t>
            </a:r>
            <a:r>
              <a:rPr lang="zh-CN" altLang="en-US" sz="2400" smtClean="0">
                <a:solidFill>
                  <a:srgbClr val="CC0000"/>
                </a:solidFill>
              </a:rPr>
              <a:t>第二种情况</a:t>
            </a:r>
          </a:p>
          <a:p>
            <a:pPr eaLnBrk="1" hangingPunct="1">
              <a:lnSpc>
                <a:spcPct val="80000"/>
              </a:lnSpc>
              <a:buFont typeface="Wingdings 2" pitchFamily="18" charset="2"/>
              <a:buNone/>
            </a:pPr>
            <a:r>
              <a:rPr lang="en-US" altLang="zh-CN" sz="2400" smtClean="0"/>
              <a:t>	}</a:t>
            </a:r>
          </a:p>
          <a:p>
            <a:pPr eaLnBrk="1" hangingPunct="1">
              <a:lnSpc>
                <a:spcPct val="80000"/>
              </a:lnSpc>
              <a:buFont typeface="Wingdings 2" pitchFamily="18" charset="2"/>
              <a:buNone/>
            </a:pPr>
            <a:r>
              <a:rPr lang="en-US" altLang="zh-CN" sz="2400" smtClean="0"/>
              <a:t>}</a:t>
            </a:r>
            <a:endParaRPr lang="zh-CN" altLang="en-US" sz="24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3"/>
          <p:cNvSpPr>
            <a:spLocks noGrp="1" noChangeArrowheads="1"/>
          </p:cNvSpPr>
          <p:nvPr>
            <p:ph type="title"/>
          </p:nvPr>
        </p:nvSpPr>
        <p:spPr/>
        <p:txBody>
          <a:bodyPr/>
          <a:lstStyle/>
          <a:p>
            <a:pPr eaLnBrk="1" hangingPunct="1"/>
            <a:r>
              <a:rPr lang="zh-CN" altLang="en-US" sz="3600" smtClean="0">
                <a:latin typeface="微软雅黑"/>
              </a:rPr>
              <a:t>内部类举例 (2)</a:t>
            </a:r>
            <a:br>
              <a:rPr lang="zh-CN" altLang="en-US" sz="3600" smtClean="0">
                <a:latin typeface="微软雅黑"/>
              </a:rPr>
            </a:br>
            <a:r>
              <a:rPr lang="zh-CN" altLang="en-US" sz="3600" smtClean="0">
                <a:latin typeface="微软雅黑"/>
              </a:rPr>
              <a:t>创建一个依赖于</a:t>
            </a:r>
            <a:r>
              <a:rPr lang="en-US" altLang="zh-CN" sz="3600" smtClean="0">
                <a:latin typeface="微软雅黑"/>
              </a:rPr>
              <a:t>a</a:t>
            </a:r>
            <a:r>
              <a:rPr lang="zh-CN" altLang="en-US" sz="3600" smtClean="0">
                <a:latin typeface="微软雅黑"/>
              </a:rPr>
              <a:t>而存在的</a:t>
            </a:r>
            <a:r>
              <a:rPr lang="en-US" altLang="zh-CN" sz="3600" smtClean="0">
                <a:latin typeface="微软雅黑"/>
              </a:rPr>
              <a:t>b</a:t>
            </a:r>
            <a:endParaRPr lang="zh-CN" altLang="en-US" sz="3600" smtClean="0">
              <a:latin typeface="微软雅黑"/>
            </a:endParaRPr>
          </a:p>
        </p:txBody>
      </p:sp>
      <p:sp>
        <p:nvSpPr>
          <p:cNvPr id="36866" name="Rectangle 3"/>
          <p:cNvSpPr>
            <a:spLocks noChangeArrowheads="1"/>
          </p:cNvSpPr>
          <p:nvPr/>
        </p:nvSpPr>
        <p:spPr bwMode="auto">
          <a:xfrm>
            <a:off x="304800" y="1447800"/>
            <a:ext cx="6096000" cy="4984750"/>
          </a:xfrm>
          <a:prstGeom prst="rect">
            <a:avLst/>
          </a:prstGeom>
          <a:noFill/>
          <a:ln w="9525">
            <a:noFill/>
            <a:miter lim="800000"/>
            <a:headEnd/>
            <a:tailEnd/>
          </a:ln>
        </p:spPr>
        <p:txBody>
          <a:bodyPr>
            <a:spAutoFit/>
          </a:bodyPr>
          <a:lstStyle/>
          <a:p>
            <a:pPr>
              <a:lnSpc>
                <a:spcPct val="90000"/>
              </a:lnSpc>
            </a:pPr>
            <a:r>
              <a:rPr kumimoji="1" lang="zh-CN" altLang="en-US" sz="2200">
                <a:latin typeface="Times New Roman" pitchFamily="18" charset="0"/>
              </a:rPr>
              <a:t>        </a:t>
            </a:r>
            <a:r>
              <a:rPr kumimoji="1" lang="en-US" altLang="zh-CN" sz="2200">
                <a:latin typeface="Times New Roman" pitchFamily="18" charset="0"/>
              </a:rPr>
              <a:t>public class A {</a:t>
            </a:r>
          </a:p>
          <a:p>
            <a:pPr>
              <a:lnSpc>
                <a:spcPct val="90000"/>
              </a:lnSpc>
            </a:pPr>
            <a:r>
              <a:rPr kumimoji="1" lang="en-US" altLang="zh-CN" sz="2200">
                <a:latin typeface="Times New Roman" pitchFamily="18" charset="0"/>
              </a:rPr>
              <a:t> 	private int s;</a:t>
            </a:r>
          </a:p>
          <a:p>
            <a:pPr>
              <a:lnSpc>
                <a:spcPct val="90000"/>
              </a:lnSpc>
            </a:pPr>
            <a:r>
              <a:rPr kumimoji="1" lang="en-US" altLang="zh-CN" sz="2200">
                <a:latin typeface="Times New Roman" pitchFamily="18" charset="0"/>
              </a:rPr>
              <a:t>	public class B {</a:t>
            </a:r>
          </a:p>
          <a:p>
            <a:pPr>
              <a:lnSpc>
                <a:spcPct val="90000"/>
              </a:lnSpc>
            </a:pPr>
            <a:r>
              <a:rPr kumimoji="1" lang="en-US" altLang="zh-CN" sz="2200">
                <a:latin typeface="Times New Roman" pitchFamily="18" charset="0"/>
              </a:rPr>
              <a:t> 	        public void mb() {</a:t>
            </a:r>
          </a:p>
          <a:p>
            <a:pPr>
              <a:lnSpc>
                <a:spcPct val="90000"/>
              </a:lnSpc>
            </a:pPr>
            <a:r>
              <a:rPr kumimoji="1" lang="en-US" altLang="zh-CN" sz="2200">
                <a:latin typeface="Times New Roman" pitchFamily="18" charset="0"/>
              </a:rPr>
              <a:t> 		System.out.println(s);</a:t>
            </a:r>
          </a:p>
          <a:p>
            <a:pPr>
              <a:lnSpc>
                <a:spcPct val="90000"/>
              </a:lnSpc>
            </a:pPr>
            <a:r>
              <a:rPr kumimoji="1" lang="en-US" altLang="zh-CN" sz="2200">
                <a:latin typeface="Times New Roman" pitchFamily="18" charset="0"/>
              </a:rPr>
              <a:t> 	        }</a:t>
            </a:r>
          </a:p>
          <a:p>
            <a:pPr>
              <a:lnSpc>
                <a:spcPct val="90000"/>
              </a:lnSpc>
            </a:pPr>
            <a:r>
              <a:rPr kumimoji="1" lang="en-US" altLang="zh-CN" sz="2200">
                <a:latin typeface="Times New Roman" pitchFamily="18" charset="0"/>
              </a:rPr>
              <a:t> 	}</a:t>
            </a:r>
          </a:p>
          <a:p>
            <a:pPr>
              <a:lnSpc>
                <a:spcPct val="90000"/>
              </a:lnSpc>
            </a:pPr>
            <a:r>
              <a:rPr kumimoji="1" lang="en-US" altLang="zh-CN" sz="2200">
                <a:latin typeface="Times New Roman" pitchFamily="18" charset="0"/>
              </a:rPr>
              <a:t>       }</a:t>
            </a:r>
          </a:p>
          <a:p>
            <a:pPr>
              <a:lnSpc>
                <a:spcPct val="90000"/>
              </a:lnSpc>
              <a:spcBef>
                <a:spcPct val="20000"/>
              </a:spcBef>
            </a:pPr>
            <a:r>
              <a:rPr kumimoji="1" lang="en-US" altLang="zh-CN" sz="2200">
                <a:latin typeface="Times New Roman" pitchFamily="18" charset="0"/>
              </a:rPr>
              <a:t>       public class Test {</a:t>
            </a:r>
          </a:p>
          <a:p>
            <a:pPr>
              <a:lnSpc>
                <a:spcPct val="90000"/>
              </a:lnSpc>
            </a:pPr>
            <a:r>
              <a:rPr kumimoji="1" lang="en-US" altLang="zh-CN" sz="2200">
                <a:latin typeface="Times New Roman" pitchFamily="18" charset="0"/>
              </a:rPr>
              <a:t>	 public static void main(String[] args) {</a:t>
            </a:r>
          </a:p>
          <a:p>
            <a:pPr>
              <a:lnSpc>
                <a:spcPct val="90000"/>
              </a:lnSpc>
            </a:pPr>
            <a:r>
              <a:rPr kumimoji="1" lang="en-US" altLang="zh-CN" sz="2200">
                <a:latin typeface="Times New Roman" pitchFamily="18" charset="0"/>
              </a:rPr>
              <a:t>  	          A a = new A();</a:t>
            </a:r>
          </a:p>
          <a:p>
            <a:pPr>
              <a:lnSpc>
                <a:spcPct val="90000"/>
              </a:lnSpc>
            </a:pPr>
            <a:r>
              <a:rPr kumimoji="1" lang="en-US" altLang="zh-CN" sz="2200">
                <a:latin typeface="Times New Roman" pitchFamily="18" charset="0"/>
              </a:rPr>
              <a:t>	          </a:t>
            </a:r>
            <a:r>
              <a:rPr kumimoji="1" lang="en-US" altLang="zh-CN" sz="2200">
                <a:solidFill>
                  <a:srgbClr val="800080"/>
                </a:solidFill>
                <a:latin typeface="Times New Roman" pitchFamily="18" charset="0"/>
              </a:rPr>
              <a:t>// </a:t>
            </a:r>
            <a:r>
              <a:rPr kumimoji="1" lang="zh-CN" altLang="en-US" sz="2200">
                <a:solidFill>
                  <a:srgbClr val="800080"/>
                </a:solidFill>
                <a:latin typeface="Times New Roman" pitchFamily="18" charset="0"/>
              </a:rPr>
              <a:t>创建一个依赖于</a:t>
            </a:r>
            <a:r>
              <a:rPr kumimoji="1" lang="en-US" altLang="zh-CN" sz="2200">
                <a:solidFill>
                  <a:srgbClr val="800080"/>
                </a:solidFill>
                <a:latin typeface="Times New Roman" pitchFamily="18" charset="0"/>
              </a:rPr>
              <a:t>a</a:t>
            </a:r>
            <a:r>
              <a:rPr kumimoji="1" lang="zh-CN" altLang="en-US" sz="2200">
                <a:solidFill>
                  <a:srgbClr val="800080"/>
                </a:solidFill>
                <a:latin typeface="Times New Roman" pitchFamily="18" charset="0"/>
              </a:rPr>
              <a:t>而存在的</a:t>
            </a:r>
            <a:r>
              <a:rPr kumimoji="1" lang="en-US" altLang="zh-CN" sz="2200">
                <a:solidFill>
                  <a:srgbClr val="800080"/>
                </a:solidFill>
                <a:latin typeface="Times New Roman" pitchFamily="18" charset="0"/>
              </a:rPr>
              <a:t>b</a:t>
            </a:r>
          </a:p>
          <a:p>
            <a:pPr>
              <a:lnSpc>
                <a:spcPct val="90000"/>
              </a:lnSpc>
            </a:pPr>
            <a:r>
              <a:rPr kumimoji="1" lang="en-US" altLang="zh-CN" sz="2200">
                <a:latin typeface="Times New Roman" pitchFamily="18" charset="0"/>
              </a:rPr>
              <a:t>  	          A.B b = </a:t>
            </a:r>
            <a:r>
              <a:rPr kumimoji="1" lang="en-US" altLang="zh-CN" sz="2200" b="1">
                <a:latin typeface="Times New Roman" pitchFamily="18" charset="0"/>
              </a:rPr>
              <a:t>a.new B</a:t>
            </a:r>
            <a:r>
              <a:rPr kumimoji="1" lang="en-US" altLang="zh-CN" sz="2200">
                <a:latin typeface="Times New Roman" pitchFamily="18" charset="0"/>
              </a:rPr>
              <a:t>();</a:t>
            </a:r>
          </a:p>
          <a:p>
            <a:pPr>
              <a:lnSpc>
                <a:spcPct val="90000"/>
              </a:lnSpc>
            </a:pPr>
            <a:r>
              <a:rPr kumimoji="1" lang="en-US" altLang="zh-CN" sz="2200">
                <a:latin typeface="Times New Roman" pitchFamily="18" charset="0"/>
              </a:rPr>
              <a:t>                         b.mb();</a:t>
            </a:r>
          </a:p>
          <a:p>
            <a:pPr>
              <a:lnSpc>
                <a:spcPct val="90000"/>
              </a:lnSpc>
            </a:pPr>
            <a:r>
              <a:rPr kumimoji="1" lang="en-US" altLang="zh-CN" sz="2200">
                <a:latin typeface="Times New Roman" pitchFamily="18" charset="0"/>
              </a:rPr>
              <a:t>  	}</a:t>
            </a:r>
          </a:p>
          <a:p>
            <a:pPr>
              <a:lnSpc>
                <a:spcPct val="90000"/>
              </a:lnSpc>
            </a:pPr>
            <a:r>
              <a:rPr kumimoji="1" lang="en-US" altLang="zh-CN" sz="2200">
                <a:latin typeface="Times New Roman" pitchFamily="18"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p:nvPr>
        </p:nvSpPr>
        <p:spPr/>
        <p:txBody>
          <a:bodyPr/>
          <a:lstStyle/>
          <a:p>
            <a:pPr eaLnBrk="1" hangingPunct="1"/>
            <a:r>
              <a:rPr lang="zh-CN" altLang="en-US" sz="4000" smtClean="0">
                <a:latin typeface="微软雅黑"/>
              </a:rPr>
              <a:t>定义在方法内</a:t>
            </a:r>
          </a:p>
        </p:txBody>
      </p:sp>
      <p:sp>
        <p:nvSpPr>
          <p:cNvPr id="37890" name="Rectangle 5"/>
          <p:cNvSpPr>
            <a:spLocks noGrp="1" noChangeArrowheads="1"/>
          </p:cNvSpPr>
          <p:nvPr>
            <p:ph type="body" idx="1"/>
          </p:nvPr>
        </p:nvSpPr>
        <p:spPr>
          <a:xfrm>
            <a:off x="457200" y="1295400"/>
            <a:ext cx="8229600" cy="4525963"/>
          </a:xfrm>
        </p:spPr>
        <p:txBody>
          <a:bodyPr/>
          <a:lstStyle/>
          <a:p>
            <a:pPr eaLnBrk="1" hangingPunct="1">
              <a:buFont typeface="Wingdings 2" pitchFamily="18" charset="2"/>
              <a:buNone/>
            </a:pPr>
            <a:r>
              <a:rPr lang="en-US" altLang="zh-CN" sz="1800" smtClean="0"/>
              <a:t>public class Parcel4 {</a:t>
            </a:r>
          </a:p>
          <a:p>
            <a:pPr eaLnBrk="1" hangingPunct="1">
              <a:buFont typeface="Wingdings 2" pitchFamily="18" charset="2"/>
              <a:buNone/>
            </a:pPr>
            <a:r>
              <a:rPr lang="en-US" altLang="zh-CN" sz="1800" smtClean="0"/>
              <a:t>	public Destination dest(String s) {</a:t>
            </a:r>
          </a:p>
          <a:p>
            <a:pPr eaLnBrk="1" hangingPunct="1">
              <a:buFont typeface="Wingdings 2" pitchFamily="18" charset="2"/>
              <a:buNone/>
            </a:pPr>
            <a:r>
              <a:rPr lang="en-US" altLang="zh-CN" sz="1800" smtClean="0"/>
              <a:t>		</a:t>
            </a:r>
            <a:r>
              <a:rPr lang="en-US" altLang="zh-CN" sz="1800" b="1" smtClean="0">
                <a:solidFill>
                  <a:srgbClr val="800080"/>
                </a:solidFill>
              </a:rPr>
              <a:t>class PDestination implements Destination {</a:t>
            </a:r>
          </a:p>
          <a:p>
            <a:pPr eaLnBrk="1" hangingPunct="1">
              <a:buFont typeface="Wingdings 2" pitchFamily="18" charset="2"/>
              <a:buNone/>
            </a:pPr>
            <a:r>
              <a:rPr lang="en-US" altLang="zh-CN" sz="1800" b="1" smtClean="0">
                <a:solidFill>
                  <a:srgbClr val="800080"/>
                </a:solidFill>
              </a:rPr>
              <a:t>			private String label;</a:t>
            </a:r>
          </a:p>
          <a:p>
            <a:pPr eaLnBrk="1" hangingPunct="1">
              <a:buFont typeface="Wingdings 2" pitchFamily="18" charset="2"/>
              <a:buNone/>
            </a:pPr>
            <a:r>
              <a:rPr lang="en-US" altLang="zh-CN" sz="1800" b="1" smtClean="0">
                <a:solidFill>
                  <a:srgbClr val="800080"/>
                </a:solidFill>
              </a:rPr>
              <a:t>			private PDestination(String whereTo) {</a:t>
            </a:r>
          </a:p>
          <a:p>
            <a:pPr eaLnBrk="1" hangingPunct="1">
              <a:buFont typeface="Wingdings 2" pitchFamily="18" charset="2"/>
              <a:buNone/>
            </a:pPr>
            <a:r>
              <a:rPr lang="en-US" altLang="zh-CN" sz="1800" b="1" smtClean="0">
                <a:solidFill>
                  <a:srgbClr val="800080"/>
                </a:solidFill>
              </a:rPr>
              <a:t>				label = whereTo;</a:t>
            </a:r>
          </a:p>
          <a:p>
            <a:pPr eaLnBrk="1" hangingPunct="1">
              <a:buFont typeface="Wingdings 2" pitchFamily="18" charset="2"/>
              <a:buNone/>
            </a:pPr>
            <a:r>
              <a:rPr lang="en-US" altLang="zh-CN" sz="1800" b="1" smtClean="0">
                <a:solidFill>
                  <a:srgbClr val="800080"/>
                </a:solidFill>
              </a:rPr>
              <a:t>			}</a:t>
            </a:r>
          </a:p>
          <a:p>
            <a:pPr eaLnBrk="1" hangingPunct="1">
              <a:buFont typeface="Wingdings 2" pitchFamily="18" charset="2"/>
              <a:buNone/>
            </a:pPr>
            <a:r>
              <a:rPr lang="en-US" altLang="zh-CN" sz="1800" b="1" smtClean="0">
                <a:solidFill>
                  <a:srgbClr val="800080"/>
                </a:solidFill>
              </a:rPr>
              <a:t>			public String readLabel() { return label; }</a:t>
            </a:r>
          </a:p>
          <a:p>
            <a:pPr eaLnBrk="1" hangingPunct="1">
              <a:buFont typeface="Wingdings 2" pitchFamily="18" charset="2"/>
              <a:buNone/>
            </a:pPr>
            <a:r>
              <a:rPr lang="en-US" altLang="zh-CN" sz="1800" b="1" smtClean="0">
                <a:solidFill>
                  <a:srgbClr val="800080"/>
                </a:solidFill>
              </a:rPr>
              <a:t>		}</a:t>
            </a:r>
          </a:p>
          <a:p>
            <a:pPr eaLnBrk="1" hangingPunct="1">
              <a:buFont typeface="Wingdings 2" pitchFamily="18" charset="2"/>
              <a:buNone/>
            </a:pPr>
            <a:r>
              <a:rPr lang="en-US" altLang="zh-CN" sz="1800" smtClean="0"/>
              <a:t>   		 return new PDestination(s);</a:t>
            </a:r>
          </a:p>
          <a:p>
            <a:pPr eaLnBrk="1" hangingPunct="1">
              <a:buFont typeface="Wingdings 2" pitchFamily="18" charset="2"/>
              <a:buNone/>
            </a:pPr>
            <a:r>
              <a:rPr lang="en-US" altLang="zh-CN" sz="1800" smtClean="0"/>
              <a:t>	}</a:t>
            </a:r>
          </a:p>
          <a:p>
            <a:pPr eaLnBrk="1" hangingPunct="1">
              <a:buFont typeface="Wingdings 2" pitchFamily="18" charset="2"/>
              <a:buNone/>
            </a:pPr>
            <a:r>
              <a:rPr lang="en-US" altLang="zh-CN" sz="1800" smtClean="0"/>
              <a:t>	public static void main(String[] args) {</a:t>
            </a:r>
          </a:p>
          <a:p>
            <a:pPr eaLnBrk="1" hangingPunct="1">
              <a:buFont typeface="Wingdings 2" pitchFamily="18" charset="2"/>
              <a:buNone/>
            </a:pPr>
            <a:r>
              <a:rPr lang="en-US" altLang="zh-CN" sz="1800" smtClean="0"/>
              <a:t>		Parcel4 p = new Parcel4();</a:t>
            </a:r>
          </a:p>
          <a:p>
            <a:pPr eaLnBrk="1" hangingPunct="1">
              <a:buFont typeface="Wingdings 2" pitchFamily="18" charset="2"/>
              <a:buNone/>
            </a:pPr>
            <a:r>
              <a:rPr lang="en-US" altLang="zh-CN" sz="1800" smtClean="0"/>
              <a:t>		Destination d = p.dest("Tanzania");</a:t>
            </a:r>
          </a:p>
          <a:p>
            <a:pPr eaLnBrk="1" hangingPunct="1">
              <a:buFont typeface="Wingdings 2" pitchFamily="18" charset="2"/>
              <a:buNone/>
            </a:pPr>
            <a:r>
              <a:rPr lang="en-US" altLang="zh-CN" sz="1800" smtClean="0"/>
              <a:t>	}</a:t>
            </a:r>
          </a:p>
          <a:p>
            <a:pPr eaLnBrk="1" hangingPunct="1">
              <a:buFont typeface="Wingdings 2" pitchFamily="18" charset="2"/>
              <a:buNone/>
            </a:pPr>
            <a:r>
              <a:rPr lang="en-US" altLang="zh-CN" sz="1800" smtClean="0"/>
              <a:t>}</a:t>
            </a:r>
            <a:endParaRPr lang="zh-CN" altLang="en-US" sz="18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zh-CN" altLang="en-US" sz="4000" smtClean="0">
                <a:latin typeface="微软雅黑"/>
              </a:rPr>
              <a:t>定义在任何范畴内</a:t>
            </a:r>
          </a:p>
        </p:txBody>
      </p:sp>
      <p:sp>
        <p:nvSpPr>
          <p:cNvPr id="38914" name="Rectangle 3"/>
          <p:cNvSpPr>
            <a:spLocks noGrp="1" noChangeArrowheads="1"/>
          </p:cNvSpPr>
          <p:nvPr>
            <p:ph type="body" idx="1"/>
          </p:nvPr>
        </p:nvSpPr>
        <p:spPr>
          <a:xfrm>
            <a:off x="533400" y="1219200"/>
            <a:ext cx="8229600" cy="4525963"/>
          </a:xfrm>
        </p:spPr>
        <p:txBody>
          <a:bodyPr/>
          <a:lstStyle/>
          <a:p>
            <a:pPr eaLnBrk="1" hangingPunct="1">
              <a:lnSpc>
                <a:spcPct val="80000"/>
              </a:lnSpc>
              <a:buFont typeface="Wingdings 2" pitchFamily="18" charset="2"/>
              <a:buNone/>
            </a:pPr>
            <a:r>
              <a:rPr lang="en-US" altLang="zh-CN" sz="1800" smtClean="0"/>
              <a:t>public class Parcel5 {</a:t>
            </a:r>
          </a:p>
          <a:p>
            <a:pPr eaLnBrk="1" hangingPunct="1">
              <a:lnSpc>
                <a:spcPct val="80000"/>
              </a:lnSpc>
              <a:buFont typeface="Wingdings 2" pitchFamily="18" charset="2"/>
              <a:buNone/>
            </a:pPr>
            <a:r>
              <a:rPr lang="en-US" altLang="zh-CN" sz="1800" smtClean="0"/>
              <a:t>	private void internalTracking(boolean b) {</a:t>
            </a:r>
          </a:p>
          <a:p>
            <a:pPr eaLnBrk="1" hangingPunct="1">
              <a:lnSpc>
                <a:spcPct val="80000"/>
              </a:lnSpc>
              <a:buFont typeface="Wingdings 2" pitchFamily="18" charset="2"/>
              <a:buNone/>
            </a:pPr>
            <a:r>
              <a:rPr lang="en-US" altLang="zh-CN" sz="1800" smtClean="0"/>
              <a:t>		</a:t>
            </a:r>
            <a:r>
              <a:rPr lang="en-US" altLang="zh-CN" sz="1800" smtClean="0">
                <a:solidFill>
                  <a:srgbClr val="CC0000"/>
                </a:solidFill>
              </a:rPr>
              <a:t>if(b) {</a:t>
            </a:r>
          </a:p>
          <a:p>
            <a:pPr eaLnBrk="1" hangingPunct="1">
              <a:lnSpc>
                <a:spcPct val="80000"/>
              </a:lnSpc>
              <a:buFont typeface="Wingdings 2" pitchFamily="18" charset="2"/>
              <a:buNone/>
            </a:pPr>
            <a:r>
              <a:rPr lang="en-US" altLang="zh-CN" sz="1800" smtClean="0"/>
              <a:t>			</a:t>
            </a:r>
            <a:r>
              <a:rPr lang="en-US" altLang="zh-CN" sz="1800" b="1" smtClean="0">
                <a:solidFill>
                  <a:srgbClr val="CC0000"/>
                </a:solidFill>
              </a:rPr>
              <a:t>class TrackingSlip {</a:t>
            </a:r>
          </a:p>
          <a:p>
            <a:pPr eaLnBrk="1" hangingPunct="1">
              <a:lnSpc>
                <a:spcPct val="80000"/>
              </a:lnSpc>
              <a:buFont typeface="Wingdings 2" pitchFamily="18" charset="2"/>
              <a:buNone/>
            </a:pPr>
            <a:r>
              <a:rPr lang="en-US" altLang="zh-CN" sz="1800" b="1" smtClean="0">
                <a:solidFill>
                  <a:srgbClr val="CC0000"/>
                </a:solidFill>
              </a:rPr>
              <a:t>				private String id;</a:t>
            </a:r>
          </a:p>
          <a:p>
            <a:pPr eaLnBrk="1" hangingPunct="1">
              <a:lnSpc>
                <a:spcPct val="80000"/>
              </a:lnSpc>
              <a:buFont typeface="Wingdings 2" pitchFamily="18" charset="2"/>
              <a:buNone/>
            </a:pPr>
            <a:r>
              <a:rPr lang="en-US" altLang="zh-CN" sz="1800" b="1" smtClean="0">
                <a:solidFill>
                  <a:srgbClr val="CC0000"/>
                </a:solidFill>
              </a:rPr>
              <a:t>				TrackingSlip(String s) {</a:t>
            </a:r>
          </a:p>
          <a:p>
            <a:pPr eaLnBrk="1" hangingPunct="1">
              <a:lnSpc>
                <a:spcPct val="80000"/>
              </a:lnSpc>
              <a:buFont typeface="Wingdings 2" pitchFamily="18" charset="2"/>
              <a:buNone/>
            </a:pPr>
            <a:r>
              <a:rPr lang="en-US" altLang="zh-CN" sz="1800" b="1" smtClean="0">
                <a:solidFill>
                  <a:srgbClr val="CC0000"/>
                </a:solidFill>
              </a:rPr>
              <a:t>					id = s;</a:t>
            </a:r>
          </a:p>
          <a:p>
            <a:pPr eaLnBrk="1" hangingPunct="1">
              <a:lnSpc>
                <a:spcPct val="80000"/>
              </a:lnSpc>
              <a:buFont typeface="Wingdings 2" pitchFamily="18" charset="2"/>
              <a:buNone/>
            </a:pPr>
            <a:r>
              <a:rPr lang="en-US" altLang="zh-CN" sz="1800" b="1" smtClean="0">
                <a:solidFill>
                  <a:srgbClr val="CC0000"/>
                </a:solidFill>
              </a:rPr>
              <a:t>				}</a:t>
            </a:r>
          </a:p>
          <a:p>
            <a:pPr eaLnBrk="1" hangingPunct="1">
              <a:lnSpc>
                <a:spcPct val="80000"/>
              </a:lnSpc>
              <a:buFont typeface="Wingdings 2" pitchFamily="18" charset="2"/>
              <a:buNone/>
            </a:pPr>
            <a:r>
              <a:rPr lang="en-US" altLang="zh-CN" sz="1800" b="1" smtClean="0">
                <a:solidFill>
                  <a:srgbClr val="CC0000"/>
                </a:solidFill>
              </a:rPr>
              <a:t>				String getSlip() { return id; }</a:t>
            </a:r>
          </a:p>
          <a:p>
            <a:pPr eaLnBrk="1" hangingPunct="1">
              <a:lnSpc>
                <a:spcPct val="80000"/>
              </a:lnSpc>
              <a:buFont typeface="Wingdings 2" pitchFamily="18" charset="2"/>
              <a:buNone/>
            </a:pPr>
            <a:r>
              <a:rPr lang="en-US" altLang="zh-CN" sz="1800" b="1" smtClean="0">
                <a:solidFill>
                  <a:srgbClr val="CC0000"/>
                </a:solidFill>
              </a:rPr>
              <a:t>			}</a:t>
            </a:r>
          </a:p>
          <a:p>
            <a:pPr eaLnBrk="1" hangingPunct="1">
              <a:lnSpc>
                <a:spcPct val="80000"/>
              </a:lnSpc>
              <a:buFont typeface="Wingdings 2" pitchFamily="18" charset="2"/>
              <a:buNone/>
            </a:pPr>
            <a:r>
              <a:rPr lang="en-US" altLang="zh-CN" sz="1800" smtClean="0"/>
              <a:t>			TrackingSlip ts = new TrackingSlip("slip");</a:t>
            </a:r>
          </a:p>
          <a:p>
            <a:pPr eaLnBrk="1" hangingPunct="1">
              <a:lnSpc>
                <a:spcPct val="80000"/>
              </a:lnSpc>
              <a:buFont typeface="Wingdings 2" pitchFamily="18" charset="2"/>
              <a:buNone/>
            </a:pPr>
            <a:r>
              <a:rPr lang="en-US" altLang="zh-CN" sz="1800" smtClean="0"/>
              <a:t>			String s = ts.getSlip();</a:t>
            </a:r>
          </a:p>
          <a:p>
            <a:pPr eaLnBrk="1" hangingPunct="1">
              <a:lnSpc>
                <a:spcPct val="80000"/>
              </a:lnSpc>
              <a:buFont typeface="Wingdings 2" pitchFamily="18" charset="2"/>
              <a:buNone/>
            </a:pPr>
            <a:r>
              <a:rPr lang="en-US" altLang="zh-CN" sz="1800" smtClean="0"/>
              <a:t>		}</a:t>
            </a:r>
          </a:p>
          <a:p>
            <a:pPr eaLnBrk="1" hangingPunct="1">
              <a:lnSpc>
                <a:spcPct val="80000"/>
              </a:lnSpc>
              <a:buFont typeface="Wingdings 2" pitchFamily="18" charset="2"/>
              <a:buNone/>
            </a:pPr>
            <a:r>
              <a:rPr lang="en-US" altLang="zh-CN" sz="1800" smtClean="0"/>
              <a:t>	}</a:t>
            </a:r>
          </a:p>
          <a:p>
            <a:pPr eaLnBrk="1" hangingPunct="1">
              <a:lnSpc>
                <a:spcPct val="80000"/>
              </a:lnSpc>
              <a:buFont typeface="Wingdings 2" pitchFamily="18" charset="2"/>
              <a:buNone/>
            </a:pPr>
            <a:r>
              <a:rPr lang="en-US" altLang="zh-CN" sz="1800" smtClean="0"/>
              <a:t>	public void track() { internalTracking(true); }</a:t>
            </a:r>
          </a:p>
          <a:p>
            <a:pPr eaLnBrk="1" hangingPunct="1">
              <a:lnSpc>
                <a:spcPct val="80000"/>
              </a:lnSpc>
              <a:buFont typeface="Wingdings 2" pitchFamily="18" charset="2"/>
              <a:buNone/>
            </a:pPr>
            <a:r>
              <a:rPr lang="en-US" altLang="zh-CN" sz="1800" smtClean="0"/>
              <a:t>	public static void main(String[] args) {</a:t>
            </a:r>
          </a:p>
          <a:p>
            <a:pPr eaLnBrk="1" hangingPunct="1">
              <a:lnSpc>
                <a:spcPct val="80000"/>
              </a:lnSpc>
              <a:buFont typeface="Wingdings 2" pitchFamily="18" charset="2"/>
              <a:buNone/>
            </a:pPr>
            <a:r>
              <a:rPr lang="en-US" altLang="zh-CN" sz="1800" smtClean="0"/>
              <a:t>		Parcel5 p = new Parcel5();</a:t>
            </a:r>
          </a:p>
          <a:p>
            <a:pPr eaLnBrk="1" hangingPunct="1">
              <a:lnSpc>
                <a:spcPct val="80000"/>
              </a:lnSpc>
              <a:buFont typeface="Wingdings 2" pitchFamily="18" charset="2"/>
              <a:buNone/>
            </a:pPr>
            <a:r>
              <a:rPr lang="en-US" altLang="zh-CN" sz="1800" smtClean="0"/>
              <a:t>		p.track();</a:t>
            </a:r>
          </a:p>
          <a:p>
            <a:pPr eaLnBrk="1" hangingPunct="1">
              <a:lnSpc>
                <a:spcPct val="80000"/>
              </a:lnSpc>
              <a:buFont typeface="Wingdings 2" pitchFamily="18" charset="2"/>
              <a:buNone/>
            </a:pPr>
            <a:r>
              <a:rPr lang="en-US" altLang="zh-CN" sz="1800" smtClean="0"/>
              <a:t>	}</a:t>
            </a:r>
          </a:p>
          <a:p>
            <a:pPr eaLnBrk="1" hangingPunct="1">
              <a:lnSpc>
                <a:spcPct val="80000"/>
              </a:lnSpc>
              <a:buFont typeface="Wingdings 2" pitchFamily="18" charset="2"/>
              <a:buNone/>
            </a:pPr>
            <a:r>
              <a:rPr lang="en-US" altLang="zh-CN" sz="1800" smtClean="0"/>
              <a:t>} </a:t>
            </a:r>
            <a:endParaRPr lang="zh-CN" altLang="en-US" sz="18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body" idx="1"/>
          </p:nvPr>
        </p:nvSpPr>
        <p:spPr/>
        <p:txBody>
          <a:bodyPr/>
          <a:lstStyle/>
          <a:p>
            <a:pPr eaLnBrk="1" hangingPunct="1">
              <a:lnSpc>
                <a:spcPct val="90000"/>
              </a:lnSpc>
              <a:buFont typeface="Wingdings 2" pitchFamily="18" charset="2"/>
              <a:buNone/>
            </a:pPr>
            <a:r>
              <a:rPr lang="en-US" altLang="zh-CN" sz="1800" smtClean="0"/>
              <a:t>public class A{</a:t>
            </a:r>
          </a:p>
          <a:p>
            <a:pPr eaLnBrk="1" hangingPunct="1">
              <a:lnSpc>
                <a:spcPct val="90000"/>
              </a:lnSpc>
              <a:buFont typeface="Wingdings 2" pitchFamily="18" charset="2"/>
              <a:buNone/>
            </a:pPr>
            <a:r>
              <a:rPr lang="en-US" altLang="zh-CN" sz="1800" smtClean="0"/>
              <a:t>	private int s = 111;</a:t>
            </a:r>
          </a:p>
          <a:p>
            <a:pPr eaLnBrk="1" hangingPunct="1">
              <a:lnSpc>
                <a:spcPct val="90000"/>
              </a:lnSpc>
              <a:buFont typeface="Wingdings 2" pitchFamily="18" charset="2"/>
              <a:buNone/>
            </a:pPr>
            <a:r>
              <a:rPr lang="en-US" altLang="zh-CN" sz="1800" smtClean="0"/>
              <a:t>	public class B {</a:t>
            </a:r>
          </a:p>
          <a:p>
            <a:pPr eaLnBrk="1" hangingPunct="1">
              <a:lnSpc>
                <a:spcPct val="90000"/>
              </a:lnSpc>
              <a:buFont typeface="Wingdings 2" pitchFamily="18" charset="2"/>
              <a:buNone/>
            </a:pPr>
            <a:r>
              <a:rPr lang="en-US" altLang="zh-CN" sz="1800" smtClean="0"/>
              <a:t>		private int s = 222;</a:t>
            </a:r>
          </a:p>
          <a:p>
            <a:pPr eaLnBrk="1" hangingPunct="1">
              <a:lnSpc>
                <a:spcPct val="90000"/>
              </a:lnSpc>
              <a:buFont typeface="Wingdings 2" pitchFamily="18" charset="2"/>
              <a:buNone/>
            </a:pPr>
            <a:r>
              <a:rPr lang="en-US" altLang="zh-CN" sz="1800" smtClean="0"/>
              <a:t>		public void mb(int s) {</a:t>
            </a:r>
          </a:p>
          <a:p>
            <a:pPr eaLnBrk="1" hangingPunct="1">
              <a:lnSpc>
                <a:spcPct val="90000"/>
              </a:lnSpc>
              <a:buFont typeface="Wingdings 2" pitchFamily="18" charset="2"/>
              <a:buNone/>
            </a:pPr>
            <a:r>
              <a:rPr lang="en-US" altLang="zh-CN" sz="1800" smtClean="0"/>
              <a:t>			System.out.println(s); // </a:t>
            </a:r>
            <a:r>
              <a:rPr lang="zh-CN" altLang="en-US" sz="1800" smtClean="0"/>
              <a:t>局部变量</a:t>
            </a:r>
            <a:r>
              <a:rPr lang="en-US" altLang="zh-CN" sz="1800" smtClean="0"/>
              <a:t>s</a:t>
            </a:r>
          </a:p>
          <a:p>
            <a:pPr eaLnBrk="1" hangingPunct="1">
              <a:lnSpc>
                <a:spcPct val="90000"/>
              </a:lnSpc>
              <a:buFont typeface="Wingdings 2" pitchFamily="18" charset="2"/>
              <a:buNone/>
            </a:pPr>
            <a:r>
              <a:rPr lang="en-US" altLang="zh-CN" sz="1800" smtClean="0"/>
              <a:t>			System.out.println(this.s); // </a:t>
            </a:r>
            <a:r>
              <a:rPr lang="zh-CN" altLang="en-US" sz="1800" smtClean="0"/>
              <a:t>内部类对象的属性</a:t>
            </a:r>
            <a:r>
              <a:rPr lang="en-US" altLang="zh-CN" sz="1800" smtClean="0"/>
              <a:t>s</a:t>
            </a:r>
          </a:p>
          <a:p>
            <a:pPr eaLnBrk="1" hangingPunct="1">
              <a:lnSpc>
                <a:spcPct val="90000"/>
              </a:lnSpc>
              <a:buFont typeface="Wingdings 2" pitchFamily="18" charset="2"/>
              <a:buNone/>
            </a:pPr>
            <a:r>
              <a:rPr lang="en-US" altLang="zh-CN" sz="1800" smtClean="0"/>
              <a:t>			System.out.println(A.this.s); //  </a:t>
            </a:r>
            <a:r>
              <a:rPr lang="zh-CN" altLang="en-US" sz="1800" smtClean="0"/>
              <a:t>外层类对象属性</a:t>
            </a:r>
            <a:r>
              <a:rPr lang="en-US" altLang="zh-CN" sz="1800" smtClean="0"/>
              <a:t>s</a:t>
            </a:r>
          </a:p>
          <a:p>
            <a:pPr eaLnBrk="1" hangingPunct="1">
              <a:lnSpc>
                <a:spcPct val="90000"/>
              </a:lnSpc>
              <a:buFont typeface="Wingdings 2" pitchFamily="18" charset="2"/>
              <a:buNone/>
            </a:pPr>
            <a:r>
              <a:rPr lang="en-US" altLang="zh-CN" sz="1800" smtClean="0"/>
              <a:t>		}</a:t>
            </a:r>
          </a:p>
          <a:p>
            <a:pPr eaLnBrk="1" hangingPunct="1">
              <a:lnSpc>
                <a:spcPct val="90000"/>
              </a:lnSpc>
              <a:buFont typeface="Wingdings 2" pitchFamily="18" charset="2"/>
              <a:buNone/>
            </a:pPr>
            <a:r>
              <a:rPr lang="en-US" altLang="zh-CN" sz="1800" smtClean="0"/>
              <a:t>	}</a:t>
            </a:r>
          </a:p>
          <a:p>
            <a:pPr eaLnBrk="1" hangingPunct="1">
              <a:lnSpc>
                <a:spcPct val="90000"/>
              </a:lnSpc>
              <a:buFont typeface="Wingdings 2" pitchFamily="18" charset="2"/>
              <a:buNone/>
            </a:pPr>
            <a:r>
              <a:rPr lang="en-US" altLang="zh-CN" sz="1800" smtClean="0"/>
              <a:t>	public static void main(String args[]){</a:t>
            </a:r>
          </a:p>
          <a:p>
            <a:pPr eaLnBrk="1" hangingPunct="1">
              <a:lnSpc>
                <a:spcPct val="90000"/>
              </a:lnSpc>
              <a:buFont typeface="Wingdings 2" pitchFamily="18" charset="2"/>
              <a:buNone/>
            </a:pPr>
            <a:r>
              <a:rPr lang="en-US" altLang="zh-CN" sz="1800" smtClean="0"/>
              <a:t>		A a = new A();</a:t>
            </a:r>
          </a:p>
          <a:p>
            <a:pPr eaLnBrk="1" hangingPunct="1">
              <a:lnSpc>
                <a:spcPct val="90000"/>
              </a:lnSpc>
              <a:buFont typeface="Wingdings 2" pitchFamily="18" charset="2"/>
              <a:buNone/>
            </a:pPr>
            <a:r>
              <a:rPr lang="en-US" altLang="zh-CN" sz="1800" smtClean="0"/>
              <a:t>		A.B b = a.new B();</a:t>
            </a:r>
          </a:p>
          <a:p>
            <a:pPr eaLnBrk="1" hangingPunct="1">
              <a:lnSpc>
                <a:spcPct val="90000"/>
              </a:lnSpc>
              <a:buFont typeface="Wingdings 2" pitchFamily="18" charset="2"/>
              <a:buNone/>
            </a:pPr>
            <a:r>
              <a:rPr lang="en-US" altLang="zh-CN" sz="1800" smtClean="0"/>
              <a:t>		b.mb(333); </a:t>
            </a:r>
          </a:p>
          <a:p>
            <a:pPr eaLnBrk="1" hangingPunct="1">
              <a:lnSpc>
                <a:spcPct val="90000"/>
              </a:lnSpc>
              <a:buFont typeface="Wingdings 2" pitchFamily="18" charset="2"/>
              <a:buNone/>
            </a:pPr>
            <a:r>
              <a:rPr lang="en-US" altLang="zh-CN" sz="1800" smtClean="0"/>
              <a:t>	}</a:t>
            </a:r>
          </a:p>
          <a:p>
            <a:pPr eaLnBrk="1" hangingPunct="1">
              <a:lnSpc>
                <a:spcPct val="90000"/>
              </a:lnSpc>
              <a:buFont typeface="Wingdings 2" pitchFamily="18" charset="2"/>
              <a:buNone/>
            </a:pPr>
            <a:r>
              <a:rPr lang="en-US" altLang="zh-CN" sz="1800" smtClean="0"/>
              <a:t>}</a:t>
            </a:r>
            <a:endParaRPr lang="zh-CN" altLang="en-US" sz="1800" smtClean="0"/>
          </a:p>
        </p:txBody>
      </p:sp>
      <p:sp>
        <p:nvSpPr>
          <p:cNvPr id="39938" name="Rectangle 6"/>
          <p:cNvSpPr>
            <a:spLocks noGrp="1" noChangeArrowheads="1"/>
          </p:cNvSpPr>
          <p:nvPr>
            <p:ph type="title"/>
          </p:nvPr>
        </p:nvSpPr>
        <p:spPr/>
        <p:txBody>
          <a:bodyPr/>
          <a:lstStyle/>
          <a:p>
            <a:pPr eaLnBrk="1" hangingPunct="1"/>
            <a:r>
              <a:rPr lang="zh-CN" altLang="en-US" sz="4000" smtClean="0">
                <a:latin typeface="微软雅黑"/>
              </a:rPr>
              <a:t>内部类举例 (3)</a:t>
            </a:r>
            <a:br>
              <a:rPr lang="zh-CN" altLang="en-US" sz="4000" smtClean="0">
                <a:latin typeface="微软雅黑"/>
              </a:rPr>
            </a:br>
            <a:r>
              <a:rPr lang="en-US" altLang="zh-CN" sz="4000" smtClean="0">
                <a:latin typeface="微软雅黑"/>
              </a:rPr>
              <a:t>this</a:t>
            </a:r>
            <a:r>
              <a:rPr lang="zh-CN" altLang="en-US" sz="4000" smtClean="0">
                <a:latin typeface="微软雅黑"/>
              </a:rPr>
              <a:t>的用法</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4"/>
          <p:cNvSpPr>
            <a:spLocks noGrp="1" noChangeArrowheads="1"/>
          </p:cNvSpPr>
          <p:nvPr>
            <p:ph type="title"/>
          </p:nvPr>
        </p:nvSpPr>
        <p:spPr/>
        <p:txBody>
          <a:bodyPr/>
          <a:lstStyle/>
          <a:p>
            <a:pPr eaLnBrk="1" hangingPunct="1"/>
            <a:r>
              <a:rPr lang="zh-CN" altLang="en-US" sz="4000" smtClean="0">
                <a:latin typeface="微软雅黑"/>
              </a:rPr>
              <a:t>内部类特性</a:t>
            </a:r>
          </a:p>
        </p:txBody>
      </p:sp>
      <p:sp>
        <p:nvSpPr>
          <p:cNvPr id="40962" name="Rectangle 3"/>
          <p:cNvSpPr>
            <a:spLocks noChangeArrowheads="1"/>
          </p:cNvSpPr>
          <p:nvPr/>
        </p:nvSpPr>
        <p:spPr bwMode="auto">
          <a:xfrm>
            <a:off x="609600" y="1371600"/>
            <a:ext cx="7162800" cy="3560763"/>
          </a:xfrm>
          <a:prstGeom prst="rect">
            <a:avLst/>
          </a:prstGeom>
          <a:noFill/>
          <a:ln w="9525">
            <a:noFill/>
            <a:miter lim="800000"/>
            <a:headEnd/>
            <a:tailEnd/>
          </a:ln>
        </p:spPr>
        <p:txBody>
          <a:bodyPr>
            <a:spAutoFit/>
          </a:bodyPr>
          <a:lstStyle/>
          <a:p>
            <a:pPr marL="457200" indent="-457200" algn="just">
              <a:spcBef>
                <a:spcPct val="50000"/>
              </a:spcBef>
              <a:buFont typeface="Wingdings" pitchFamily="2" charset="2"/>
              <a:buChar char="§"/>
            </a:pPr>
            <a:r>
              <a:rPr kumimoji="1" lang="en-US" altLang="zh-CN" sz="2400">
                <a:latin typeface="Palatino-Roman"/>
              </a:rPr>
              <a:t>Inner class</a:t>
            </a:r>
            <a:r>
              <a:rPr kumimoji="1" lang="zh-CN" altLang="en-US" sz="2400">
                <a:latin typeface="Palatino-Roman"/>
              </a:rPr>
              <a:t>可以声明为抽象类 ，因此可以被其它的内部类继承。也可以声明为</a:t>
            </a:r>
            <a:r>
              <a:rPr kumimoji="1" lang="en-US" altLang="zh-CN" sz="2400">
                <a:latin typeface="Palatino-Roman"/>
              </a:rPr>
              <a:t>final</a:t>
            </a:r>
            <a:r>
              <a:rPr kumimoji="1" lang="zh-CN" altLang="en-US" sz="2400">
                <a:latin typeface="Palatino-Roman"/>
              </a:rPr>
              <a:t>的。</a:t>
            </a:r>
          </a:p>
          <a:p>
            <a:pPr marL="457200" indent="-457200" algn="just">
              <a:spcBef>
                <a:spcPct val="50000"/>
              </a:spcBef>
              <a:buFont typeface="Wingdings" pitchFamily="2" charset="2"/>
              <a:buChar char="§"/>
            </a:pPr>
            <a:r>
              <a:rPr kumimoji="1" lang="zh-CN" altLang="en-US" sz="2400">
                <a:solidFill>
                  <a:srgbClr val="CC0000"/>
                </a:solidFill>
                <a:latin typeface="Palatino-Roman"/>
              </a:rPr>
              <a:t>和外层类不同，</a:t>
            </a:r>
            <a:r>
              <a:rPr kumimoji="1" lang="en-US" altLang="zh-CN" sz="2400">
                <a:solidFill>
                  <a:srgbClr val="CC0000"/>
                </a:solidFill>
                <a:latin typeface="Palatino-Roman"/>
              </a:rPr>
              <a:t>Inner class</a:t>
            </a:r>
            <a:r>
              <a:rPr kumimoji="1" lang="zh-CN" altLang="en-US" sz="2400">
                <a:solidFill>
                  <a:srgbClr val="CC0000"/>
                </a:solidFill>
                <a:latin typeface="Palatino-Roman"/>
              </a:rPr>
              <a:t>可以声明为</a:t>
            </a:r>
            <a:r>
              <a:rPr kumimoji="1" lang="en-US" altLang="zh-CN" sz="2400">
                <a:solidFill>
                  <a:srgbClr val="CC0000"/>
                </a:solidFill>
                <a:latin typeface="Palatino-Roman"/>
              </a:rPr>
              <a:t>private</a:t>
            </a:r>
            <a:r>
              <a:rPr kumimoji="1" lang="zh-CN" altLang="en-US" sz="2400">
                <a:solidFill>
                  <a:srgbClr val="CC0000"/>
                </a:solidFill>
                <a:latin typeface="Palatino-Roman"/>
              </a:rPr>
              <a:t>或</a:t>
            </a:r>
            <a:r>
              <a:rPr kumimoji="1" lang="en-US" altLang="zh-CN" sz="2400">
                <a:solidFill>
                  <a:srgbClr val="CC0000"/>
                </a:solidFill>
                <a:latin typeface="Palatino-Roman"/>
              </a:rPr>
              <a:t>protected；</a:t>
            </a:r>
          </a:p>
          <a:p>
            <a:pPr marL="457200" indent="-457200" algn="just">
              <a:spcBef>
                <a:spcPct val="50000"/>
              </a:spcBef>
              <a:buFont typeface="Wingdings" pitchFamily="2" charset="2"/>
              <a:buChar char="§"/>
            </a:pPr>
            <a:r>
              <a:rPr kumimoji="1" lang="zh-CN" altLang="en-US" sz="2400">
                <a:latin typeface="Times New Roman" pitchFamily="18" charset="0"/>
              </a:rPr>
              <a:t>非</a:t>
            </a:r>
            <a:r>
              <a:rPr kumimoji="1" lang="en-US" altLang="zh-CN" sz="2400">
                <a:latin typeface="Times New Roman" pitchFamily="18" charset="0"/>
              </a:rPr>
              <a:t>static</a:t>
            </a:r>
            <a:r>
              <a:rPr kumimoji="1" lang="zh-CN" altLang="en-US" sz="2400">
                <a:latin typeface="Times New Roman" pitchFamily="18" charset="0"/>
              </a:rPr>
              <a:t>的内部类中的成员不能声明为</a:t>
            </a:r>
            <a:r>
              <a:rPr kumimoji="1" lang="en-US" altLang="zh-CN" sz="2400">
                <a:latin typeface="Times New Roman" pitchFamily="18" charset="0"/>
              </a:rPr>
              <a:t>static</a:t>
            </a:r>
            <a:r>
              <a:rPr kumimoji="1" lang="zh-CN" altLang="en-US" sz="2400">
                <a:latin typeface="Times New Roman" pitchFamily="18" charset="0"/>
              </a:rPr>
              <a:t>的，只有在顶层类或</a:t>
            </a:r>
            <a:r>
              <a:rPr kumimoji="1" lang="en-US" altLang="zh-CN" sz="2400">
                <a:latin typeface="Times New Roman" pitchFamily="18" charset="0"/>
              </a:rPr>
              <a:t>static</a:t>
            </a:r>
            <a:r>
              <a:rPr kumimoji="1" lang="zh-CN" altLang="en-US" sz="2400">
                <a:latin typeface="Times New Roman" pitchFamily="18" charset="0"/>
              </a:rPr>
              <a:t>的内部类中才可声明</a:t>
            </a:r>
            <a:r>
              <a:rPr kumimoji="1" lang="en-US" altLang="zh-CN" sz="2400">
                <a:latin typeface="Times New Roman" pitchFamily="18" charset="0"/>
              </a:rPr>
              <a:t>static</a:t>
            </a:r>
            <a:r>
              <a:rPr kumimoji="1" lang="zh-CN" altLang="en-US" sz="2400">
                <a:latin typeface="Times New Roman" pitchFamily="18" charset="0"/>
              </a:rPr>
              <a:t>成员；</a:t>
            </a:r>
          </a:p>
          <a:p>
            <a:pPr marL="457200" indent="-457200" algn="just">
              <a:spcBef>
                <a:spcPct val="50000"/>
              </a:spcBef>
              <a:buFont typeface="Wingdings" pitchFamily="2" charset="2"/>
              <a:buChar char="§"/>
            </a:pPr>
            <a:endParaRPr kumimoji="1" lang="en-US" altLang="zh-CN" sz="2400">
              <a:solidFill>
                <a:srgbClr val="CC0000"/>
              </a:solidFill>
              <a:latin typeface="Palatino-Roman"/>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6"/>
          <p:cNvSpPr>
            <a:spLocks noGrp="1" noChangeArrowheads="1"/>
          </p:cNvSpPr>
          <p:nvPr>
            <p:ph type="title"/>
          </p:nvPr>
        </p:nvSpPr>
        <p:spPr/>
        <p:txBody>
          <a:bodyPr/>
          <a:lstStyle/>
          <a:p>
            <a:pPr eaLnBrk="1" hangingPunct="1"/>
            <a:r>
              <a:rPr lang="zh-CN" altLang="en-US" sz="4000" smtClean="0">
                <a:latin typeface="微软雅黑"/>
              </a:rPr>
              <a:t>匿名内部类</a:t>
            </a:r>
          </a:p>
        </p:txBody>
      </p:sp>
      <p:sp>
        <p:nvSpPr>
          <p:cNvPr id="43010" name="Rectangle 7"/>
          <p:cNvSpPr>
            <a:spLocks noGrp="1" noChangeArrowheads="1"/>
          </p:cNvSpPr>
          <p:nvPr>
            <p:ph type="body" idx="1"/>
          </p:nvPr>
        </p:nvSpPr>
        <p:spPr>
          <a:xfrm>
            <a:off x="533400" y="1219200"/>
            <a:ext cx="8229600" cy="4525963"/>
          </a:xfrm>
        </p:spPr>
        <p:txBody>
          <a:bodyPr/>
          <a:lstStyle/>
          <a:p>
            <a:pPr eaLnBrk="1" hangingPunct="1">
              <a:lnSpc>
                <a:spcPct val="80000"/>
              </a:lnSpc>
              <a:buFont typeface="Wingdings 2" pitchFamily="18" charset="2"/>
              <a:buNone/>
            </a:pPr>
            <a:r>
              <a:rPr lang="en-US" altLang="zh-CN" sz="2000" smtClean="0"/>
              <a:t>interface Contents { int value();}</a:t>
            </a:r>
          </a:p>
          <a:p>
            <a:pPr eaLnBrk="1" hangingPunct="1">
              <a:lnSpc>
                <a:spcPct val="80000"/>
              </a:lnSpc>
              <a:buFont typeface="Wingdings 2" pitchFamily="18" charset="2"/>
              <a:buNone/>
            </a:pPr>
            <a:r>
              <a:rPr lang="en-US" altLang="zh-CN" sz="2000" smtClean="0"/>
              <a:t>public class Parcel6 {</a:t>
            </a:r>
          </a:p>
          <a:p>
            <a:pPr eaLnBrk="1" hangingPunct="1">
              <a:lnSpc>
                <a:spcPct val="80000"/>
              </a:lnSpc>
              <a:buFont typeface="Wingdings 2" pitchFamily="18" charset="2"/>
              <a:buNone/>
            </a:pPr>
            <a:r>
              <a:rPr lang="en-US" altLang="zh-CN" sz="2000" smtClean="0"/>
              <a:t>	public Contents cont() {</a:t>
            </a:r>
          </a:p>
          <a:p>
            <a:pPr eaLnBrk="1" hangingPunct="1">
              <a:lnSpc>
                <a:spcPct val="80000"/>
              </a:lnSpc>
              <a:buFont typeface="Wingdings 2" pitchFamily="18" charset="2"/>
              <a:buNone/>
            </a:pPr>
            <a:r>
              <a:rPr lang="en-US" altLang="zh-CN" sz="2000" smtClean="0"/>
              <a:t>		</a:t>
            </a:r>
            <a:r>
              <a:rPr lang="en-US" altLang="zh-CN" sz="2000" b="1" smtClean="0">
                <a:solidFill>
                  <a:srgbClr val="800080"/>
                </a:solidFill>
              </a:rPr>
              <a:t>return new Contents() {</a:t>
            </a:r>
          </a:p>
          <a:p>
            <a:pPr eaLnBrk="1" hangingPunct="1">
              <a:lnSpc>
                <a:spcPct val="80000"/>
              </a:lnSpc>
              <a:buFont typeface="Wingdings 2" pitchFamily="18" charset="2"/>
              <a:buNone/>
            </a:pPr>
            <a:r>
              <a:rPr lang="en-US" altLang="zh-CN" sz="2000" b="1" smtClean="0">
                <a:solidFill>
                  <a:srgbClr val="800080"/>
                </a:solidFill>
              </a:rPr>
              <a:t>			private int i = 11;</a:t>
            </a:r>
          </a:p>
          <a:p>
            <a:pPr eaLnBrk="1" hangingPunct="1">
              <a:lnSpc>
                <a:spcPct val="80000"/>
              </a:lnSpc>
              <a:buFont typeface="Wingdings 2" pitchFamily="18" charset="2"/>
              <a:buNone/>
            </a:pPr>
            <a:r>
              <a:rPr lang="en-US" altLang="zh-CN" sz="2000" b="1" smtClean="0">
                <a:solidFill>
                  <a:srgbClr val="800080"/>
                </a:solidFill>
              </a:rPr>
              <a:t>			public int value() { return i; }</a:t>
            </a:r>
          </a:p>
          <a:p>
            <a:pPr eaLnBrk="1" hangingPunct="1">
              <a:lnSpc>
                <a:spcPct val="80000"/>
              </a:lnSpc>
              <a:buFont typeface="Wingdings 2" pitchFamily="18" charset="2"/>
              <a:buNone/>
            </a:pPr>
            <a:r>
              <a:rPr lang="en-US" altLang="zh-CN" sz="2000" b="1" smtClean="0">
                <a:solidFill>
                  <a:srgbClr val="800080"/>
                </a:solidFill>
              </a:rPr>
              <a:t>		}; </a:t>
            </a:r>
          </a:p>
          <a:p>
            <a:pPr eaLnBrk="1" hangingPunct="1">
              <a:lnSpc>
                <a:spcPct val="80000"/>
              </a:lnSpc>
              <a:buFont typeface="Wingdings 2" pitchFamily="18" charset="2"/>
              <a:buNone/>
            </a:pPr>
            <a:r>
              <a:rPr lang="en-US" altLang="zh-CN" sz="2000" smtClean="0"/>
              <a:t>	}</a:t>
            </a:r>
          </a:p>
          <a:p>
            <a:pPr eaLnBrk="1" hangingPunct="1">
              <a:lnSpc>
                <a:spcPct val="80000"/>
              </a:lnSpc>
              <a:buFont typeface="Wingdings 2" pitchFamily="18" charset="2"/>
              <a:buNone/>
            </a:pPr>
            <a:r>
              <a:rPr lang="en-US" altLang="zh-CN" sz="2000" smtClean="0"/>
              <a:t>	public static void main(String[] args) {</a:t>
            </a:r>
          </a:p>
          <a:p>
            <a:pPr eaLnBrk="1" hangingPunct="1">
              <a:lnSpc>
                <a:spcPct val="80000"/>
              </a:lnSpc>
              <a:buFont typeface="Wingdings 2" pitchFamily="18" charset="2"/>
              <a:buNone/>
            </a:pPr>
            <a:r>
              <a:rPr lang="en-US" altLang="zh-CN" sz="2000" smtClean="0"/>
              <a:t>		Parcel6 p = new Parcel6();</a:t>
            </a:r>
          </a:p>
          <a:p>
            <a:pPr eaLnBrk="1" hangingPunct="1">
              <a:lnSpc>
                <a:spcPct val="80000"/>
              </a:lnSpc>
              <a:buFont typeface="Wingdings 2" pitchFamily="18" charset="2"/>
              <a:buNone/>
            </a:pPr>
            <a:r>
              <a:rPr lang="en-US" altLang="zh-CN" sz="2000" smtClean="0"/>
              <a:t>		Contents c = p.cont();</a:t>
            </a:r>
          </a:p>
          <a:p>
            <a:pPr eaLnBrk="1" hangingPunct="1">
              <a:lnSpc>
                <a:spcPct val="80000"/>
              </a:lnSpc>
              <a:buFont typeface="Wingdings 2" pitchFamily="18" charset="2"/>
              <a:buNone/>
            </a:pPr>
            <a:r>
              <a:rPr lang="en-US" altLang="zh-CN" sz="2000" smtClean="0"/>
              <a:t>	}</a:t>
            </a:r>
          </a:p>
          <a:p>
            <a:pPr eaLnBrk="1" hangingPunct="1">
              <a:lnSpc>
                <a:spcPct val="80000"/>
              </a:lnSpc>
              <a:buFont typeface="Wingdings 2" pitchFamily="18" charset="2"/>
              <a:buNone/>
            </a:pPr>
            <a:r>
              <a:rPr lang="en-US" altLang="zh-CN" sz="2000" smtClean="0"/>
              <a:t>} </a:t>
            </a:r>
          </a:p>
          <a:p>
            <a:pPr eaLnBrk="1" hangingPunct="1">
              <a:lnSpc>
                <a:spcPct val="80000"/>
              </a:lnSpc>
              <a:buFont typeface="Wingdings 2" pitchFamily="18" charset="2"/>
              <a:buNone/>
            </a:pPr>
            <a:endParaRPr lang="en-US" altLang="zh-CN" sz="2000" smtClean="0"/>
          </a:p>
          <a:p>
            <a:pPr eaLnBrk="1" hangingPunct="1">
              <a:lnSpc>
                <a:spcPct val="80000"/>
              </a:lnSpc>
              <a:buFont typeface="Wingdings 2" pitchFamily="18" charset="2"/>
              <a:buNone/>
            </a:pPr>
            <a:r>
              <a:rPr lang="zh-CN" altLang="en-US" sz="2000" smtClean="0"/>
              <a:t>产生某个匿名的</a:t>
            </a:r>
            <a:r>
              <a:rPr lang="en-US" altLang="zh-CN" sz="2000" smtClean="0"/>
              <a:t>class</a:t>
            </a:r>
            <a:r>
              <a:rPr lang="zh-CN" altLang="en-US" sz="2000" smtClean="0"/>
              <a:t>对象，此匿名类继承自</a:t>
            </a:r>
            <a:r>
              <a:rPr lang="en-US" altLang="zh-CN" sz="2000" smtClean="0"/>
              <a:t>Contents</a:t>
            </a:r>
            <a:r>
              <a:rPr lang="zh-CN" altLang="en-US" sz="2000" smtClean="0"/>
              <a:t>。</a:t>
            </a:r>
          </a:p>
          <a:p>
            <a:pPr eaLnBrk="1" hangingPunct="1">
              <a:lnSpc>
                <a:spcPct val="80000"/>
              </a:lnSpc>
              <a:buFont typeface="Wingdings 2" pitchFamily="18" charset="2"/>
              <a:buNone/>
            </a:pPr>
            <a:r>
              <a:rPr lang="en-US" altLang="zh-CN" sz="2000" smtClean="0"/>
              <a:t>new</a:t>
            </a:r>
            <a:r>
              <a:rPr lang="zh-CN" altLang="en-US" sz="2000" smtClean="0"/>
              <a:t>传回的</a:t>
            </a:r>
            <a:r>
              <a:rPr lang="en-US" altLang="zh-CN" sz="2000" smtClean="0"/>
              <a:t>reference</a:t>
            </a:r>
            <a:r>
              <a:rPr lang="zh-CN" altLang="en-US" sz="2000" smtClean="0"/>
              <a:t>会被自动向上转型成一个</a:t>
            </a:r>
            <a:r>
              <a:rPr lang="en-US" altLang="zh-CN" sz="2000" smtClean="0"/>
              <a:t>Contents refenrence</a:t>
            </a:r>
            <a:r>
              <a:rPr lang="zh-CN" altLang="en-US" sz="200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4"/>
          <p:cNvSpPr>
            <a:spLocks noGrp="1" noChangeArrowheads="1"/>
          </p:cNvSpPr>
          <p:nvPr>
            <p:ph type="title"/>
          </p:nvPr>
        </p:nvSpPr>
        <p:spPr/>
        <p:txBody>
          <a:bodyPr/>
          <a:lstStyle/>
          <a:p>
            <a:pPr eaLnBrk="1" hangingPunct="1"/>
            <a:r>
              <a:rPr lang="zh-CN" altLang="en-US" sz="4000" smtClean="0">
                <a:latin typeface="微软雅黑"/>
              </a:rPr>
              <a:t>静态内部类</a:t>
            </a:r>
          </a:p>
        </p:txBody>
      </p:sp>
      <p:sp>
        <p:nvSpPr>
          <p:cNvPr id="44034" name="Rectangle 5"/>
          <p:cNvSpPr>
            <a:spLocks noGrp="1" noChangeArrowheads="1"/>
          </p:cNvSpPr>
          <p:nvPr>
            <p:ph type="body" idx="1"/>
          </p:nvPr>
        </p:nvSpPr>
        <p:spPr/>
        <p:txBody>
          <a:bodyPr/>
          <a:lstStyle/>
          <a:p>
            <a:pPr eaLnBrk="1" hangingPunct="1"/>
            <a:r>
              <a:rPr lang="zh-CN" altLang="en-US" sz="2400" smtClean="0"/>
              <a:t>如果不需要内部类对象和外围类对象之间的连接关系。</a:t>
            </a:r>
          </a:p>
          <a:p>
            <a:pPr lvl="1" eaLnBrk="1" hangingPunct="1"/>
            <a:r>
              <a:rPr lang="zh-CN" altLang="en-US" sz="2400" smtClean="0"/>
              <a:t>可以</a:t>
            </a:r>
            <a:r>
              <a:rPr lang="en-US" altLang="zh-CN" sz="2400" smtClean="0"/>
              <a:t>class</a:t>
            </a:r>
            <a:r>
              <a:rPr lang="zh-CN" altLang="en-US" sz="2400" smtClean="0"/>
              <a:t>声明为</a:t>
            </a:r>
            <a:r>
              <a:rPr lang="en-US" altLang="zh-CN" sz="2400" smtClean="0"/>
              <a:t>static</a:t>
            </a:r>
          </a:p>
          <a:p>
            <a:pPr eaLnBrk="1" hangingPunct="1">
              <a:buFont typeface="Wingdings 2" pitchFamily="18" charset="2"/>
              <a:buNone/>
            </a:pPr>
            <a:r>
              <a:rPr lang="en-US" altLang="zh-CN" sz="2400" smtClean="0"/>
              <a:t>public class Parcel10 {</a:t>
            </a:r>
          </a:p>
          <a:p>
            <a:pPr eaLnBrk="1" hangingPunct="1">
              <a:buFont typeface="Wingdings 2" pitchFamily="18" charset="2"/>
              <a:buNone/>
            </a:pPr>
            <a:r>
              <a:rPr lang="en-US" altLang="zh-CN" sz="2400" smtClean="0"/>
              <a:t>	private static class ParcelContents implements Contents {</a:t>
            </a:r>
          </a:p>
          <a:p>
            <a:pPr eaLnBrk="1" hangingPunct="1">
              <a:buFont typeface="Wingdings 2" pitchFamily="18" charset="2"/>
              <a:buNone/>
            </a:pPr>
            <a:r>
              <a:rPr lang="en-US" altLang="zh-CN" sz="2400" smtClean="0"/>
              <a:t>		private int i = 11;</a:t>
            </a:r>
          </a:p>
          <a:p>
            <a:pPr eaLnBrk="1" hangingPunct="1">
              <a:buFont typeface="Wingdings 2" pitchFamily="18" charset="2"/>
              <a:buNone/>
            </a:pPr>
            <a:r>
              <a:rPr lang="en-US" altLang="zh-CN" sz="2400" smtClean="0"/>
              <a:t>		public int value() { return i; }</a:t>
            </a:r>
          </a:p>
          <a:p>
            <a:pPr eaLnBrk="1" hangingPunct="1">
              <a:buFont typeface="Wingdings 2" pitchFamily="18" charset="2"/>
              <a:buNone/>
            </a:pPr>
            <a:r>
              <a:rPr lang="en-US" altLang="zh-CN" sz="2400" smtClean="0"/>
              <a:t>	}</a:t>
            </a:r>
          </a:p>
          <a:p>
            <a:pPr eaLnBrk="1" hangingPunct="1">
              <a:buFont typeface="Wingdings 2" pitchFamily="18" charset="2"/>
              <a:buNone/>
            </a:pPr>
            <a:r>
              <a:rPr lang="en-US" altLang="zh-CN" sz="2400" smtClean="0"/>
              <a:t>	……</a:t>
            </a:r>
          </a:p>
          <a:p>
            <a:pPr eaLnBrk="1" hangingPunct="1">
              <a:buFont typeface="Wingdings 2" pitchFamily="18" charset="2"/>
              <a:buNone/>
            </a:pPr>
            <a:r>
              <a:rPr lang="en-US" altLang="zh-CN" sz="240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4"/>
          <p:cNvSpPr>
            <a:spLocks noGrp="1" noChangeArrowheads="1"/>
          </p:cNvSpPr>
          <p:nvPr>
            <p:ph type="title"/>
          </p:nvPr>
        </p:nvSpPr>
        <p:spPr/>
        <p:txBody>
          <a:bodyPr/>
          <a:lstStyle/>
          <a:p>
            <a:pPr eaLnBrk="1" hangingPunct="1"/>
            <a:r>
              <a:rPr lang="zh-CN" altLang="en-US" sz="4000" smtClean="0">
                <a:latin typeface="微软雅黑"/>
              </a:rPr>
              <a:t>嵌套内部类</a:t>
            </a:r>
          </a:p>
        </p:txBody>
      </p:sp>
      <p:sp>
        <p:nvSpPr>
          <p:cNvPr id="45058" name="Rectangle 5"/>
          <p:cNvSpPr>
            <a:spLocks noGrp="1" noChangeArrowheads="1"/>
          </p:cNvSpPr>
          <p:nvPr>
            <p:ph type="body" idx="1"/>
          </p:nvPr>
        </p:nvSpPr>
        <p:spPr>
          <a:xfrm>
            <a:off x="533400" y="1295400"/>
            <a:ext cx="8229600" cy="4525963"/>
          </a:xfrm>
        </p:spPr>
        <p:txBody>
          <a:bodyPr/>
          <a:lstStyle/>
          <a:p>
            <a:pPr eaLnBrk="1" hangingPunct="1">
              <a:lnSpc>
                <a:spcPct val="80000"/>
              </a:lnSpc>
              <a:buFont typeface="Wingdings 2" pitchFamily="18" charset="2"/>
              <a:buNone/>
            </a:pPr>
            <a:r>
              <a:rPr lang="en-US" altLang="en-US" sz="1800" smtClean="0">
                <a:ea typeface="宋体" charset="-122"/>
              </a:rPr>
              <a:t>class MNA {</a:t>
            </a:r>
          </a:p>
          <a:p>
            <a:pPr eaLnBrk="1" hangingPunct="1">
              <a:lnSpc>
                <a:spcPct val="80000"/>
              </a:lnSpc>
              <a:buFont typeface="Wingdings 2" pitchFamily="18" charset="2"/>
              <a:buNone/>
            </a:pPr>
            <a:r>
              <a:rPr lang="en-US" altLang="en-US" sz="1800" smtClean="0">
                <a:ea typeface="宋体" charset="-122"/>
              </a:rPr>
              <a:t>	private void f() {}</a:t>
            </a:r>
          </a:p>
          <a:p>
            <a:pPr eaLnBrk="1" hangingPunct="1">
              <a:lnSpc>
                <a:spcPct val="80000"/>
              </a:lnSpc>
              <a:buFont typeface="Wingdings 2" pitchFamily="18" charset="2"/>
              <a:buNone/>
            </a:pPr>
            <a:r>
              <a:rPr lang="en-US" altLang="en-US" sz="1800" smtClean="0">
                <a:ea typeface="宋体" charset="-122"/>
              </a:rPr>
              <a:t>	class A {</a:t>
            </a:r>
          </a:p>
          <a:p>
            <a:pPr eaLnBrk="1" hangingPunct="1">
              <a:lnSpc>
                <a:spcPct val="80000"/>
              </a:lnSpc>
              <a:buFont typeface="Wingdings 2" pitchFamily="18" charset="2"/>
              <a:buNone/>
            </a:pPr>
            <a:r>
              <a:rPr lang="en-US" altLang="en-US" sz="1800" smtClean="0">
                <a:ea typeface="宋体" charset="-122"/>
              </a:rPr>
              <a:t>		private void g() {}</a:t>
            </a:r>
          </a:p>
          <a:p>
            <a:pPr eaLnBrk="1" hangingPunct="1">
              <a:lnSpc>
                <a:spcPct val="80000"/>
              </a:lnSpc>
              <a:buFont typeface="Wingdings 2" pitchFamily="18" charset="2"/>
              <a:buNone/>
            </a:pPr>
            <a:r>
              <a:rPr lang="en-US" altLang="en-US" sz="1800" smtClean="0">
                <a:ea typeface="宋体" charset="-122"/>
              </a:rPr>
              <a:t>		public class B {</a:t>
            </a:r>
          </a:p>
          <a:p>
            <a:pPr eaLnBrk="1" hangingPunct="1">
              <a:lnSpc>
                <a:spcPct val="80000"/>
              </a:lnSpc>
              <a:buFont typeface="Wingdings 2" pitchFamily="18" charset="2"/>
              <a:buNone/>
            </a:pPr>
            <a:r>
              <a:rPr lang="en-US" altLang="en-US" sz="1800" smtClean="0">
                <a:ea typeface="宋体" charset="-122"/>
              </a:rPr>
              <a:t>			void h() {</a:t>
            </a:r>
          </a:p>
          <a:p>
            <a:pPr eaLnBrk="1" hangingPunct="1">
              <a:lnSpc>
                <a:spcPct val="80000"/>
              </a:lnSpc>
              <a:buFont typeface="Wingdings 2" pitchFamily="18" charset="2"/>
              <a:buNone/>
            </a:pPr>
            <a:r>
              <a:rPr lang="en-US" altLang="en-US" sz="1800" smtClean="0">
                <a:ea typeface="宋体" charset="-122"/>
              </a:rPr>
              <a:t>				g();</a:t>
            </a:r>
          </a:p>
          <a:p>
            <a:pPr eaLnBrk="1" hangingPunct="1">
              <a:lnSpc>
                <a:spcPct val="80000"/>
              </a:lnSpc>
              <a:buFont typeface="Wingdings 2" pitchFamily="18" charset="2"/>
              <a:buNone/>
            </a:pPr>
            <a:r>
              <a:rPr lang="en-US" altLang="en-US" sz="1800" smtClean="0">
                <a:ea typeface="宋体" charset="-122"/>
              </a:rPr>
              <a:t>				f();</a:t>
            </a:r>
          </a:p>
          <a:p>
            <a:pPr eaLnBrk="1" hangingPunct="1">
              <a:lnSpc>
                <a:spcPct val="80000"/>
              </a:lnSpc>
              <a:buFont typeface="Wingdings 2" pitchFamily="18" charset="2"/>
              <a:buNone/>
            </a:pPr>
            <a:r>
              <a:rPr lang="en-US" altLang="en-US" sz="1800" smtClean="0">
                <a:ea typeface="宋体" charset="-122"/>
              </a:rPr>
              <a:t>			}</a:t>
            </a:r>
          </a:p>
          <a:p>
            <a:pPr eaLnBrk="1" hangingPunct="1">
              <a:lnSpc>
                <a:spcPct val="80000"/>
              </a:lnSpc>
              <a:buFont typeface="Wingdings 2" pitchFamily="18" charset="2"/>
              <a:buNone/>
            </a:pPr>
            <a:r>
              <a:rPr lang="en-US" altLang="en-US" sz="1800" smtClean="0">
                <a:ea typeface="宋体" charset="-122"/>
              </a:rPr>
              <a:t>		}</a:t>
            </a:r>
          </a:p>
          <a:p>
            <a:pPr eaLnBrk="1" hangingPunct="1">
              <a:lnSpc>
                <a:spcPct val="80000"/>
              </a:lnSpc>
              <a:buFont typeface="Wingdings 2" pitchFamily="18" charset="2"/>
              <a:buNone/>
            </a:pPr>
            <a:r>
              <a:rPr lang="en-US" altLang="en-US" sz="1800" smtClean="0">
                <a:ea typeface="宋体" charset="-122"/>
              </a:rPr>
              <a:t>	}</a:t>
            </a:r>
          </a:p>
          <a:p>
            <a:pPr eaLnBrk="1" hangingPunct="1">
              <a:lnSpc>
                <a:spcPct val="80000"/>
              </a:lnSpc>
              <a:buFont typeface="Wingdings 2" pitchFamily="18" charset="2"/>
              <a:buNone/>
            </a:pPr>
            <a:r>
              <a:rPr lang="en-US" altLang="en-US" sz="1800" smtClean="0">
                <a:ea typeface="宋体" charset="-122"/>
              </a:rPr>
              <a:t>}</a:t>
            </a:r>
          </a:p>
          <a:p>
            <a:pPr eaLnBrk="1" hangingPunct="1">
              <a:lnSpc>
                <a:spcPct val="80000"/>
              </a:lnSpc>
              <a:buFont typeface="Wingdings 2" pitchFamily="18" charset="2"/>
              <a:buNone/>
            </a:pPr>
            <a:r>
              <a:rPr lang="en-US" altLang="en-US" sz="1800" smtClean="0">
                <a:ea typeface="宋体" charset="-122"/>
              </a:rPr>
              <a:t>public class MultiNestingAccess {</a:t>
            </a:r>
          </a:p>
          <a:p>
            <a:pPr eaLnBrk="1" hangingPunct="1">
              <a:lnSpc>
                <a:spcPct val="80000"/>
              </a:lnSpc>
              <a:buFont typeface="Wingdings 2" pitchFamily="18" charset="2"/>
              <a:buNone/>
            </a:pPr>
            <a:r>
              <a:rPr lang="en-US" altLang="en-US" sz="1800" smtClean="0">
                <a:ea typeface="宋体" charset="-122"/>
              </a:rPr>
              <a:t>	public static void main(String[] args) {</a:t>
            </a:r>
          </a:p>
          <a:p>
            <a:pPr eaLnBrk="1" hangingPunct="1">
              <a:lnSpc>
                <a:spcPct val="80000"/>
              </a:lnSpc>
              <a:buFont typeface="Wingdings 2" pitchFamily="18" charset="2"/>
              <a:buNone/>
            </a:pPr>
            <a:r>
              <a:rPr lang="en-US" altLang="en-US" sz="1800" smtClean="0">
                <a:ea typeface="宋体" charset="-122"/>
              </a:rPr>
              <a:t>		MNA mna = new MNA();</a:t>
            </a:r>
          </a:p>
          <a:p>
            <a:pPr eaLnBrk="1" hangingPunct="1">
              <a:lnSpc>
                <a:spcPct val="80000"/>
              </a:lnSpc>
              <a:buFont typeface="Wingdings 2" pitchFamily="18" charset="2"/>
              <a:buNone/>
            </a:pPr>
            <a:r>
              <a:rPr lang="en-US" altLang="en-US" sz="1800" smtClean="0">
                <a:ea typeface="宋体" charset="-122"/>
              </a:rPr>
              <a:t>		MNA.A mnaa = mna.new A();</a:t>
            </a:r>
          </a:p>
          <a:p>
            <a:pPr eaLnBrk="1" hangingPunct="1">
              <a:lnSpc>
                <a:spcPct val="80000"/>
              </a:lnSpc>
              <a:buFont typeface="Wingdings 2" pitchFamily="18" charset="2"/>
              <a:buNone/>
            </a:pPr>
            <a:r>
              <a:rPr lang="en-US" altLang="en-US" sz="1800" smtClean="0">
                <a:ea typeface="宋体" charset="-122"/>
              </a:rPr>
              <a:t>		MNA.A.B mnaab = mnaa.new B();</a:t>
            </a:r>
          </a:p>
          <a:p>
            <a:pPr eaLnBrk="1" hangingPunct="1">
              <a:lnSpc>
                <a:spcPct val="80000"/>
              </a:lnSpc>
              <a:buFont typeface="Wingdings 2" pitchFamily="18" charset="2"/>
              <a:buNone/>
            </a:pPr>
            <a:r>
              <a:rPr lang="en-US" altLang="en-US" sz="1800" smtClean="0">
                <a:ea typeface="宋体" charset="-122"/>
              </a:rPr>
              <a:t>		mnaab.h();</a:t>
            </a:r>
          </a:p>
          <a:p>
            <a:pPr eaLnBrk="1" hangingPunct="1">
              <a:lnSpc>
                <a:spcPct val="80000"/>
              </a:lnSpc>
              <a:buFont typeface="Wingdings 2" pitchFamily="18" charset="2"/>
              <a:buNone/>
            </a:pPr>
            <a:r>
              <a:rPr lang="en-US" altLang="en-US" sz="1800" smtClean="0">
                <a:ea typeface="宋体" charset="-122"/>
              </a:rPr>
              <a:t>	}</a:t>
            </a:r>
          </a:p>
          <a:p>
            <a:pPr eaLnBrk="1" hangingPunct="1">
              <a:lnSpc>
                <a:spcPct val="80000"/>
              </a:lnSpc>
              <a:buFont typeface="Wingdings 2" pitchFamily="18" charset="2"/>
              <a:buNone/>
            </a:pPr>
            <a:r>
              <a:rPr lang="en-US" altLang="en-US" sz="1800" smtClean="0">
                <a:ea typeface="宋体" charset="-122"/>
              </a:rPr>
              <a:t>}</a:t>
            </a:r>
            <a:endParaRPr lang="zh-CN" altLang="en-US" sz="1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noChangeArrowheads="1"/>
          </p:cNvSpPr>
          <p:nvPr>
            <p:ph type="body" idx="1"/>
          </p:nvPr>
        </p:nvSpPr>
        <p:spPr>
          <a:xfrm>
            <a:off x="457200" y="1371600"/>
            <a:ext cx="8229600" cy="5029200"/>
          </a:xfrm>
        </p:spPr>
        <p:txBody>
          <a:bodyPr/>
          <a:lstStyle/>
          <a:p>
            <a:pPr eaLnBrk="1" hangingPunct="1"/>
            <a:r>
              <a:rPr lang="en-US" altLang="zh-CN" sz="2400" dirty="0" smtClean="0">
                <a:solidFill>
                  <a:srgbClr val="CC0000"/>
                </a:solidFill>
              </a:rPr>
              <a:t>Swing</a:t>
            </a:r>
            <a:r>
              <a:rPr lang="zh-CN" altLang="en-US" sz="2400" dirty="0" smtClean="0">
                <a:solidFill>
                  <a:srgbClr val="CC0000"/>
                </a:solidFill>
              </a:rPr>
              <a:t>组件</a:t>
            </a:r>
            <a:endParaRPr lang="en-US" altLang="zh-CN" sz="2400" dirty="0" smtClean="0">
              <a:solidFill>
                <a:srgbClr val="CC0000"/>
              </a:solidFill>
            </a:endParaRPr>
          </a:p>
          <a:p>
            <a:pPr marL="0" indent="0" eaLnBrk="1" hangingPunct="1">
              <a:buNone/>
            </a:pPr>
            <a:r>
              <a:rPr lang="en-US" altLang="zh-CN" sz="2400" dirty="0">
                <a:solidFill>
                  <a:srgbClr val="CC0000"/>
                </a:solidFill>
              </a:rPr>
              <a:t> </a:t>
            </a:r>
            <a:r>
              <a:rPr lang="en-US" altLang="zh-CN" sz="2400" dirty="0" smtClean="0">
                <a:solidFill>
                  <a:srgbClr val="CC0000"/>
                </a:solidFill>
              </a:rPr>
              <a:t>    </a:t>
            </a:r>
            <a:r>
              <a:rPr lang="en-US" altLang="zh-CN" sz="2200" dirty="0" smtClean="0">
                <a:solidFill>
                  <a:schemeClr val="accent4">
                    <a:lumMod val="75000"/>
                  </a:schemeClr>
                </a:solidFill>
              </a:rPr>
              <a:t>Java</a:t>
            </a:r>
            <a:r>
              <a:rPr lang="zh-CN" altLang="en-US" sz="2200" dirty="0">
                <a:solidFill>
                  <a:schemeClr val="accent4">
                    <a:lumMod val="75000"/>
                  </a:schemeClr>
                </a:solidFill>
              </a:rPr>
              <a:t>语言提供的第二代</a:t>
            </a:r>
            <a:r>
              <a:rPr lang="en-US" altLang="zh-CN" sz="2200" dirty="0">
                <a:solidFill>
                  <a:schemeClr val="accent4">
                    <a:lumMod val="75000"/>
                  </a:schemeClr>
                </a:solidFill>
              </a:rPr>
              <a:t>GUI</a:t>
            </a:r>
            <a:r>
              <a:rPr lang="zh-CN" altLang="en-US" sz="2200" dirty="0">
                <a:solidFill>
                  <a:schemeClr val="accent4">
                    <a:lumMod val="75000"/>
                  </a:schemeClr>
                </a:solidFill>
              </a:rPr>
              <a:t>设计工具包，它以</a:t>
            </a:r>
            <a:r>
              <a:rPr lang="en-US" altLang="zh-CN" sz="2200" dirty="0">
                <a:solidFill>
                  <a:schemeClr val="accent4">
                    <a:lumMod val="75000"/>
                  </a:schemeClr>
                </a:solidFill>
              </a:rPr>
              <a:t>AWT</a:t>
            </a:r>
            <a:r>
              <a:rPr lang="zh-CN" altLang="en-US" sz="2200" dirty="0">
                <a:solidFill>
                  <a:schemeClr val="accent4">
                    <a:lumMod val="75000"/>
                  </a:schemeClr>
                </a:solidFill>
              </a:rPr>
              <a:t>为基础，在</a:t>
            </a:r>
            <a:r>
              <a:rPr lang="en-US" altLang="zh-CN" sz="2200" dirty="0">
                <a:solidFill>
                  <a:schemeClr val="accent4">
                    <a:lumMod val="75000"/>
                  </a:schemeClr>
                </a:solidFill>
              </a:rPr>
              <a:t>AWT</a:t>
            </a:r>
            <a:r>
              <a:rPr lang="zh-CN" altLang="en-US" sz="2200" dirty="0">
                <a:solidFill>
                  <a:schemeClr val="accent4">
                    <a:lumMod val="75000"/>
                  </a:schemeClr>
                </a:solidFill>
              </a:rPr>
              <a:t>内容的基础上新增或改进了一些</a:t>
            </a:r>
            <a:r>
              <a:rPr lang="en-US" altLang="zh-CN" sz="2200" dirty="0">
                <a:solidFill>
                  <a:schemeClr val="accent4">
                    <a:lumMod val="75000"/>
                  </a:schemeClr>
                </a:solidFill>
              </a:rPr>
              <a:t>GUI</a:t>
            </a:r>
            <a:r>
              <a:rPr lang="zh-CN" altLang="en-US" sz="2200" dirty="0">
                <a:solidFill>
                  <a:schemeClr val="accent4">
                    <a:lumMod val="75000"/>
                  </a:schemeClr>
                </a:solidFill>
              </a:rPr>
              <a:t>组件，使得</a:t>
            </a:r>
            <a:r>
              <a:rPr lang="en-US" altLang="zh-CN" sz="2200" dirty="0">
                <a:solidFill>
                  <a:schemeClr val="accent4">
                    <a:lumMod val="75000"/>
                  </a:schemeClr>
                </a:solidFill>
              </a:rPr>
              <a:t>GUI</a:t>
            </a:r>
            <a:r>
              <a:rPr lang="zh-CN" altLang="en-US" sz="2200" dirty="0">
                <a:solidFill>
                  <a:schemeClr val="accent4">
                    <a:lumMod val="75000"/>
                  </a:schemeClr>
                </a:solidFill>
              </a:rPr>
              <a:t>程序功能更强大，设计更容易、更方便。</a:t>
            </a:r>
            <a:r>
              <a:rPr lang="en-US" altLang="zh-CN" sz="2200" dirty="0">
                <a:solidFill>
                  <a:schemeClr val="accent4">
                    <a:lumMod val="75000"/>
                  </a:schemeClr>
                </a:solidFill>
              </a:rPr>
              <a:t>"Swing"</a:t>
            </a:r>
            <a:r>
              <a:rPr lang="zh-CN" altLang="en-US" sz="2200" dirty="0">
                <a:solidFill>
                  <a:schemeClr val="accent4">
                    <a:lumMod val="75000"/>
                  </a:schemeClr>
                </a:solidFill>
              </a:rPr>
              <a:t>是开发新组件的项目代码名，现在，这个名字常用来引用新组件和相关的</a:t>
            </a:r>
            <a:r>
              <a:rPr lang="en-US" altLang="zh-CN" sz="2200" dirty="0">
                <a:solidFill>
                  <a:schemeClr val="accent4">
                    <a:lumMod val="75000"/>
                  </a:schemeClr>
                </a:solidFill>
              </a:rPr>
              <a:t>API</a:t>
            </a:r>
            <a:r>
              <a:rPr lang="zh-CN" altLang="en-US" sz="2200" dirty="0" smtClean="0">
                <a:solidFill>
                  <a:schemeClr val="accent4">
                    <a:lumMod val="75000"/>
                  </a:schemeClr>
                </a:solidFill>
              </a:rPr>
              <a:t>。</a:t>
            </a:r>
            <a:endParaRPr lang="en-US" altLang="zh-CN" sz="2200" dirty="0" smtClean="0">
              <a:solidFill>
                <a:srgbClr val="CC0000"/>
              </a:solidFill>
            </a:endParaRPr>
          </a:p>
          <a:p>
            <a:pPr eaLnBrk="1" hangingPunct="1"/>
            <a:r>
              <a:rPr lang="en-US" altLang="zh-CN" sz="2400" dirty="0" smtClean="0">
                <a:solidFill>
                  <a:srgbClr val="CC0000"/>
                </a:solidFill>
              </a:rPr>
              <a:t>AWT</a:t>
            </a:r>
            <a:r>
              <a:rPr lang="zh-CN" altLang="en-US" sz="2400" dirty="0">
                <a:solidFill>
                  <a:srgbClr val="CC0000"/>
                </a:solidFill>
              </a:rPr>
              <a:t>组件和对应的</a:t>
            </a:r>
            <a:r>
              <a:rPr lang="en-US" altLang="zh-CN" sz="2400" dirty="0">
                <a:solidFill>
                  <a:srgbClr val="CC0000"/>
                </a:solidFill>
              </a:rPr>
              <a:t>Swing</a:t>
            </a:r>
            <a:r>
              <a:rPr lang="zh-CN" altLang="en-US" sz="2400" dirty="0" smtClean="0">
                <a:solidFill>
                  <a:srgbClr val="CC0000"/>
                </a:solidFill>
              </a:rPr>
              <a:t>组件</a:t>
            </a:r>
            <a:endParaRPr lang="en-US" altLang="zh-CN" sz="2400" dirty="0" smtClean="0">
              <a:solidFill>
                <a:srgbClr val="CC0000"/>
              </a:solidFill>
            </a:endParaRPr>
          </a:p>
          <a:p>
            <a:pPr marL="0" indent="0" eaLnBrk="1" hangingPunct="1">
              <a:buNone/>
            </a:pPr>
            <a:r>
              <a:rPr lang="en-US" altLang="zh-CN" sz="2400" dirty="0">
                <a:solidFill>
                  <a:srgbClr val="CC0000"/>
                </a:solidFill>
              </a:rPr>
              <a:t> </a:t>
            </a:r>
            <a:r>
              <a:rPr lang="en-US" altLang="zh-CN" sz="2400" dirty="0" smtClean="0">
                <a:solidFill>
                  <a:srgbClr val="CC0000"/>
                </a:solidFill>
              </a:rPr>
              <a:t>   </a:t>
            </a:r>
            <a:r>
              <a:rPr lang="zh-CN" altLang="en-US" sz="2200" dirty="0" smtClean="0">
                <a:solidFill>
                  <a:schemeClr val="accent4">
                    <a:lumMod val="75000"/>
                  </a:schemeClr>
                </a:solidFill>
              </a:rPr>
              <a:t>从</a:t>
            </a:r>
            <a:r>
              <a:rPr lang="zh-CN" altLang="en-US" sz="2200" dirty="0">
                <a:solidFill>
                  <a:schemeClr val="accent4">
                    <a:lumMod val="75000"/>
                  </a:schemeClr>
                </a:solidFill>
              </a:rPr>
              <a:t>名称上很容易记忆和区别。例如，</a:t>
            </a:r>
            <a:r>
              <a:rPr lang="en-US" altLang="zh-CN" sz="2200" dirty="0">
                <a:solidFill>
                  <a:schemeClr val="accent4">
                    <a:lumMod val="75000"/>
                  </a:schemeClr>
                </a:solidFill>
              </a:rPr>
              <a:t>AWT</a:t>
            </a:r>
            <a:r>
              <a:rPr lang="zh-CN" altLang="en-US" sz="2200" dirty="0">
                <a:solidFill>
                  <a:schemeClr val="accent4">
                    <a:lumMod val="75000"/>
                  </a:schemeClr>
                </a:solidFill>
              </a:rPr>
              <a:t>的框架类、面板类、按钮类和菜单类，被命名为</a:t>
            </a:r>
            <a:r>
              <a:rPr lang="en-US" altLang="zh-CN" sz="2200" dirty="0">
                <a:solidFill>
                  <a:schemeClr val="accent4">
                    <a:lumMod val="75000"/>
                  </a:schemeClr>
                </a:solidFill>
              </a:rPr>
              <a:t>Frame</a:t>
            </a:r>
            <a:r>
              <a:rPr lang="zh-CN" altLang="en-US" sz="2200" dirty="0">
                <a:solidFill>
                  <a:schemeClr val="accent4">
                    <a:lumMod val="75000"/>
                  </a:schemeClr>
                </a:solidFill>
              </a:rPr>
              <a:t>、</a:t>
            </a:r>
            <a:r>
              <a:rPr lang="en-US" altLang="zh-CN" sz="2200" dirty="0">
                <a:solidFill>
                  <a:schemeClr val="accent4">
                    <a:lumMod val="75000"/>
                  </a:schemeClr>
                </a:solidFill>
              </a:rPr>
              <a:t>Panel</a:t>
            </a:r>
            <a:r>
              <a:rPr lang="zh-CN" altLang="en-US" sz="2200" dirty="0">
                <a:solidFill>
                  <a:schemeClr val="accent4">
                    <a:lumMod val="75000"/>
                  </a:schemeClr>
                </a:solidFill>
              </a:rPr>
              <a:t>、</a:t>
            </a:r>
            <a:r>
              <a:rPr lang="en-US" altLang="zh-CN" sz="2200" dirty="0">
                <a:solidFill>
                  <a:schemeClr val="accent4">
                    <a:lumMod val="75000"/>
                  </a:schemeClr>
                </a:solidFill>
              </a:rPr>
              <a:t>Button</a:t>
            </a:r>
            <a:r>
              <a:rPr lang="zh-CN" altLang="en-US" sz="2200" dirty="0">
                <a:solidFill>
                  <a:schemeClr val="accent4">
                    <a:lumMod val="75000"/>
                  </a:schemeClr>
                </a:solidFill>
              </a:rPr>
              <a:t>和</a:t>
            </a:r>
            <a:r>
              <a:rPr lang="en-US" altLang="zh-CN" sz="2200" dirty="0">
                <a:solidFill>
                  <a:schemeClr val="accent4">
                    <a:lumMod val="75000"/>
                  </a:schemeClr>
                </a:solidFill>
              </a:rPr>
              <a:t>Menu</a:t>
            </a:r>
            <a:r>
              <a:rPr lang="zh-CN" altLang="en-US" sz="2200" dirty="0">
                <a:solidFill>
                  <a:schemeClr val="accent4">
                    <a:lumMod val="75000"/>
                  </a:schemeClr>
                </a:solidFill>
              </a:rPr>
              <a:t>，而</a:t>
            </a:r>
            <a:r>
              <a:rPr lang="en-US" altLang="zh-CN" sz="2200" dirty="0">
                <a:solidFill>
                  <a:schemeClr val="accent4">
                    <a:lumMod val="75000"/>
                  </a:schemeClr>
                </a:solidFill>
              </a:rPr>
              <a:t>Swing</a:t>
            </a:r>
            <a:r>
              <a:rPr lang="zh-CN" altLang="en-US" sz="2200" dirty="0">
                <a:solidFill>
                  <a:schemeClr val="accent4">
                    <a:lumMod val="75000"/>
                  </a:schemeClr>
                </a:solidFill>
              </a:rPr>
              <a:t>对应的组件类被命名为</a:t>
            </a:r>
            <a:r>
              <a:rPr lang="en-US" altLang="zh-CN" sz="2200" dirty="0" err="1">
                <a:solidFill>
                  <a:schemeClr val="accent4">
                    <a:lumMod val="75000"/>
                  </a:schemeClr>
                </a:solidFill>
              </a:rPr>
              <a:t>JFrame</a:t>
            </a:r>
            <a:r>
              <a:rPr lang="zh-CN" altLang="en-US" sz="2200" dirty="0">
                <a:solidFill>
                  <a:schemeClr val="accent4">
                    <a:lumMod val="75000"/>
                  </a:schemeClr>
                </a:solidFill>
              </a:rPr>
              <a:t>、</a:t>
            </a:r>
            <a:r>
              <a:rPr lang="en-US" altLang="zh-CN" sz="2200" dirty="0" err="1">
                <a:solidFill>
                  <a:schemeClr val="accent4">
                    <a:lumMod val="75000"/>
                  </a:schemeClr>
                </a:solidFill>
              </a:rPr>
              <a:t>JPanel</a:t>
            </a:r>
            <a:r>
              <a:rPr lang="zh-CN" altLang="en-US" sz="2200" dirty="0">
                <a:solidFill>
                  <a:schemeClr val="accent4">
                    <a:lumMod val="75000"/>
                  </a:schemeClr>
                </a:solidFill>
              </a:rPr>
              <a:t>、</a:t>
            </a:r>
            <a:r>
              <a:rPr lang="en-US" altLang="zh-CN" sz="2200" dirty="0" err="1">
                <a:solidFill>
                  <a:schemeClr val="accent4">
                    <a:lumMod val="75000"/>
                  </a:schemeClr>
                </a:solidFill>
              </a:rPr>
              <a:t>JButton</a:t>
            </a:r>
            <a:r>
              <a:rPr lang="zh-CN" altLang="en-US" sz="2200" dirty="0">
                <a:solidFill>
                  <a:schemeClr val="accent4">
                    <a:lumMod val="75000"/>
                  </a:schemeClr>
                </a:solidFill>
              </a:rPr>
              <a:t>和</a:t>
            </a:r>
            <a:r>
              <a:rPr lang="en-US" altLang="zh-CN" sz="2200" dirty="0" err="1">
                <a:solidFill>
                  <a:schemeClr val="accent4">
                    <a:lumMod val="75000"/>
                  </a:schemeClr>
                </a:solidFill>
              </a:rPr>
              <a:t>JMenu</a:t>
            </a:r>
            <a:r>
              <a:rPr lang="zh-CN" altLang="en-US" sz="2200" dirty="0">
                <a:solidFill>
                  <a:schemeClr val="accent4">
                    <a:lumMod val="75000"/>
                  </a:schemeClr>
                </a:solidFill>
              </a:rPr>
              <a:t>。与</a:t>
            </a:r>
            <a:r>
              <a:rPr lang="en-US" altLang="zh-CN" sz="2200" dirty="0">
                <a:solidFill>
                  <a:schemeClr val="accent4">
                    <a:lumMod val="75000"/>
                  </a:schemeClr>
                </a:solidFill>
              </a:rPr>
              <a:t>AWT</a:t>
            </a:r>
            <a:r>
              <a:rPr lang="zh-CN" altLang="en-US" sz="2200" dirty="0">
                <a:solidFill>
                  <a:schemeClr val="accent4">
                    <a:lumMod val="75000"/>
                  </a:schemeClr>
                </a:solidFill>
              </a:rPr>
              <a:t>组件相比，</a:t>
            </a:r>
            <a:r>
              <a:rPr lang="en-US" altLang="zh-CN" sz="2200" dirty="0">
                <a:solidFill>
                  <a:schemeClr val="accent4">
                    <a:lumMod val="75000"/>
                  </a:schemeClr>
                </a:solidFill>
              </a:rPr>
              <a:t>Swing</a:t>
            </a:r>
            <a:r>
              <a:rPr lang="zh-CN" altLang="en-US" sz="2200" dirty="0">
                <a:solidFill>
                  <a:schemeClr val="accent4">
                    <a:lumMod val="75000"/>
                  </a:schemeClr>
                </a:solidFill>
              </a:rPr>
              <a:t>组件的名前多一个 “</a:t>
            </a:r>
            <a:r>
              <a:rPr lang="en-US" altLang="zh-CN" sz="2200" dirty="0">
                <a:solidFill>
                  <a:schemeClr val="accent4">
                    <a:lumMod val="75000"/>
                  </a:schemeClr>
                </a:solidFill>
              </a:rPr>
              <a:t>J” </a:t>
            </a:r>
            <a:r>
              <a:rPr lang="zh-CN" altLang="en-US" sz="2200" dirty="0">
                <a:solidFill>
                  <a:schemeClr val="accent4">
                    <a:lumMod val="75000"/>
                  </a:schemeClr>
                </a:solidFill>
              </a:rPr>
              <a:t>字母。另外，</a:t>
            </a:r>
            <a:r>
              <a:rPr lang="en-US" altLang="zh-CN" sz="2200" dirty="0">
                <a:solidFill>
                  <a:schemeClr val="accent4">
                    <a:lumMod val="75000"/>
                  </a:schemeClr>
                </a:solidFill>
              </a:rPr>
              <a:t>AWT </a:t>
            </a:r>
            <a:r>
              <a:rPr lang="zh-CN" altLang="en-US" sz="2200" dirty="0">
                <a:solidFill>
                  <a:schemeClr val="accent4">
                    <a:lumMod val="75000"/>
                  </a:schemeClr>
                </a:solidFill>
              </a:rPr>
              <a:t>组件在</a:t>
            </a:r>
            <a:r>
              <a:rPr lang="en-US" altLang="zh-CN" sz="2200" dirty="0" err="1">
                <a:solidFill>
                  <a:schemeClr val="accent4">
                    <a:lumMod val="75000"/>
                  </a:schemeClr>
                </a:solidFill>
              </a:rPr>
              <a:t>java.awt</a:t>
            </a:r>
            <a:r>
              <a:rPr lang="zh-CN" altLang="en-US" sz="2200" dirty="0">
                <a:solidFill>
                  <a:schemeClr val="accent4">
                    <a:lumMod val="75000"/>
                  </a:schemeClr>
                </a:solidFill>
              </a:rPr>
              <a:t>包中</a:t>
            </a:r>
            <a:r>
              <a:rPr lang="en-US" altLang="zh-CN" sz="2200" dirty="0">
                <a:solidFill>
                  <a:schemeClr val="accent4">
                    <a:lumMod val="75000"/>
                  </a:schemeClr>
                </a:solidFill>
              </a:rPr>
              <a:t>,</a:t>
            </a:r>
            <a:r>
              <a:rPr lang="zh-CN" altLang="en-US" sz="2200" dirty="0">
                <a:solidFill>
                  <a:schemeClr val="accent4">
                    <a:lumMod val="75000"/>
                  </a:schemeClr>
                </a:solidFill>
              </a:rPr>
              <a:t>而</a:t>
            </a:r>
            <a:r>
              <a:rPr lang="en-US" altLang="zh-CN" sz="2200" dirty="0">
                <a:solidFill>
                  <a:schemeClr val="accent4">
                    <a:lumMod val="75000"/>
                  </a:schemeClr>
                </a:solidFill>
              </a:rPr>
              <a:t>Swing</a:t>
            </a:r>
            <a:r>
              <a:rPr lang="zh-CN" altLang="en-US" sz="2200" dirty="0">
                <a:solidFill>
                  <a:schemeClr val="accent4">
                    <a:lumMod val="75000"/>
                  </a:schemeClr>
                </a:solidFill>
              </a:rPr>
              <a:t>组件在</a:t>
            </a:r>
            <a:r>
              <a:rPr lang="en-US" altLang="zh-CN" sz="2200" dirty="0" err="1">
                <a:solidFill>
                  <a:schemeClr val="accent4">
                    <a:lumMod val="75000"/>
                  </a:schemeClr>
                </a:solidFill>
              </a:rPr>
              <a:t>javax.swing</a:t>
            </a:r>
            <a:r>
              <a:rPr lang="zh-CN" altLang="en-US" sz="2200" dirty="0">
                <a:solidFill>
                  <a:schemeClr val="accent4">
                    <a:lumMod val="75000"/>
                  </a:schemeClr>
                </a:solidFill>
              </a:rPr>
              <a:t>包中</a:t>
            </a:r>
            <a:r>
              <a:rPr lang="zh-CN" altLang="en-US" sz="2200" dirty="0" smtClean="0">
                <a:solidFill>
                  <a:schemeClr val="accent4">
                    <a:lumMod val="75000"/>
                  </a:schemeClr>
                </a:solidFill>
              </a:rPr>
              <a:t>。</a:t>
            </a:r>
            <a:endParaRPr lang="en-US" altLang="zh-CN" sz="2200" dirty="0" smtClean="0">
              <a:solidFill>
                <a:schemeClr val="accent4">
                  <a:lumMod val="75000"/>
                </a:schemeClr>
              </a:solidFill>
            </a:endParaRPr>
          </a:p>
          <a:p>
            <a:pPr marL="0" indent="0" eaLnBrk="1" hangingPunct="1">
              <a:buNone/>
            </a:pPr>
            <a:r>
              <a:rPr lang="zh-CN" altLang="en-US" sz="2000" dirty="0" smtClean="0">
                <a:solidFill>
                  <a:schemeClr val="accent4">
                    <a:lumMod val="75000"/>
                  </a:schemeClr>
                </a:solidFill>
              </a:rPr>
              <a:t>     </a:t>
            </a:r>
            <a:endParaRPr lang="zh-CN" altLang="en-US" sz="2000" dirty="0">
              <a:solidFill>
                <a:schemeClr val="accent4">
                  <a:lumMod val="75000"/>
                </a:schemeClr>
              </a:solidFill>
            </a:endParaRPr>
          </a:p>
        </p:txBody>
      </p:sp>
      <p:sp>
        <p:nvSpPr>
          <p:cNvPr id="17410" name="Rectangle 2"/>
          <p:cNvSpPr txBox="1">
            <a:spLocks noChangeArrowheads="1"/>
          </p:cNvSpPr>
          <p:nvPr/>
        </p:nvSpPr>
        <p:spPr bwMode="auto">
          <a:xfrm>
            <a:off x="685800" y="381000"/>
            <a:ext cx="7416800" cy="685800"/>
          </a:xfrm>
          <a:prstGeom prst="rect">
            <a:avLst/>
          </a:prstGeom>
          <a:noFill/>
          <a:ln w="9525">
            <a:noFill/>
            <a:miter lim="800000"/>
            <a:headEnd/>
            <a:tailEnd/>
          </a:ln>
        </p:spPr>
        <p:txBody>
          <a:bodyPr/>
          <a:lstStyle/>
          <a:p>
            <a:r>
              <a:rPr lang="en-US" altLang="zh-CN" sz="3200" b="1">
                <a:solidFill>
                  <a:srgbClr val="7E3A3A"/>
                </a:solidFill>
                <a:latin typeface="微软雅黑"/>
                <a:ea typeface="微软雅黑"/>
                <a:cs typeface="微软雅黑"/>
              </a:rPr>
              <a:t>GUI -- Graphical User Interface</a:t>
            </a:r>
            <a:endParaRPr lang="zh-CN" altLang="en-US" sz="3200" b="1">
              <a:solidFill>
                <a:srgbClr val="7E3A3A"/>
              </a:solidFill>
              <a:latin typeface="微软雅黑"/>
              <a:ea typeface="微软雅黑"/>
              <a:cs typeface="微软雅黑"/>
            </a:endParaRPr>
          </a:p>
        </p:txBody>
      </p:sp>
    </p:spTree>
    <p:extLst>
      <p:ext uri="{BB962C8B-B14F-4D97-AF65-F5344CB8AC3E}">
        <p14:creationId xmlns:p14="http://schemas.microsoft.com/office/powerpoint/2010/main" val="14608874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zh-CN" altLang="en-US" sz="4000" smtClean="0">
                <a:latin typeface="微软雅黑"/>
              </a:rPr>
              <a:t>内部类总结</a:t>
            </a:r>
          </a:p>
        </p:txBody>
      </p:sp>
      <p:sp>
        <p:nvSpPr>
          <p:cNvPr id="47106" name="Rectangle 3"/>
          <p:cNvSpPr>
            <a:spLocks noGrp="1" noChangeArrowheads="1"/>
          </p:cNvSpPr>
          <p:nvPr>
            <p:ph type="body" idx="1"/>
          </p:nvPr>
        </p:nvSpPr>
        <p:spPr/>
        <p:txBody>
          <a:bodyPr/>
          <a:lstStyle/>
          <a:p>
            <a:pPr eaLnBrk="1" hangingPunct="1"/>
            <a:r>
              <a:rPr lang="zh-CN" altLang="en-US" smtClean="0"/>
              <a:t>好处</a:t>
            </a:r>
            <a:r>
              <a:rPr lang="en-US" altLang="zh-CN" smtClean="0"/>
              <a:t>:</a:t>
            </a:r>
          </a:p>
          <a:p>
            <a:pPr lvl="1" eaLnBrk="1" hangingPunct="1"/>
            <a:r>
              <a:rPr lang="zh-CN" altLang="en-US" smtClean="0"/>
              <a:t>可以方便的访问包装类成员</a:t>
            </a:r>
          </a:p>
          <a:p>
            <a:pPr lvl="1" eaLnBrk="1" hangingPunct="1"/>
            <a:r>
              <a:rPr lang="zh-CN" altLang="en-US" smtClean="0"/>
              <a:t>可以更清楚的组织逻辑，防止不应该被其它类访问的类进行访问</a:t>
            </a:r>
          </a:p>
          <a:p>
            <a:pPr eaLnBrk="1" hangingPunct="1"/>
            <a:r>
              <a:rPr lang="zh-CN" altLang="en-US" smtClean="0"/>
              <a:t>何时使用</a:t>
            </a:r>
          </a:p>
          <a:p>
            <a:pPr lvl="1" eaLnBrk="1" hangingPunct="1"/>
            <a:r>
              <a:rPr lang="zh-CN" altLang="en-US" smtClean="0"/>
              <a:t>该类不允许或者不需要其它类进行访问时候</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ltLang="zh-CN" sz="4000" smtClean="0">
                <a:latin typeface="微软雅黑"/>
              </a:rPr>
              <a:t>Graphics </a:t>
            </a:r>
            <a:r>
              <a:rPr lang="zh-CN" altLang="en-US" sz="4000" smtClean="0">
                <a:latin typeface="微软雅黑"/>
              </a:rPr>
              <a:t>类</a:t>
            </a:r>
          </a:p>
        </p:txBody>
      </p:sp>
      <p:sp>
        <p:nvSpPr>
          <p:cNvPr id="48130" name="Rectangle 3"/>
          <p:cNvSpPr>
            <a:spLocks noGrp="1" noChangeArrowheads="1"/>
          </p:cNvSpPr>
          <p:nvPr>
            <p:ph type="body" idx="1"/>
          </p:nvPr>
        </p:nvSpPr>
        <p:spPr/>
        <p:txBody>
          <a:bodyPr/>
          <a:lstStyle/>
          <a:p>
            <a:pPr algn="just" eaLnBrk="1" hangingPunct="1">
              <a:spcBef>
                <a:spcPct val="30000"/>
              </a:spcBef>
              <a:buClr>
                <a:schemeClr val="tx1"/>
              </a:buClr>
              <a:buFont typeface="Wingdings" pitchFamily="2" charset="2"/>
              <a:buChar char="Ø"/>
            </a:pPr>
            <a:r>
              <a:rPr lang="zh-CN" altLang="en-US" sz="2400" smtClean="0">
                <a:latin typeface="Verdana" pitchFamily="34" charset="0"/>
              </a:rPr>
              <a:t>每个</a:t>
            </a:r>
            <a:r>
              <a:rPr lang="en-US" altLang="zh-CN" sz="2400" smtClean="0">
                <a:latin typeface="Verdana" pitchFamily="34" charset="0"/>
              </a:rPr>
              <a:t>Component</a:t>
            </a:r>
            <a:r>
              <a:rPr lang="zh-CN" altLang="en-US" sz="2400" smtClean="0">
                <a:latin typeface="Verdana" pitchFamily="34" charset="0"/>
              </a:rPr>
              <a:t>都有一个</a:t>
            </a:r>
            <a:r>
              <a:rPr lang="en-US" altLang="zh-CN" sz="2400" smtClean="0">
                <a:latin typeface="Verdana" pitchFamily="34" charset="0"/>
              </a:rPr>
              <a:t>paint(Graphics g)</a:t>
            </a:r>
            <a:r>
              <a:rPr lang="zh-CN" altLang="en-US" sz="2400" smtClean="0">
                <a:latin typeface="Verdana" pitchFamily="34" charset="0"/>
              </a:rPr>
              <a:t>用于实现绘图目的，每次重画该</a:t>
            </a:r>
            <a:r>
              <a:rPr lang="en-US" altLang="zh-CN" sz="2400" smtClean="0">
                <a:latin typeface="Verdana" pitchFamily="34" charset="0"/>
              </a:rPr>
              <a:t>Component</a:t>
            </a:r>
            <a:r>
              <a:rPr lang="zh-CN" altLang="en-US" sz="2400" smtClean="0">
                <a:latin typeface="Verdana" pitchFamily="34" charset="0"/>
              </a:rPr>
              <a:t>时都自动调用</a:t>
            </a:r>
            <a:r>
              <a:rPr lang="en-US" altLang="zh-CN" sz="2400" smtClean="0">
                <a:latin typeface="Verdana" pitchFamily="34" charset="0"/>
              </a:rPr>
              <a:t>paint</a:t>
            </a:r>
            <a:r>
              <a:rPr lang="zh-CN" altLang="en-US" sz="2400" smtClean="0">
                <a:latin typeface="Verdana" pitchFamily="34" charset="0"/>
              </a:rPr>
              <a:t>方法。</a:t>
            </a:r>
          </a:p>
          <a:p>
            <a:pPr algn="just" eaLnBrk="1" hangingPunct="1">
              <a:spcBef>
                <a:spcPct val="30000"/>
              </a:spcBef>
              <a:buClr>
                <a:schemeClr val="tx1"/>
              </a:buClr>
              <a:buFont typeface="Wingdings" pitchFamily="2" charset="2"/>
              <a:buChar char="Ø"/>
            </a:pPr>
            <a:endParaRPr lang="zh-CN" altLang="en-US" sz="2400" smtClean="0">
              <a:latin typeface="Verdana" pitchFamily="34" charset="0"/>
            </a:endParaRPr>
          </a:p>
          <a:p>
            <a:pPr algn="just" eaLnBrk="1" hangingPunct="1">
              <a:spcBef>
                <a:spcPct val="30000"/>
              </a:spcBef>
              <a:buClr>
                <a:schemeClr val="tx1"/>
              </a:buClr>
              <a:buFont typeface="Wingdings" pitchFamily="2" charset="2"/>
              <a:buChar char="Ø"/>
            </a:pPr>
            <a:r>
              <a:rPr lang="en-US" altLang="zh-CN" sz="2400" smtClean="0">
                <a:latin typeface="Verdana" pitchFamily="34" charset="0"/>
              </a:rPr>
              <a:t>Graphics</a:t>
            </a:r>
            <a:r>
              <a:rPr lang="zh-CN" altLang="en-US" sz="2400" smtClean="0">
                <a:latin typeface="Verdana" pitchFamily="34" charset="0"/>
              </a:rPr>
              <a:t>类中提供了许多绘图方法，如：</a:t>
            </a:r>
          </a:p>
          <a:p>
            <a:pPr lvl="1" algn="just" eaLnBrk="1" hangingPunct="1">
              <a:buClr>
                <a:srgbClr val="000099"/>
              </a:buClr>
              <a:buFont typeface="Wingdings" pitchFamily="2" charset="2"/>
              <a:buChar char="§"/>
            </a:pPr>
            <a:r>
              <a:rPr lang="en-US" altLang="zh-CN" sz="2400" smtClean="0">
                <a:solidFill>
                  <a:schemeClr val="tx1"/>
                </a:solidFill>
                <a:latin typeface="Verdana" pitchFamily="34" charset="0"/>
              </a:rPr>
              <a:t>drawRect(int x,int y,int width,int height)</a:t>
            </a:r>
          </a:p>
          <a:p>
            <a:pPr lvl="1" algn="just" eaLnBrk="1" hangingPunct="1">
              <a:buClr>
                <a:srgbClr val="000099"/>
              </a:buClr>
              <a:buFont typeface="Wingdings" pitchFamily="2" charset="2"/>
              <a:buChar char="§"/>
            </a:pPr>
            <a:r>
              <a:rPr lang="en-US" altLang="zh-CN" sz="2400" smtClean="0">
                <a:solidFill>
                  <a:schemeClr val="tx1"/>
                </a:solidFill>
                <a:latin typeface="Verdana" pitchFamily="34" charset="0"/>
              </a:rPr>
              <a:t>fillRoundRect</a:t>
            </a:r>
          </a:p>
          <a:p>
            <a:pPr lvl="1" algn="just" eaLnBrk="1" hangingPunct="1">
              <a:buClr>
                <a:srgbClr val="000099"/>
              </a:buClr>
              <a:buFont typeface="Wingdings" pitchFamily="2" charset="2"/>
              <a:buNone/>
            </a:pPr>
            <a:r>
              <a:rPr lang="en-US" altLang="zh-CN" sz="2400" smtClean="0">
                <a:solidFill>
                  <a:schemeClr val="tx1"/>
                </a:solidFill>
                <a:latin typeface="Verdana" pitchFamily="34" charset="0"/>
              </a:rPr>
              <a:t>     (int x,int y,int width,int height,int arcWidth,int arcHeight)</a:t>
            </a:r>
            <a:r>
              <a:rPr lang="zh-CN" altLang="en-US" sz="2400" smtClean="0">
                <a:solidFill>
                  <a:schemeClr val="tx1"/>
                </a:solidFill>
                <a:latin typeface="Verdana" pitchFamily="34" charset="0"/>
              </a:rPr>
              <a:t>等</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zh-CN" altLang="en-US" sz="4000" smtClean="0">
                <a:latin typeface="微软雅黑"/>
              </a:rPr>
              <a:t>鼠标事件适配器</a:t>
            </a:r>
          </a:p>
        </p:txBody>
      </p:sp>
      <p:sp>
        <p:nvSpPr>
          <p:cNvPr id="49154" name="Rectangle 3"/>
          <p:cNvSpPr>
            <a:spLocks noGrp="1" noChangeArrowheads="1"/>
          </p:cNvSpPr>
          <p:nvPr>
            <p:ph type="body" idx="1"/>
          </p:nvPr>
        </p:nvSpPr>
        <p:spPr>
          <a:xfrm>
            <a:off x="457200" y="1295400"/>
            <a:ext cx="8229600" cy="4953000"/>
          </a:xfrm>
        </p:spPr>
        <p:txBody>
          <a:bodyPr/>
          <a:lstStyle/>
          <a:p>
            <a:pPr algn="just" eaLnBrk="1" hangingPunct="1">
              <a:lnSpc>
                <a:spcPct val="90000"/>
              </a:lnSpc>
              <a:spcBef>
                <a:spcPct val="30000"/>
              </a:spcBef>
              <a:buClr>
                <a:schemeClr val="tx1"/>
              </a:buClr>
              <a:buFont typeface="Wingdings" pitchFamily="2" charset="2"/>
              <a:buChar char="Ø"/>
            </a:pPr>
            <a:r>
              <a:rPr lang="zh-CN" altLang="en-US" sz="2000" smtClean="0">
                <a:latin typeface="Verdana" pitchFamily="34" charset="0"/>
              </a:rPr>
              <a:t>抽象类</a:t>
            </a:r>
            <a:r>
              <a:rPr lang="en-US" altLang="zh-CN" sz="2000" smtClean="0">
                <a:latin typeface="Verdana" pitchFamily="34" charset="0"/>
              </a:rPr>
              <a:t>java.awt.event.MouseAdapter</a:t>
            </a:r>
            <a:r>
              <a:rPr lang="zh-CN" altLang="en-US" sz="2000" smtClean="0">
                <a:latin typeface="Verdana" pitchFamily="34" charset="0"/>
              </a:rPr>
              <a:t>实现了</a:t>
            </a:r>
            <a:r>
              <a:rPr lang="en-US" altLang="zh-CN" sz="2000" smtClean="0">
                <a:latin typeface="Verdana" pitchFamily="34" charset="0"/>
              </a:rPr>
              <a:t>MouseListener</a:t>
            </a:r>
            <a:r>
              <a:rPr lang="zh-CN" altLang="en-US" sz="2000" smtClean="0">
                <a:latin typeface="Verdana" pitchFamily="34" charset="0"/>
              </a:rPr>
              <a:t>接口，可以使用使用其子类作为</a:t>
            </a:r>
            <a:r>
              <a:rPr lang="en-US" altLang="zh-CN" sz="2000" smtClean="0">
                <a:latin typeface="Verdana" pitchFamily="34" charset="0"/>
              </a:rPr>
              <a:t>MouseEvent</a:t>
            </a:r>
            <a:r>
              <a:rPr lang="zh-CN" altLang="en-US" sz="2000" smtClean="0">
                <a:latin typeface="Verdana" pitchFamily="34" charset="0"/>
              </a:rPr>
              <a:t>的监听器，只要重写其相应的方法即可。</a:t>
            </a:r>
          </a:p>
          <a:p>
            <a:pPr algn="just" eaLnBrk="1" hangingPunct="1">
              <a:lnSpc>
                <a:spcPct val="90000"/>
              </a:lnSpc>
              <a:spcBef>
                <a:spcPct val="30000"/>
              </a:spcBef>
              <a:buClr>
                <a:schemeClr val="tx1"/>
              </a:buClr>
              <a:buFont typeface="Wingdings" pitchFamily="2" charset="2"/>
              <a:buChar char="Ø"/>
            </a:pPr>
            <a:r>
              <a:rPr lang="zh-CN" altLang="en-US" sz="2000" smtClean="0">
                <a:latin typeface="Verdana" pitchFamily="34" charset="0"/>
              </a:rPr>
              <a:t>对于其他的监听器，也有对应的适配器。</a:t>
            </a:r>
          </a:p>
          <a:p>
            <a:pPr algn="just" eaLnBrk="1" hangingPunct="1">
              <a:lnSpc>
                <a:spcPct val="90000"/>
              </a:lnSpc>
              <a:spcBef>
                <a:spcPct val="30000"/>
              </a:spcBef>
              <a:buClr>
                <a:schemeClr val="tx1"/>
              </a:buClr>
              <a:buFont typeface="Wingdings" pitchFamily="2" charset="2"/>
              <a:buChar char="Ø"/>
            </a:pPr>
            <a:r>
              <a:rPr lang="zh-CN" altLang="en-US" sz="2000" smtClean="0">
                <a:latin typeface="Verdana" pitchFamily="34" charset="0"/>
              </a:rPr>
              <a:t>使用适配器可以避免监听器类定义没有必要的空方法。</a:t>
            </a:r>
          </a:p>
          <a:p>
            <a:pPr algn="just" eaLnBrk="1" hangingPunct="1">
              <a:lnSpc>
                <a:spcPct val="90000"/>
              </a:lnSpc>
              <a:spcBef>
                <a:spcPct val="30000"/>
              </a:spcBef>
              <a:buClr>
                <a:schemeClr val="tx1"/>
              </a:buClr>
              <a:buFont typeface="Wingdings" pitchFamily="2" charset="2"/>
              <a:buChar char="Ø"/>
            </a:pPr>
            <a:r>
              <a:rPr lang="en-US" altLang="zh-CN" sz="2000" smtClean="0">
                <a:latin typeface="Verdana" pitchFamily="34" charset="0"/>
              </a:rPr>
              <a:t>Repaint()</a:t>
            </a:r>
            <a:r>
              <a:rPr lang="en-US" altLang="zh-CN" sz="2000" smtClean="0">
                <a:latin typeface="Verdana" pitchFamily="34" charset="0"/>
                <a:sym typeface="Wingdings" pitchFamily="2" charset="2"/>
              </a:rPr>
              <a:t>update()paint()</a:t>
            </a:r>
            <a:endParaRPr lang="en-US" altLang="zh-CN" sz="2000" smtClean="0">
              <a:latin typeface="Verdana" pitchFamily="34" charset="0"/>
            </a:endParaRPr>
          </a:p>
          <a:p>
            <a:pPr lvl="1" algn="just" eaLnBrk="1" hangingPunct="1">
              <a:lnSpc>
                <a:spcPct val="90000"/>
              </a:lnSpc>
              <a:spcBef>
                <a:spcPct val="30000"/>
              </a:spcBef>
              <a:buClr>
                <a:schemeClr val="tx1"/>
              </a:buClr>
              <a:buFont typeface="Wingdings" pitchFamily="2" charset="2"/>
              <a:buChar char="Ø"/>
            </a:pPr>
            <a:r>
              <a:rPr lang="zh-CN" altLang="en-US" smtClean="0"/>
              <a:t>当我们应用程序的逻辑要对系统界面进行更新时，调用</a:t>
            </a:r>
            <a:r>
              <a:rPr lang="en-US" altLang="zh-CN" smtClean="0"/>
              <a:t>repaint() </a:t>
            </a:r>
            <a:r>
              <a:rPr lang="zh-CN" altLang="en-US" smtClean="0"/>
              <a:t>方法来通知</a:t>
            </a:r>
            <a:r>
              <a:rPr lang="en-US" altLang="zh-CN" smtClean="0"/>
              <a:t>AWT</a:t>
            </a:r>
            <a:r>
              <a:rPr lang="zh-CN" altLang="en-US" smtClean="0"/>
              <a:t>线程进行刷新操作。</a:t>
            </a:r>
            <a:r>
              <a:rPr lang="en-US" altLang="zh-CN" smtClean="0"/>
              <a:t>repaint() </a:t>
            </a:r>
            <a:r>
              <a:rPr lang="zh-CN" altLang="en-US" smtClean="0"/>
              <a:t>方法实际会让</a:t>
            </a:r>
            <a:r>
              <a:rPr lang="en-US" altLang="zh-CN" smtClean="0"/>
              <a:t>AWT</a:t>
            </a:r>
            <a:r>
              <a:rPr lang="zh-CN" altLang="en-US" smtClean="0"/>
              <a:t>线程去调用另外一个方法，</a:t>
            </a:r>
            <a:r>
              <a:rPr lang="en-US" altLang="zh-CN" smtClean="0"/>
              <a:t>update</a:t>
            </a:r>
            <a:r>
              <a:rPr lang="zh-CN" altLang="en-US" smtClean="0"/>
              <a:t>。</a:t>
            </a:r>
            <a:r>
              <a:rPr lang="en-US" altLang="zh-CN" smtClean="0"/>
              <a:t>update</a:t>
            </a:r>
            <a:r>
              <a:rPr lang="zh-CN" altLang="en-US" smtClean="0"/>
              <a:t>方法在默认情况下会做两件事，一是清除当前区域内容，二是调用其</a:t>
            </a:r>
            <a:r>
              <a:rPr lang="en-US" altLang="zh-CN" smtClean="0"/>
              <a:t>paint()</a:t>
            </a:r>
            <a:r>
              <a:rPr lang="zh-CN" altLang="en-US" smtClean="0"/>
              <a:t>方法完成实际绘制工作。</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endParaRPr lang="zh-CN" altLang="en-US" sz="4000" smtClean="0">
              <a:latin typeface="微软雅黑"/>
            </a:endParaRPr>
          </a:p>
        </p:txBody>
      </p:sp>
      <p:sp>
        <p:nvSpPr>
          <p:cNvPr id="50178" name="Rectangle 3"/>
          <p:cNvSpPr>
            <a:spLocks noGrp="1" noChangeArrowheads="1"/>
          </p:cNvSpPr>
          <p:nvPr>
            <p:ph type="body" idx="1"/>
          </p:nvPr>
        </p:nvSpPr>
        <p:spPr>
          <a:xfrm>
            <a:off x="457200" y="1447800"/>
            <a:ext cx="8229600" cy="4525963"/>
          </a:xfrm>
        </p:spPr>
        <p:txBody>
          <a:bodyPr/>
          <a:lstStyle/>
          <a:p>
            <a:pPr eaLnBrk="1" hangingPunct="1">
              <a:buFont typeface="Wingdings 2" pitchFamily="18" charset="2"/>
              <a:buNone/>
            </a:pPr>
            <a:r>
              <a:rPr lang="en-US" altLang="zh-CN" smtClean="0"/>
              <a:t>package java.awt.event;</a:t>
            </a:r>
          </a:p>
          <a:p>
            <a:pPr eaLnBrk="1" hangingPunct="1">
              <a:buFont typeface="Wingdings 2" pitchFamily="18" charset="2"/>
              <a:buNone/>
            </a:pPr>
            <a:r>
              <a:rPr lang="en-US" altLang="zh-CN" smtClean="0"/>
              <a:t>public abstract class MouseAdapter implements MouseListener {</a:t>
            </a:r>
          </a:p>
          <a:p>
            <a:pPr eaLnBrk="1" hangingPunct="1">
              <a:buFont typeface="Wingdings 2" pitchFamily="18" charset="2"/>
              <a:buNone/>
            </a:pPr>
            <a:r>
              <a:rPr lang="en-US" altLang="zh-CN" smtClean="0"/>
              <a:t>    public void mouseClicked(MouseEvent e) {}</a:t>
            </a:r>
          </a:p>
          <a:p>
            <a:pPr eaLnBrk="1" hangingPunct="1">
              <a:buFont typeface="Wingdings 2" pitchFamily="18" charset="2"/>
              <a:buNone/>
            </a:pPr>
            <a:r>
              <a:rPr lang="en-US" altLang="zh-CN" smtClean="0"/>
              <a:t>    public void mousePressed(MouseEvent e) {}</a:t>
            </a:r>
          </a:p>
          <a:p>
            <a:pPr eaLnBrk="1" hangingPunct="1">
              <a:buFont typeface="Wingdings 2" pitchFamily="18" charset="2"/>
              <a:buNone/>
            </a:pPr>
            <a:r>
              <a:rPr lang="en-US" altLang="zh-CN" smtClean="0"/>
              <a:t>    public void mouseReleased(MouseEvent e) {}</a:t>
            </a:r>
          </a:p>
          <a:p>
            <a:pPr eaLnBrk="1" hangingPunct="1">
              <a:buFont typeface="Wingdings 2" pitchFamily="18" charset="2"/>
              <a:buNone/>
            </a:pPr>
            <a:r>
              <a:rPr lang="en-US" altLang="zh-CN" smtClean="0"/>
              <a:t>    public void mouseEntered(MouseEvent e) {}</a:t>
            </a:r>
          </a:p>
          <a:p>
            <a:pPr eaLnBrk="1" hangingPunct="1">
              <a:buFont typeface="Wingdings 2" pitchFamily="18" charset="2"/>
              <a:buNone/>
            </a:pPr>
            <a:r>
              <a:rPr lang="en-US" altLang="zh-CN" smtClean="0"/>
              <a:t>    public void mouseExited(MouseEvent e) {}</a:t>
            </a:r>
          </a:p>
          <a:p>
            <a:pPr eaLnBrk="1" hangingPunct="1">
              <a:buFont typeface="Wingdings 2" pitchFamily="18" charset="2"/>
              <a:buNone/>
            </a:pPr>
            <a:r>
              <a:rPr lang="en-US" altLang="zh-CN" smtClean="0"/>
              <a:t>}</a:t>
            </a:r>
            <a:endParaRPr lang="zh-CN"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altLang="zh-CN" sz="4000" smtClean="0">
                <a:latin typeface="微软雅黑"/>
              </a:rPr>
              <a:t>Window </a:t>
            </a:r>
            <a:r>
              <a:rPr lang="zh-CN" altLang="en-US" sz="4000" smtClean="0">
                <a:latin typeface="微软雅黑"/>
              </a:rPr>
              <a:t>事件</a:t>
            </a:r>
          </a:p>
        </p:txBody>
      </p:sp>
      <p:sp>
        <p:nvSpPr>
          <p:cNvPr id="51202" name="Rectangle 3"/>
          <p:cNvSpPr>
            <a:spLocks noGrp="1" noChangeArrowheads="1"/>
          </p:cNvSpPr>
          <p:nvPr>
            <p:ph type="body" idx="1"/>
          </p:nvPr>
        </p:nvSpPr>
        <p:spPr/>
        <p:txBody>
          <a:bodyPr/>
          <a:lstStyle/>
          <a:p>
            <a:pPr algn="just" eaLnBrk="1" hangingPunct="1">
              <a:lnSpc>
                <a:spcPct val="80000"/>
              </a:lnSpc>
              <a:spcBef>
                <a:spcPct val="30000"/>
              </a:spcBef>
              <a:buClr>
                <a:schemeClr val="tx1"/>
              </a:buClr>
              <a:buFont typeface="Wingdings" pitchFamily="2" charset="2"/>
              <a:buChar char="Ø"/>
            </a:pPr>
            <a:r>
              <a:rPr lang="en-US" altLang="zh-CN" sz="2400" smtClean="0">
                <a:latin typeface="Verdana" pitchFamily="34" charset="0"/>
              </a:rPr>
              <a:t>Window</a:t>
            </a:r>
            <a:r>
              <a:rPr lang="zh-CN" altLang="en-US" sz="2400" smtClean="0">
                <a:latin typeface="Verdana" pitchFamily="34" charset="0"/>
              </a:rPr>
              <a:t>事件所对应的事件类为</a:t>
            </a:r>
            <a:r>
              <a:rPr lang="en-US" altLang="zh-CN" sz="2400" smtClean="0">
                <a:latin typeface="Verdana" pitchFamily="34" charset="0"/>
              </a:rPr>
              <a:t>WindowEvent ，</a:t>
            </a:r>
            <a:r>
              <a:rPr lang="zh-CN" altLang="en-US" sz="2400" smtClean="0">
                <a:latin typeface="Verdana" pitchFamily="34" charset="0"/>
              </a:rPr>
              <a:t>所对应的事件监听接口为</a:t>
            </a:r>
            <a:r>
              <a:rPr lang="en-US" altLang="zh-CN" sz="2400" smtClean="0">
                <a:latin typeface="Verdana" pitchFamily="34" charset="0"/>
              </a:rPr>
              <a:t>WindowListener 。</a:t>
            </a:r>
          </a:p>
          <a:p>
            <a:pPr algn="just" eaLnBrk="1" hangingPunct="1">
              <a:lnSpc>
                <a:spcPct val="80000"/>
              </a:lnSpc>
              <a:spcBef>
                <a:spcPct val="30000"/>
              </a:spcBef>
              <a:buClr>
                <a:schemeClr val="tx1"/>
              </a:buClr>
              <a:buFont typeface="Wingdings" pitchFamily="2" charset="2"/>
              <a:buChar char="Ø"/>
            </a:pPr>
            <a:endParaRPr lang="en-US" altLang="zh-CN" sz="2400" smtClean="0">
              <a:latin typeface="Verdana" pitchFamily="34" charset="0"/>
            </a:endParaRPr>
          </a:p>
          <a:p>
            <a:pPr algn="just" eaLnBrk="1" hangingPunct="1">
              <a:lnSpc>
                <a:spcPct val="80000"/>
              </a:lnSpc>
              <a:spcBef>
                <a:spcPct val="30000"/>
              </a:spcBef>
              <a:buClr>
                <a:schemeClr val="tx1"/>
              </a:buClr>
              <a:buFont typeface="Wingdings" pitchFamily="2" charset="2"/>
              <a:buChar char="Ø"/>
            </a:pPr>
            <a:r>
              <a:rPr lang="en-US" altLang="zh-CN" sz="2400" smtClean="0">
                <a:latin typeface="Verdana" pitchFamily="34" charset="0"/>
              </a:rPr>
              <a:t>WindowListener</a:t>
            </a:r>
            <a:r>
              <a:rPr lang="zh-CN" altLang="en-US" sz="2400" smtClean="0">
                <a:latin typeface="Verdana" pitchFamily="34" charset="0"/>
              </a:rPr>
              <a:t>定义的方法有：</a:t>
            </a:r>
          </a:p>
          <a:p>
            <a:pPr algn="just" eaLnBrk="1" hangingPunct="1">
              <a:lnSpc>
                <a:spcPct val="50000"/>
              </a:lnSpc>
              <a:spcBef>
                <a:spcPct val="30000"/>
              </a:spcBef>
              <a:buClr>
                <a:schemeClr val="tx1"/>
              </a:buClr>
              <a:buFont typeface="Wingdings" pitchFamily="2" charset="2"/>
              <a:buNone/>
            </a:pPr>
            <a:r>
              <a:rPr lang="en-US" altLang="zh-CN" sz="2400" smtClean="0">
                <a:latin typeface="Verdana" pitchFamily="34" charset="0"/>
              </a:rPr>
              <a:t>    public void windowOpened(WindowEvent e)</a:t>
            </a:r>
          </a:p>
          <a:p>
            <a:pPr algn="just" eaLnBrk="1" hangingPunct="1">
              <a:lnSpc>
                <a:spcPct val="50000"/>
              </a:lnSpc>
              <a:spcBef>
                <a:spcPct val="30000"/>
              </a:spcBef>
              <a:buClr>
                <a:schemeClr val="tx1"/>
              </a:buClr>
              <a:buFont typeface="Wingdings" pitchFamily="2" charset="2"/>
              <a:buNone/>
            </a:pPr>
            <a:r>
              <a:rPr lang="en-US" altLang="zh-CN" sz="2400" smtClean="0">
                <a:latin typeface="Verdana" pitchFamily="34" charset="0"/>
              </a:rPr>
              <a:t>    public void windowClosing(WindowEvent e)</a:t>
            </a:r>
          </a:p>
          <a:p>
            <a:pPr algn="just" eaLnBrk="1" hangingPunct="1">
              <a:lnSpc>
                <a:spcPct val="50000"/>
              </a:lnSpc>
              <a:spcBef>
                <a:spcPct val="30000"/>
              </a:spcBef>
              <a:buClr>
                <a:schemeClr val="tx1"/>
              </a:buClr>
              <a:buFont typeface="Wingdings" pitchFamily="2" charset="2"/>
              <a:buNone/>
            </a:pPr>
            <a:r>
              <a:rPr lang="en-US" altLang="zh-CN" sz="2400" smtClean="0">
                <a:latin typeface="Verdana" pitchFamily="34" charset="0"/>
              </a:rPr>
              <a:t>    public void windowClosed(WindowEvent e)</a:t>
            </a:r>
          </a:p>
          <a:p>
            <a:pPr algn="just" eaLnBrk="1" hangingPunct="1">
              <a:lnSpc>
                <a:spcPct val="50000"/>
              </a:lnSpc>
              <a:spcBef>
                <a:spcPct val="30000"/>
              </a:spcBef>
              <a:buClr>
                <a:schemeClr val="tx1"/>
              </a:buClr>
              <a:buFont typeface="Wingdings" pitchFamily="2" charset="2"/>
              <a:buNone/>
            </a:pPr>
            <a:r>
              <a:rPr lang="en-US" altLang="zh-CN" sz="2400" smtClean="0">
                <a:latin typeface="Verdana" pitchFamily="34" charset="0"/>
              </a:rPr>
              <a:t>    public void windowIconified(WindowEvent e)</a:t>
            </a:r>
          </a:p>
          <a:p>
            <a:pPr algn="just" eaLnBrk="1" hangingPunct="1">
              <a:lnSpc>
                <a:spcPct val="50000"/>
              </a:lnSpc>
              <a:spcBef>
                <a:spcPct val="30000"/>
              </a:spcBef>
              <a:buClr>
                <a:schemeClr val="tx1"/>
              </a:buClr>
              <a:buFont typeface="Wingdings" pitchFamily="2" charset="2"/>
              <a:buNone/>
            </a:pPr>
            <a:r>
              <a:rPr lang="en-US" altLang="zh-CN" sz="2400" smtClean="0">
                <a:latin typeface="Verdana" pitchFamily="34" charset="0"/>
              </a:rPr>
              <a:t>    public void windowDeiconified(WindowEvent e)</a:t>
            </a:r>
          </a:p>
          <a:p>
            <a:pPr algn="just" eaLnBrk="1" hangingPunct="1">
              <a:lnSpc>
                <a:spcPct val="50000"/>
              </a:lnSpc>
              <a:spcBef>
                <a:spcPct val="30000"/>
              </a:spcBef>
              <a:buClr>
                <a:schemeClr val="tx1"/>
              </a:buClr>
              <a:buFont typeface="Wingdings" pitchFamily="2" charset="2"/>
              <a:buNone/>
            </a:pPr>
            <a:r>
              <a:rPr lang="en-US" altLang="zh-CN" sz="2400" smtClean="0">
                <a:latin typeface="Verdana" pitchFamily="34" charset="0"/>
              </a:rPr>
              <a:t>    public void windowActivated(WindowEvent e)</a:t>
            </a:r>
          </a:p>
          <a:p>
            <a:pPr algn="just" eaLnBrk="1" hangingPunct="1">
              <a:lnSpc>
                <a:spcPct val="50000"/>
              </a:lnSpc>
              <a:spcBef>
                <a:spcPct val="30000"/>
              </a:spcBef>
              <a:buClr>
                <a:schemeClr val="tx1"/>
              </a:buClr>
              <a:buFont typeface="Wingdings" pitchFamily="2" charset="2"/>
              <a:buNone/>
            </a:pPr>
            <a:r>
              <a:rPr lang="en-US" altLang="zh-CN" sz="2400" smtClean="0">
                <a:latin typeface="Verdana" pitchFamily="34" charset="0"/>
              </a:rPr>
              <a:t>    public void windowDeactivated(WindowEvent e)</a:t>
            </a:r>
          </a:p>
          <a:p>
            <a:pPr algn="just" eaLnBrk="1" hangingPunct="1">
              <a:lnSpc>
                <a:spcPct val="50000"/>
              </a:lnSpc>
              <a:spcBef>
                <a:spcPct val="30000"/>
              </a:spcBef>
              <a:buClr>
                <a:schemeClr val="tx1"/>
              </a:buClr>
              <a:buFont typeface="Wingdings" pitchFamily="2" charset="2"/>
              <a:buNone/>
            </a:pPr>
            <a:endParaRPr lang="en-US" altLang="zh-CN" sz="2400" smtClean="0">
              <a:latin typeface="Verdana" pitchFamily="34" charset="0"/>
            </a:endParaRPr>
          </a:p>
          <a:p>
            <a:pPr algn="just" eaLnBrk="1" hangingPunct="1">
              <a:lnSpc>
                <a:spcPct val="50000"/>
              </a:lnSpc>
              <a:spcBef>
                <a:spcPct val="30000"/>
              </a:spcBef>
              <a:buClr>
                <a:schemeClr val="tx1"/>
              </a:buClr>
              <a:buFont typeface="Wingdings" pitchFamily="2" charset="2"/>
              <a:buNone/>
            </a:pPr>
            <a:endParaRPr lang="zh-CN" altLang="en-US" sz="2400" smtClean="0">
              <a:latin typeface="Verdana" pitchFamily="34" charset="0"/>
            </a:endParaRPr>
          </a:p>
          <a:p>
            <a:pPr algn="just" eaLnBrk="1" hangingPunct="1">
              <a:lnSpc>
                <a:spcPct val="50000"/>
              </a:lnSpc>
              <a:spcBef>
                <a:spcPct val="30000"/>
              </a:spcBef>
              <a:buClr>
                <a:schemeClr val="tx1"/>
              </a:buClr>
              <a:buFont typeface="Wingdings" pitchFamily="2" charset="2"/>
              <a:buChar char="Ø"/>
            </a:pPr>
            <a:r>
              <a:rPr lang="zh-CN" altLang="en-US" sz="2400" smtClean="0">
                <a:latin typeface="Verdana" pitchFamily="34" charset="0"/>
              </a:rPr>
              <a:t>与</a:t>
            </a:r>
            <a:r>
              <a:rPr lang="en-US" altLang="zh-CN" sz="2400" smtClean="0">
                <a:latin typeface="Verdana" pitchFamily="34" charset="0"/>
              </a:rPr>
              <a:t>WindowListener</a:t>
            </a:r>
            <a:r>
              <a:rPr lang="zh-CN" altLang="en-US" sz="2400" smtClean="0">
                <a:latin typeface="Verdana" pitchFamily="34" charset="0"/>
              </a:rPr>
              <a:t>对应的适配器为</a:t>
            </a:r>
          </a:p>
          <a:p>
            <a:pPr algn="just" eaLnBrk="1" hangingPunct="1">
              <a:lnSpc>
                <a:spcPct val="50000"/>
              </a:lnSpc>
              <a:spcBef>
                <a:spcPct val="30000"/>
              </a:spcBef>
              <a:buClr>
                <a:schemeClr val="tx1"/>
              </a:buClr>
              <a:buFont typeface="Wingdings" pitchFamily="2" charset="2"/>
              <a:buNone/>
            </a:pPr>
            <a:r>
              <a:rPr lang="en-US" altLang="zh-CN" sz="2400" smtClean="0">
                <a:latin typeface="Verdana" pitchFamily="34" charset="0"/>
              </a:rPr>
              <a:t>  WindowAdapter。</a:t>
            </a:r>
          </a:p>
        </p:txBody>
      </p:sp>
    </p:spTree>
  </p:cSld>
  <p:clrMapOvr>
    <a:masterClrMapping/>
  </p:clrMapOvr>
  <p:transition advTm="208"/>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p:txBody>
          <a:bodyPr/>
          <a:lstStyle/>
          <a:p>
            <a:r>
              <a:rPr lang="en-US" altLang="zh-CN" smtClean="0"/>
              <a:t>J2SE </a:t>
            </a:r>
            <a:r>
              <a:rPr lang="zh-CN" altLang="en-US" smtClean="0"/>
              <a:t>开源项目介绍</a:t>
            </a:r>
          </a:p>
        </p:txBody>
      </p:sp>
      <p:sp>
        <p:nvSpPr>
          <p:cNvPr id="65539" name="Rectangle 3"/>
          <p:cNvSpPr>
            <a:spLocks noGrp="1"/>
          </p:cNvSpPr>
          <p:nvPr>
            <p:ph type="body" idx="4294967295"/>
          </p:nvPr>
        </p:nvSpPr>
        <p:spPr/>
        <p:txBody>
          <a:bodyPr/>
          <a:lstStyle/>
          <a:p>
            <a:pPr marL="609600" indent="-609600">
              <a:lnSpc>
                <a:spcPct val="80000"/>
              </a:lnSpc>
              <a:buFont typeface="Arial" charset="0"/>
              <a:buNone/>
            </a:pPr>
            <a:r>
              <a:rPr lang="en-US" altLang="zh-CN" sz="1800" smtClean="0"/>
              <a:t>1. YoyoPlayer</a:t>
            </a:r>
          </a:p>
          <a:p>
            <a:pPr marL="609600" indent="-609600">
              <a:lnSpc>
                <a:spcPct val="80000"/>
              </a:lnSpc>
              <a:buFont typeface="Arial" charset="0"/>
              <a:buNone/>
            </a:pPr>
            <a:r>
              <a:rPr lang="en-US" altLang="zh-CN" sz="1800" smtClean="0"/>
              <a:t>       </a:t>
            </a:r>
            <a:r>
              <a:rPr lang="en-US" altLang="zh-CN" sz="1800" smtClean="0">
                <a:hlinkClick r:id="rId2"/>
              </a:rPr>
              <a:t>http://code.google.com/p/yoyoplayer/</a:t>
            </a:r>
            <a:r>
              <a:rPr lang="en-US" altLang="zh-CN" sz="1800" smtClean="0"/>
              <a:t> </a:t>
            </a:r>
          </a:p>
          <a:p>
            <a:pPr marL="609600" indent="-609600">
              <a:lnSpc>
                <a:spcPct val="80000"/>
              </a:lnSpc>
              <a:buFont typeface="Arial" charset="0"/>
              <a:buNone/>
            </a:pPr>
            <a:r>
              <a:rPr lang="en-US" altLang="zh-CN" sz="1800" smtClean="0"/>
              <a:t>       </a:t>
            </a:r>
            <a:r>
              <a:rPr lang="zh-CN" altLang="en-US" sz="1800" smtClean="0"/>
              <a:t>开发者博客：</a:t>
            </a:r>
            <a:r>
              <a:rPr lang="en-US" altLang="zh-CN" sz="1800" smtClean="0">
                <a:hlinkClick r:id="rId3"/>
              </a:rPr>
              <a:t>http://www.blogjava.net/hadeslee/archive/2008/01/07/173435.html</a:t>
            </a:r>
            <a:r>
              <a:rPr lang="en-US" altLang="zh-CN" sz="1800" smtClean="0"/>
              <a:t> </a:t>
            </a:r>
            <a:endParaRPr lang="zh-CN" altLang="en-US" sz="1800" smtClean="0"/>
          </a:p>
          <a:p>
            <a:pPr marL="609600" indent="-609600">
              <a:lnSpc>
                <a:spcPct val="80000"/>
              </a:lnSpc>
              <a:buFont typeface="Arial" charset="0"/>
              <a:buNone/>
            </a:pPr>
            <a:r>
              <a:rPr lang="en-US" altLang="zh-CN" sz="1800" smtClean="0"/>
              <a:t>2. LookandFeel</a:t>
            </a:r>
          </a:p>
          <a:p>
            <a:pPr marL="609600" indent="-609600">
              <a:lnSpc>
                <a:spcPct val="80000"/>
              </a:lnSpc>
              <a:buFont typeface="Arial" charset="0"/>
              <a:buNone/>
            </a:pPr>
            <a:r>
              <a:rPr lang="en-US" altLang="zh-CN" sz="1800" smtClean="0"/>
              <a:t>      </a:t>
            </a:r>
            <a:r>
              <a:rPr lang="en-US" altLang="zh-CN" sz="1800" smtClean="0">
                <a:hlinkClick r:id="rId4"/>
              </a:rPr>
              <a:t>http://geeknizer.com/best-java-swing-look-and-feel-themes-professional-casual-top-10/</a:t>
            </a:r>
            <a:r>
              <a:rPr lang="en-US" altLang="zh-CN" sz="1800" smtClean="0"/>
              <a:t> </a:t>
            </a:r>
          </a:p>
          <a:p>
            <a:pPr marL="609600" indent="-609600">
              <a:lnSpc>
                <a:spcPct val="80000"/>
              </a:lnSpc>
              <a:buFont typeface="Arial" charset="0"/>
              <a:buNone/>
            </a:pPr>
            <a:r>
              <a:rPr lang="en-US" altLang="zh-CN" sz="1800" smtClean="0"/>
              <a:t>      </a:t>
            </a:r>
            <a:r>
              <a:rPr lang="en-US" altLang="zh-CN" sz="1800" smtClean="0">
                <a:hlinkClick r:id="rId5"/>
              </a:rPr>
              <a:t>https://github.com/kirillcool/substance</a:t>
            </a:r>
            <a:r>
              <a:rPr lang="en-US" altLang="zh-CN" sz="1800" smtClean="0"/>
              <a:t> </a:t>
            </a:r>
          </a:p>
          <a:p>
            <a:pPr marL="609600" indent="-609600">
              <a:lnSpc>
                <a:spcPct val="80000"/>
              </a:lnSpc>
              <a:buFont typeface="Arial" charset="0"/>
              <a:buNone/>
            </a:pPr>
            <a:r>
              <a:rPr lang="en-US" altLang="zh-CN" sz="1800" smtClean="0"/>
              <a:t>      </a:t>
            </a:r>
            <a:r>
              <a:rPr lang="en-US" altLang="zh-CN" sz="1800" smtClean="0">
                <a:hlinkClick r:id="rId6"/>
              </a:rPr>
              <a:t>https://github.com/Insubstantial/insubstantial</a:t>
            </a:r>
            <a:r>
              <a:rPr lang="en-US" altLang="zh-CN" sz="1800" smtClean="0"/>
              <a:t> </a:t>
            </a:r>
          </a:p>
          <a:p>
            <a:pPr marL="609600" indent="-609600">
              <a:lnSpc>
                <a:spcPct val="80000"/>
              </a:lnSpc>
              <a:buFont typeface="Arial" charset="0"/>
              <a:buNone/>
            </a:pPr>
            <a:r>
              <a:rPr lang="en-US" altLang="zh-CN" sz="1800" smtClean="0"/>
              <a:t>      </a:t>
            </a:r>
            <a:r>
              <a:rPr lang="en-US" altLang="zh-CN" sz="1800" smtClean="0">
                <a:hlinkClick r:id="rId7"/>
              </a:rPr>
              <a:t>https://github.com/Benoker/DockingFrames</a:t>
            </a:r>
            <a:r>
              <a:rPr lang="en-US" altLang="zh-CN" sz="1800" smtClean="0"/>
              <a:t> </a:t>
            </a:r>
          </a:p>
          <a:p>
            <a:pPr marL="609600" indent="-609600">
              <a:lnSpc>
                <a:spcPct val="80000"/>
              </a:lnSpc>
              <a:buFont typeface="Arial" charset="0"/>
              <a:buNone/>
            </a:pPr>
            <a:r>
              <a:rPr lang="en-US" altLang="zh-CN" sz="1800" smtClean="0"/>
              <a:t>      </a:t>
            </a:r>
            <a:r>
              <a:rPr lang="en-US" altLang="zh-CN" sz="1800" smtClean="0">
                <a:hlinkClick r:id="rId8"/>
              </a:rPr>
              <a:t>http://dock.javaforge.com/download.html</a:t>
            </a:r>
            <a:r>
              <a:rPr lang="en-US" altLang="zh-CN" sz="1800" smtClean="0"/>
              <a:t> </a:t>
            </a:r>
          </a:p>
          <a:p>
            <a:pPr marL="609600" indent="-609600">
              <a:lnSpc>
                <a:spcPct val="80000"/>
              </a:lnSpc>
              <a:buFont typeface="Arial" charset="0"/>
              <a:buNone/>
            </a:pPr>
            <a:r>
              <a:rPr lang="zh-CN" altLang="en-US" sz="1800" smtClean="0"/>
              <a:t>设置外观：</a:t>
            </a:r>
          </a:p>
          <a:p>
            <a:pPr marL="609600" indent="-609600">
              <a:lnSpc>
                <a:spcPct val="80000"/>
              </a:lnSpc>
              <a:buFont typeface="Arial" charset="0"/>
              <a:buNone/>
            </a:pPr>
            <a:r>
              <a:rPr lang="en-US" altLang="zh-CN" sz="1800" smtClean="0">
                <a:hlinkClick r:id="rId9"/>
              </a:rPr>
              <a:t>https://developers.google.com/java-dev-tools/wbpro/preferences/swing/preferences_lookandfeel</a:t>
            </a:r>
            <a:r>
              <a:rPr lang="en-US" altLang="zh-CN" sz="1800" smtClean="0"/>
              <a:t> </a:t>
            </a:r>
          </a:p>
          <a:p>
            <a:pPr marL="609600" indent="-609600">
              <a:lnSpc>
                <a:spcPct val="80000"/>
              </a:lnSpc>
              <a:buFont typeface="Arial" charset="0"/>
              <a:buNone/>
            </a:pPr>
            <a:r>
              <a:rPr lang="en-US" altLang="zh-CN" sz="2000" smtClean="0"/>
              <a:t>UIManager.</a:t>
            </a:r>
            <a:r>
              <a:rPr lang="en-US" altLang="zh-CN" sz="2000" i="1" smtClean="0"/>
              <a:t>setLookAndFeel</a:t>
            </a:r>
            <a:r>
              <a:rPr lang="en-US" altLang="zh-CN" sz="2000" smtClean="0"/>
              <a:t>("com.jgoodies.looks.windows.WindowsLookAndFeel");</a:t>
            </a:r>
            <a:endParaRPr lang="zh-CN" altLang="en-US" sz="200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en-US" altLang="zh-CN" sz="3600" dirty="0"/>
              <a:t>Swing</a:t>
            </a:r>
            <a:r>
              <a:rPr lang="zh-CN" altLang="en-US" sz="3600" dirty="0"/>
              <a:t>简介和</a:t>
            </a:r>
            <a:r>
              <a:rPr lang="en-US" altLang="zh-CN" sz="3600" dirty="0" err="1"/>
              <a:t>javax.swing</a:t>
            </a:r>
            <a:r>
              <a:rPr lang="zh-CN" altLang="en-US" sz="3600" dirty="0"/>
              <a:t>包</a:t>
            </a:r>
            <a:endParaRPr lang="en-US" altLang="zh-CN" sz="3600" dirty="0" smtClean="0">
              <a:latin typeface="微软雅黑"/>
            </a:endParaRPr>
          </a:p>
        </p:txBody>
      </p:sp>
      <p:sp>
        <p:nvSpPr>
          <p:cNvPr id="22" name="Rectangle 3"/>
          <p:cNvSpPr txBox="1">
            <a:spLocks noChangeArrowheads="1"/>
          </p:cNvSpPr>
          <p:nvPr/>
        </p:nvSpPr>
        <p:spPr bwMode="auto">
          <a:xfrm>
            <a:off x="457200" y="1371600"/>
            <a:ext cx="77724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rgbClr val="91581F"/>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91581F"/>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91581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91581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91581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smtClean="0"/>
              <a:t>Swing</a:t>
            </a:r>
            <a:r>
              <a:rPr lang="zh-CN" altLang="en-US" sz="2400" dirty="0" smtClean="0"/>
              <a:t>是在</a:t>
            </a:r>
            <a:r>
              <a:rPr lang="en-US" altLang="zh-CN" sz="2400" dirty="0" smtClean="0"/>
              <a:t>AWT</a:t>
            </a:r>
            <a:r>
              <a:rPr lang="zh-CN" altLang="en-US" sz="2400" dirty="0" smtClean="0"/>
              <a:t>基础上发展而来的轻量级组件，与</a:t>
            </a:r>
            <a:r>
              <a:rPr lang="en-US" altLang="zh-CN" sz="2400" dirty="0" smtClean="0"/>
              <a:t>AWT</a:t>
            </a:r>
            <a:r>
              <a:rPr lang="zh-CN" altLang="en-US" sz="2400" dirty="0" smtClean="0"/>
              <a:t>相比不但改进了用户界面，而且所需的系统资源更少；</a:t>
            </a:r>
          </a:p>
          <a:p>
            <a:r>
              <a:rPr lang="en-US" altLang="zh-CN" sz="2400" dirty="0" smtClean="0"/>
              <a:t>Swing</a:t>
            </a:r>
            <a:r>
              <a:rPr lang="zh-CN" altLang="en-US" sz="2400" dirty="0" smtClean="0"/>
              <a:t>是纯</a:t>
            </a:r>
            <a:r>
              <a:rPr lang="en-US" altLang="zh-CN" sz="2400" dirty="0" smtClean="0"/>
              <a:t>Java</a:t>
            </a:r>
            <a:r>
              <a:rPr lang="zh-CN" altLang="en-US" sz="2400" dirty="0" smtClean="0"/>
              <a:t>组件，使所有的应用程序在不同的平台上运行时具有本机外观和相同的行为。</a:t>
            </a:r>
          </a:p>
          <a:p>
            <a:r>
              <a:rPr lang="en-US" altLang="zh-CN" sz="2400" dirty="0" err="1" smtClean="0"/>
              <a:t>javax.swing</a:t>
            </a:r>
            <a:r>
              <a:rPr lang="zh-CN" altLang="en-US" sz="2400" dirty="0" smtClean="0"/>
              <a:t>包包含了一系列</a:t>
            </a:r>
            <a:r>
              <a:rPr lang="en-US" altLang="zh-CN" sz="2400" dirty="0" smtClean="0"/>
              <a:t>Swing</a:t>
            </a:r>
            <a:r>
              <a:rPr lang="zh-CN" altLang="en-US" sz="2400" dirty="0" smtClean="0"/>
              <a:t>控件，如果要使用该包中的类，则必须显式地声明如下语句：</a:t>
            </a:r>
          </a:p>
          <a:p>
            <a:pPr>
              <a:buFont typeface="Wingdings" pitchFamily="2" charset="2"/>
              <a:buNone/>
            </a:pPr>
            <a:r>
              <a:rPr lang="zh-CN" altLang="en-US" sz="2400" dirty="0" smtClean="0"/>
              <a:t>	</a:t>
            </a:r>
            <a:r>
              <a:rPr lang="en-US" altLang="zh-CN" sz="2400" dirty="0" smtClean="0">
                <a:solidFill>
                  <a:srgbClr val="0000FF"/>
                </a:solidFill>
                <a:latin typeface="Courier New" pitchFamily="49" charset="0"/>
              </a:rPr>
              <a:t>import</a:t>
            </a:r>
            <a:r>
              <a:rPr lang="en-US" altLang="zh-CN" sz="2400" dirty="0" smtClean="0">
                <a:latin typeface="Courier New" pitchFamily="49" charset="0"/>
              </a:rPr>
              <a:t> </a:t>
            </a:r>
            <a:r>
              <a:rPr lang="en-US" altLang="zh-CN" sz="2400" dirty="0" err="1" smtClean="0">
                <a:latin typeface="Courier New" pitchFamily="49" charset="0"/>
              </a:rPr>
              <a:t>javax.swing</a:t>
            </a:r>
            <a:r>
              <a:rPr lang="en-US" altLang="zh-CN" sz="2400" dirty="0" smtClean="0">
                <a:latin typeface="Courier New" pitchFamily="49" charset="0"/>
              </a:rPr>
              <a:t>.*;</a:t>
            </a:r>
            <a:endParaRPr lang="en-US" altLang="zh-CN" sz="2400" dirty="0" smtClean="0"/>
          </a:p>
          <a:p>
            <a:pPr eaLnBrk="1" hangingPunct="1"/>
            <a:endParaRPr lang="zh-CN" altLang="en-US" dirty="0" smtClean="0"/>
          </a:p>
        </p:txBody>
      </p:sp>
    </p:spTree>
    <p:extLst>
      <p:ext uri="{BB962C8B-B14F-4D97-AF65-F5344CB8AC3E}">
        <p14:creationId xmlns:p14="http://schemas.microsoft.com/office/powerpoint/2010/main" val="38728824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en-US" altLang="zh-CN" sz="4000" dirty="0"/>
              <a:t>Swing  GUI</a:t>
            </a:r>
            <a:r>
              <a:rPr lang="zh-CN" altLang="en-US" sz="4000" dirty="0"/>
              <a:t>框架</a:t>
            </a:r>
            <a:endParaRPr lang="en-US" altLang="zh-CN" sz="4000" dirty="0" smtClean="0">
              <a:latin typeface="微软雅黑"/>
            </a:endParaRPr>
          </a:p>
        </p:txBody>
      </p:sp>
      <p:sp>
        <p:nvSpPr>
          <p:cNvPr id="12" name="Rectangle 3"/>
          <p:cNvSpPr>
            <a:spLocks noChangeArrowheads="1"/>
          </p:cNvSpPr>
          <p:nvPr/>
        </p:nvSpPr>
        <p:spPr bwMode="auto">
          <a:xfrm>
            <a:off x="3162300" y="1524000"/>
            <a:ext cx="4953000" cy="3733800"/>
          </a:xfrm>
          <a:prstGeom prst="rect">
            <a:avLst/>
          </a:prstGeom>
          <a:noFill/>
          <a:ln w="381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latinLnBrk="1"/>
            <a:endParaRPr lang="zh-CN" altLang="en-US"/>
          </a:p>
        </p:txBody>
      </p:sp>
      <p:sp>
        <p:nvSpPr>
          <p:cNvPr id="13" name="Rectangle 4"/>
          <p:cNvSpPr>
            <a:spLocks noChangeArrowheads="1"/>
          </p:cNvSpPr>
          <p:nvPr/>
        </p:nvSpPr>
        <p:spPr bwMode="auto">
          <a:xfrm>
            <a:off x="3314700" y="1676400"/>
            <a:ext cx="464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latinLnBrk="1"/>
            <a:endParaRPr lang="zh-CN" altLang="en-US"/>
          </a:p>
        </p:txBody>
      </p:sp>
      <p:sp>
        <p:nvSpPr>
          <p:cNvPr id="14" name="Rectangle 5"/>
          <p:cNvSpPr>
            <a:spLocks noChangeArrowheads="1"/>
          </p:cNvSpPr>
          <p:nvPr/>
        </p:nvSpPr>
        <p:spPr bwMode="auto">
          <a:xfrm>
            <a:off x="3314700" y="2362200"/>
            <a:ext cx="4648200" cy="2743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latinLnBrk="1"/>
            <a:endParaRPr lang="zh-CN" altLang="en-US"/>
          </a:p>
        </p:txBody>
      </p:sp>
      <p:sp>
        <p:nvSpPr>
          <p:cNvPr id="15" name="WordArt 6"/>
          <p:cNvSpPr>
            <a:spLocks noChangeArrowheads="1" noChangeShapeType="1" noTextEdit="1"/>
          </p:cNvSpPr>
          <p:nvPr/>
        </p:nvSpPr>
        <p:spPr bwMode="auto">
          <a:xfrm>
            <a:off x="4838700" y="3962400"/>
            <a:ext cx="2867025" cy="647700"/>
          </a:xfrm>
          <a:prstGeom prst="rect">
            <a:avLst/>
          </a:prstGeom>
        </p:spPr>
        <p:txBody>
          <a:bodyPr wrap="none" fromWordArt="1">
            <a:prstTxWarp prst="textPlain">
              <a:avLst>
                <a:gd name="adj" fmla="val 50000"/>
              </a:avLst>
            </a:prstTxWarp>
          </a:bodyPr>
          <a:lstStyle/>
          <a:p>
            <a:pPr algn="ctr"/>
            <a:r>
              <a:rPr lang="zh-CN" altLang="en-US" sz="3600" kern="10">
                <a:ln w="12700">
                  <a:solidFill>
                    <a:srgbClr val="EAEAEA"/>
                  </a:solidFill>
                  <a:miter lim="800000"/>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Gulim"/>
                <a:ea typeface="Gulim"/>
              </a:rPr>
              <a:t>你好，世界</a:t>
            </a:r>
          </a:p>
        </p:txBody>
      </p:sp>
      <p:pic>
        <p:nvPicPr>
          <p:cNvPr id="16" name="Picture 7" descr="bd00027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700" y="2590800"/>
            <a:ext cx="8128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8"/>
          <p:cNvSpPr txBox="1">
            <a:spLocks noChangeArrowheads="1"/>
          </p:cNvSpPr>
          <p:nvPr/>
        </p:nvSpPr>
        <p:spPr bwMode="auto">
          <a:xfrm>
            <a:off x="3643313" y="1739900"/>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latinLnBrk="1" hangingPunct="0">
              <a:defRPr kumimoji="1" sz="2400">
                <a:solidFill>
                  <a:schemeClr val="tx1"/>
                </a:solidFill>
                <a:latin typeface="Gulim" pitchFamily="34" charset="-127"/>
                <a:ea typeface="Gulim" pitchFamily="34" charset="-127"/>
              </a:defRPr>
            </a:lvl1pPr>
            <a:lvl2pPr marL="742950" indent="-285750" eaLnBrk="0" latinLnBrk="1" hangingPunct="0">
              <a:defRPr kumimoji="1" sz="2400">
                <a:solidFill>
                  <a:schemeClr val="tx1"/>
                </a:solidFill>
                <a:latin typeface="Gulim" pitchFamily="34" charset="-127"/>
                <a:ea typeface="Gulim" pitchFamily="34" charset="-127"/>
              </a:defRPr>
            </a:lvl2pPr>
            <a:lvl3pPr marL="1143000" indent="-228600" eaLnBrk="0" latinLnBrk="1" hangingPunct="0">
              <a:defRPr kumimoji="1" sz="2400">
                <a:solidFill>
                  <a:schemeClr val="tx1"/>
                </a:solidFill>
                <a:latin typeface="Gulim" pitchFamily="34" charset="-127"/>
                <a:ea typeface="Gulim" pitchFamily="34" charset="-127"/>
              </a:defRPr>
            </a:lvl3pPr>
            <a:lvl4pPr marL="1600200" indent="-228600" eaLnBrk="0" latinLnBrk="1" hangingPunct="0">
              <a:defRPr kumimoji="1" sz="2400">
                <a:solidFill>
                  <a:schemeClr val="tx1"/>
                </a:solidFill>
                <a:latin typeface="Gulim" pitchFamily="34" charset="-127"/>
                <a:ea typeface="Gulim" pitchFamily="34" charset="-127"/>
              </a:defRPr>
            </a:lvl4pPr>
            <a:lvl5pPr marL="2057400" indent="-228600" eaLnBrk="0" latinLnBrk="1" hangingPunct="0">
              <a:defRPr kumimoji="1" sz="2400">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9pPr>
          </a:lstStyle>
          <a:p>
            <a:pPr eaLnBrk="1" hangingPunct="1"/>
            <a:r>
              <a:rPr lang="zh-CN" altLang="en-US" b="1">
                <a:latin typeface="Arial Narrow" pitchFamily="34" charset="0"/>
                <a:ea typeface="楷体_GB2312" pitchFamily="49" charset="-122"/>
              </a:rPr>
              <a:t>菜单栏</a:t>
            </a:r>
          </a:p>
        </p:txBody>
      </p:sp>
      <p:sp>
        <p:nvSpPr>
          <p:cNvPr id="18" name="AutoShape 9"/>
          <p:cNvSpPr>
            <a:spLocks noChangeArrowheads="1"/>
          </p:cNvSpPr>
          <p:nvPr/>
        </p:nvSpPr>
        <p:spPr bwMode="auto">
          <a:xfrm>
            <a:off x="571500" y="1524000"/>
            <a:ext cx="1981200" cy="457200"/>
          </a:xfrm>
          <a:prstGeom prst="wedgeEllipseCallout">
            <a:avLst>
              <a:gd name="adj1" fmla="val 80287"/>
              <a:gd name="adj2" fmla="val 40972"/>
            </a:avLst>
          </a:prstGeom>
          <a:solidFill>
            <a:srgbClr val="CC99FF"/>
          </a:solidFill>
          <a:ln w="9525">
            <a:solidFill>
              <a:schemeClr val="tx1"/>
            </a:solidFill>
            <a:miter lim="800000"/>
            <a:headEnd/>
            <a:tailEnd/>
          </a:ln>
        </p:spPr>
        <p:txBody>
          <a:bodyPr/>
          <a:lstStyle/>
          <a:p>
            <a:pPr algn="ctr" latinLnBrk="1">
              <a:lnSpc>
                <a:spcPct val="80000"/>
              </a:lnSpc>
              <a:spcBef>
                <a:spcPct val="20000"/>
              </a:spcBef>
            </a:pPr>
            <a:r>
              <a:rPr lang="zh-CN" altLang="en-US" sz="2000" b="1">
                <a:ea typeface="楷体_GB2312" pitchFamily="49" charset="-122"/>
              </a:rPr>
              <a:t>顶级容器</a:t>
            </a:r>
          </a:p>
        </p:txBody>
      </p:sp>
      <p:sp>
        <p:nvSpPr>
          <p:cNvPr id="19" name="AutoShape 10"/>
          <p:cNvSpPr>
            <a:spLocks noChangeArrowheads="1"/>
          </p:cNvSpPr>
          <p:nvPr/>
        </p:nvSpPr>
        <p:spPr bwMode="auto">
          <a:xfrm>
            <a:off x="647700" y="2362200"/>
            <a:ext cx="1981200" cy="457200"/>
          </a:xfrm>
          <a:prstGeom prst="wedgeEllipseCallout">
            <a:avLst>
              <a:gd name="adj1" fmla="val 111056"/>
              <a:gd name="adj2" fmla="val 71528"/>
            </a:avLst>
          </a:prstGeom>
          <a:solidFill>
            <a:srgbClr val="CC99FF"/>
          </a:solidFill>
          <a:ln w="9525">
            <a:solidFill>
              <a:schemeClr val="tx1"/>
            </a:solidFill>
            <a:miter lim="800000"/>
            <a:headEnd/>
            <a:tailEnd/>
          </a:ln>
        </p:spPr>
        <p:txBody>
          <a:bodyPr/>
          <a:lstStyle/>
          <a:p>
            <a:pPr algn="ctr" latinLnBrk="1">
              <a:lnSpc>
                <a:spcPct val="80000"/>
              </a:lnSpc>
              <a:spcBef>
                <a:spcPct val="20000"/>
              </a:spcBef>
            </a:pPr>
            <a:r>
              <a:rPr lang="en-US" altLang="zh-CN" sz="2000" b="1">
                <a:ea typeface="楷体_GB2312" pitchFamily="49" charset="-122"/>
              </a:rPr>
              <a:t>GUI</a:t>
            </a:r>
            <a:r>
              <a:rPr lang="zh-CN" altLang="en-US" sz="2000" b="1">
                <a:ea typeface="楷体_GB2312" pitchFamily="49" charset="-122"/>
              </a:rPr>
              <a:t>组件</a:t>
            </a:r>
          </a:p>
        </p:txBody>
      </p:sp>
      <p:sp>
        <p:nvSpPr>
          <p:cNvPr id="20" name="AutoShape 11"/>
          <p:cNvSpPr>
            <a:spLocks noChangeArrowheads="1"/>
          </p:cNvSpPr>
          <p:nvPr/>
        </p:nvSpPr>
        <p:spPr bwMode="auto">
          <a:xfrm>
            <a:off x="647700" y="3276600"/>
            <a:ext cx="1981200" cy="457200"/>
          </a:xfrm>
          <a:prstGeom prst="wedgeEllipseCallout">
            <a:avLst>
              <a:gd name="adj1" fmla="val 162981"/>
              <a:gd name="adj2" fmla="val 185417"/>
            </a:avLst>
          </a:prstGeom>
          <a:solidFill>
            <a:srgbClr val="CC99FF"/>
          </a:solidFill>
          <a:ln w="9525">
            <a:solidFill>
              <a:schemeClr val="tx1"/>
            </a:solidFill>
            <a:miter lim="800000"/>
            <a:headEnd/>
            <a:tailEnd/>
          </a:ln>
        </p:spPr>
        <p:txBody>
          <a:bodyPr/>
          <a:lstStyle/>
          <a:p>
            <a:pPr algn="ctr" latinLnBrk="1">
              <a:lnSpc>
                <a:spcPct val="80000"/>
              </a:lnSpc>
              <a:spcBef>
                <a:spcPct val="20000"/>
              </a:spcBef>
            </a:pPr>
            <a:r>
              <a:rPr lang="en-US" altLang="zh-CN" sz="2000" b="1">
                <a:ea typeface="楷体_GB2312" pitchFamily="49" charset="-122"/>
              </a:rPr>
              <a:t>GUI</a:t>
            </a:r>
            <a:r>
              <a:rPr lang="zh-CN" altLang="en-US" sz="2000" b="1">
                <a:ea typeface="楷体_GB2312" pitchFamily="49" charset="-122"/>
              </a:rPr>
              <a:t>组件</a:t>
            </a:r>
          </a:p>
        </p:txBody>
      </p:sp>
      <p:sp>
        <p:nvSpPr>
          <p:cNvPr id="21" name="AutoShape 12"/>
          <p:cNvSpPr>
            <a:spLocks noChangeArrowheads="1"/>
          </p:cNvSpPr>
          <p:nvPr/>
        </p:nvSpPr>
        <p:spPr bwMode="auto">
          <a:xfrm>
            <a:off x="647700" y="4267200"/>
            <a:ext cx="1981200" cy="457200"/>
          </a:xfrm>
          <a:prstGeom prst="wedgeEllipseCallout">
            <a:avLst>
              <a:gd name="adj1" fmla="val 112981"/>
              <a:gd name="adj2" fmla="val 29861"/>
            </a:avLst>
          </a:prstGeom>
          <a:solidFill>
            <a:srgbClr val="CC99FF"/>
          </a:solidFill>
          <a:ln w="9525">
            <a:solidFill>
              <a:schemeClr val="tx1"/>
            </a:solidFill>
            <a:miter lim="800000"/>
            <a:headEnd/>
            <a:tailEnd/>
          </a:ln>
        </p:spPr>
        <p:txBody>
          <a:bodyPr/>
          <a:lstStyle/>
          <a:p>
            <a:pPr algn="ctr" latinLnBrk="1">
              <a:lnSpc>
                <a:spcPct val="80000"/>
              </a:lnSpc>
              <a:spcBef>
                <a:spcPct val="20000"/>
              </a:spcBef>
            </a:pPr>
            <a:r>
              <a:rPr lang="zh-CN" altLang="en-US" sz="2000" b="1">
                <a:ea typeface="楷体_GB2312" pitchFamily="49" charset="-122"/>
              </a:rPr>
              <a:t>内容窗格</a:t>
            </a:r>
          </a:p>
        </p:txBody>
      </p:sp>
    </p:spTree>
    <p:extLst>
      <p:ext uri="{BB962C8B-B14F-4D97-AF65-F5344CB8AC3E}">
        <p14:creationId xmlns:p14="http://schemas.microsoft.com/office/powerpoint/2010/main" val="631587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zh-CN" altLang="en-US" sz="4000" dirty="0"/>
              <a:t>顶级容器</a:t>
            </a:r>
            <a:endParaRPr lang="en-US" altLang="zh-CN" sz="4000" dirty="0" smtClean="0">
              <a:latin typeface="微软雅黑"/>
            </a:endParaRPr>
          </a:p>
        </p:txBody>
      </p:sp>
      <p:sp>
        <p:nvSpPr>
          <p:cNvPr id="11" name="Rectangle 3"/>
          <p:cNvSpPr txBox="1">
            <a:spLocks noChangeArrowheads="1"/>
          </p:cNvSpPr>
          <p:nvPr/>
        </p:nvSpPr>
        <p:spPr bwMode="auto">
          <a:xfrm>
            <a:off x="457200" y="1371600"/>
            <a:ext cx="77724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rgbClr val="91581F"/>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91581F"/>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91581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91581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91581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buSzPct val="50000"/>
            </a:pPr>
            <a:r>
              <a:rPr lang="en-US" altLang="zh-CN" sz="2400" dirty="0" err="1" smtClean="0">
                <a:solidFill>
                  <a:srgbClr val="CC0000"/>
                </a:solidFill>
              </a:rPr>
              <a:t>JFrame</a:t>
            </a:r>
            <a:r>
              <a:rPr lang="zh-CN" altLang="en-US" sz="2400" dirty="0" smtClean="0"/>
              <a:t>：用于框架窗口的类，此窗口带有边框、标题、用于关闭和最小化窗口的图标等。带 </a:t>
            </a:r>
            <a:r>
              <a:rPr lang="en-US" altLang="zh-CN" sz="2400" dirty="0" smtClean="0"/>
              <a:t>GUI </a:t>
            </a:r>
            <a:r>
              <a:rPr lang="zh-CN" altLang="en-US" sz="2400" dirty="0" smtClean="0"/>
              <a:t>的应用程序通常至少使用一个框架窗口。</a:t>
            </a:r>
            <a:endParaRPr lang="en-GB" altLang="zh-CN" sz="2400" dirty="0" smtClean="0"/>
          </a:p>
          <a:p>
            <a:pPr>
              <a:buClr>
                <a:schemeClr val="tx1"/>
              </a:buClr>
            </a:pPr>
            <a:r>
              <a:rPr lang="en-US" altLang="zh-CN" sz="2400" dirty="0" err="1" smtClean="0">
                <a:solidFill>
                  <a:srgbClr val="CC0000"/>
                </a:solidFill>
              </a:rPr>
              <a:t>JDialog</a:t>
            </a:r>
            <a:r>
              <a:rPr lang="zh-CN" altLang="en-US" sz="2400" dirty="0" smtClean="0"/>
              <a:t>：用于对话框的类。</a:t>
            </a:r>
            <a:endParaRPr lang="zh-CN" altLang="en-GB" sz="2400" dirty="0" smtClean="0"/>
          </a:p>
          <a:p>
            <a:pPr>
              <a:buClr>
                <a:schemeClr val="tx1"/>
              </a:buClr>
            </a:pPr>
            <a:r>
              <a:rPr lang="en-US" altLang="zh-CN" sz="2400" dirty="0" err="1" smtClean="0">
                <a:solidFill>
                  <a:srgbClr val="CC0000"/>
                </a:solidFill>
              </a:rPr>
              <a:t>JApplet</a:t>
            </a:r>
            <a:r>
              <a:rPr lang="zh-CN" altLang="en-US" sz="2400" dirty="0" smtClean="0"/>
              <a:t>：用于使用 </a:t>
            </a:r>
            <a:r>
              <a:rPr lang="en-US" altLang="zh-CN" sz="2400" dirty="0" smtClean="0"/>
              <a:t>Swing </a:t>
            </a:r>
            <a:r>
              <a:rPr lang="zh-CN" altLang="en-US" sz="2400" dirty="0" smtClean="0"/>
              <a:t>组件的 </a:t>
            </a:r>
            <a:r>
              <a:rPr lang="en-US" altLang="zh-CN" sz="2400" dirty="0" smtClean="0"/>
              <a:t>Java Applet </a:t>
            </a:r>
            <a:r>
              <a:rPr lang="zh-CN" altLang="en-US" sz="2400" dirty="0" smtClean="0"/>
              <a:t>的类。</a:t>
            </a:r>
          </a:p>
          <a:p>
            <a:pPr eaLnBrk="1" hangingPunct="1"/>
            <a:endParaRPr lang="zh-CN" altLang="en-US" dirty="0" smtClean="0"/>
          </a:p>
        </p:txBody>
      </p:sp>
    </p:spTree>
    <p:extLst>
      <p:ext uri="{BB962C8B-B14F-4D97-AF65-F5344CB8AC3E}">
        <p14:creationId xmlns:p14="http://schemas.microsoft.com/office/powerpoint/2010/main" val="16702258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zh-CN" altLang="en-US" sz="4000" dirty="0"/>
              <a:t>中间容器</a:t>
            </a:r>
            <a:endParaRPr lang="en-US" altLang="zh-CN" sz="4000" dirty="0" smtClean="0">
              <a:latin typeface="微软雅黑"/>
            </a:endParaRPr>
          </a:p>
        </p:txBody>
      </p:sp>
      <p:sp>
        <p:nvSpPr>
          <p:cNvPr id="4" name="Rectangle 3"/>
          <p:cNvSpPr txBox="1">
            <a:spLocks noChangeArrowheads="1"/>
          </p:cNvSpPr>
          <p:nvPr/>
        </p:nvSpPr>
        <p:spPr bwMode="auto">
          <a:xfrm>
            <a:off x="457200" y="13716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rgbClr val="91581F"/>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91581F"/>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91581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91581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91581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altLang="zh-CN" sz="2400" dirty="0" err="1" smtClean="0">
                <a:solidFill>
                  <a:srgbClr val="CC0000"/>
                </a:solidFill>
              </a:rPr>
              <a:t>JPanel</a:t>
            </a:r>
            <a:r>
              <a:rPr lang="zh-CN" altLang="en-US" sz="2400" dirty="0" smtClean="0"/>
              <a:t>：最灵活、最常用的中间容器。</a:t>
            </a:r>
            <a:endParaRPr lang="zh-CN" altLang="en-GB" sz="2400" dirty="0" smtClean="0"/>
          </a:p>
          <a:p>
            <a:pPr>
              <a:buClr>
                <a:schemeClr val="tx1"/>
              </a:buClr>
            </a:pPr>
            <a:r>
              <a:rPr lang="en-US" altLang="zh-CN" sz="2400" dirty="0" err="1" smtClean="0">
                <a:solidFill>
                  <a:srgbClr val="CC0000"/>
                </a:solidFill>
              </a:rPr>
              <a:t>JScrollPane</a:t>
            </a:r>
            <a:r>
              <a:rPr lang="zh-CN" altLang="en-US" sz="2400" dirty="0" smtClean="0"/>
              <a:t>：与 </a:t>
            </a:r>
            <a:r>
              <a:rPr lang="en-US" altLang="zh-CN" sz="2400" dirty="0" err="1" smtClean="0"/>
              <a:t>JPanel</a:t>
            </a:r>
            <a:r>
              <a:rPr lang="en-US" altLang="zh-CN" sz="2400" dirty="0" smtClean="0"/>
              <a:t> </a:t>
            </a:r>
            <a:r>
              <a:rPr lang="zh-CN" altLang="en-US" sz="2400" dirty="0" smtClean="0"/>
              <a:t>类似，但还可在大的组件或可扩展组件周围提供滚动条。</a:t>
            </a:r>
            <a:endParaRPr lang="zh-CN" altLang="en-GB" sz="2400" dirty="0" smtClean="0"/>
          </a:p>
          <a:p>
            <a:pPr>
              <a:buClr>
                <a:schemeClr val="tx1"/>
              </a:buClr>
            </a:pPr>
            <a:r>
              <a:rPr lang="en-US" altLang="zh-CN" sz="2400" dirty="0" err="1" smtClean="0">
                <a:solidFill>
                  <a:srgbClr val="CC0000"/>
                </a:solidFill>
              </a:rPr>
              <a:t>JTabbedPane</a:t>
            </a:r>
            <a:r>
              <a:rPr lang="zh-CN" altLang="en-US" sz="2400" dirty="0" smtClean="0"/>
              <a:t>：包含多个组件，但一次只显示一个组件。用户可在组件之间方便地切换。</a:t>
            </a:r>
            <a:endParaRPr lang="zh-CN" altLang="en-GB" sz="2400" dirty="0" smtClean="0"/>
          </a:p>
          <a:p>
            <a:pPr>
              <a:buClr>
                <a:schemeClr val="tx1"/>
              </a:buClr>
            </a:pPr>
            <a:r>
              <a:rPr lang="en-US" altLang="zh-CN" sz="2400" dirty="0" err="1" smtClean="0">
                <a:solidFill>
                  <a:srgbClr val="CC0000"/>
                </a:solidFill>
              </a:rPr>
              <a:t>JToolBar</a:t>
            </a:r>
            <a:r>
              <a:rPr lang="zh-CN" altLang="en-US" sz="2400" dirty="0" smtClean="0"/>
              <a:t>：按行或列排列一组组件（通常是按钮）。</a:t>
            </a:r>
          </a:p>
          <a:p>
            <a:pPr eaLnBrk="1" hangingPunct="1"/>
            <a:endParaRPr lang="zh-CN" altLang="en-US" dirty="0" smtClean="0"/>
          </a:p>
        </p:txBody>
      </p:sp>
    </p:spTree>
    <p:extLst>
      <p:ext uri="{BB962C8B-B14F-4D97-AF65-F5344CB8AC3E}">
        <p14:creationId xmlns:p14="http://schemas.microsoft.com/office/powerpoint/2010/main" val="3143040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noChangeArrowheads="1"/>
          </p:cNvSpPr>
          <p:nvPr>
            <p:ph type="body" idx="1"/>
          </p:nvPr>
        </p:nvSpPr>
        <p:spPr>
          <a:xfrm>
            <a:off x="457200" y="1371600"/>
            <a:ext cx="8229600" cy="5029200"/>
          </a:xfrm>
        </p:spPr>
        <p:txBody>
          <a:bodyPr/>
          <a:lstStyle/>
          <a:p>
            <a:pPr eaLnBrk="1" hangingPunct="1"/>
            <a:r>
              <a:rPr lang="zh-CN" altLang="en-US" sz="2300" dirty="0">
                <a:solidFill>
                  <a:schemeClr val="accent4">
                    <a:lumMod val="75000"/>
                  </a:schemeClr>
                </a:solidFill>
              </a:rPr>
              <a:t>引入合适的包和类</a:t>
            </a:r>
            <a:endParaRPr lang="en-US" altLang="zh-CN" sz="2300" dirty="0" smtClean="0">
              <a:solidFill>
                <a:schemeClr val="accent4">
                  <a:lumMod val="75000"/>
                </a:schemeClr>
              </a:solidFill>
            </a:endParaRPr>
          </a:p>
          <a:p>
            <a:pPr marL="0" indent="0" eaLnBrk="1" hangingPunct="1">
              <a:buNone/>
            </a:pPr>
            <a:r>
              <a:rPr lang="zh-CN" altLang="en-US" sz="2000" dirty="0" smtClean="0">
                <a:solidFill>
                  <a:schemeClr val="accent4">
                    <a:lumMod val="75000"/>
                  </a:schemeClr>
                </a:solidFill>
              </a:rPr>
              <a:t>       一般</a:t>
            </a:r>
            <a:r>
              <a:rPr lang="zh-CN" altLang="en-US" sz="2000" dirty="0">
                <a:solidFill>
                  <a:schemeClr val="accent4">
                    <a:lumMod val="75000"/>
                  </a:schemeClr>
                </a:solidFill>
              </a:rPr>
              <a:t>的</a:t>
            </a:r>
            <a:r>
              <a:rPr lang="en-US" altLang="zh-CN" sz="2000" dirty="0">
                <a:solidFill>
                  <a:schemeClr val="accent4">
                    <a:lumMod val="75000"/>
                  </a:schemeClr>
                </a:solidFill>
              </a:rPr>
              <a:t>Swing GUI</a:t>
            </a:r>
            <a:r>
              <a:rPr lang="zh-CN" altLang="en-US" sz="2000" dirty="0">
                <a:solidFill>
                  <a:schemeClr val="accent4">
                    <a:lumMod val="75000"/>
                  </a:schemeClr>
                </a:solidFill>
              </a:rPr>
              <a:t>应用程序应包含程序中的前三个引入语句，它们分别表示引入</a:t>
            </a:r>
            <a:r>
              <a:rPr lang="en-US" altLang="zh-CN" sz="2000" dirty="0" err="1">
                <a:solidFill>
                  <a:schemeClr val="accent4">
                    <a:lumMod val="75000"/>
                  </a:schemeClr>
                </a:solidFill>
              </a:rPr>
              <a:t>awt</a:t>
            </a:r>
            <a:r>
              <a:rPr lang="zh-CN" altLang="en-US" sz="2000" dirty="0">
                <a:solidFill>
                  <a:schemeClr val="accent4">
                    <a:lumMod val="75000"/>
                  </a:schemeClr>
                </a:solidFill>
              </a:rPr>
              <a:t>包、</a:t>
            </a:r>
            <a:r>
              <a:rPr lang="en-US" altLang="zh-CN" sz="2000" dirty="0" err="1">
                <a:solidFill>
                  <a:schemeClr val="accent4">
                    <a:lumMod val="75000"/>
                  </a:schemeClr>
                </a:solidFill>
              </a:rPr>
              <a:t>awt</a:t>
            </a:r>
            <a:r>
              <a:rPr lang="zh-CN" altLang="en-US" sz="2000" dirty="0">
                <a:solidFill>
                  <a:schemeClr val="accent4">
                    <a:lumMod val="75000"/>
                  </a:schemeClr>
                </a:solidFill>
              </a:rPr>
              <a:t>事件处理包和</a:t>
            </a:r>
            <a:r>
              <a:rPr lang="en-US" altLang="zh-CN" sz="2000" dirty="0">
                <a:solidFill>
                  <a:schemeClr val="accent4">
                    <a:lumMod val="75000"/>
                  </a:schemeClr>
                </a:solidFill>
              </a:rPr>
              <a:t>swing</a:t>
            </a:r>
            <a:r>
              <a:rPr lang="zh-CN" altLang="en-US" sz="2000" dirty="0">
                <a:solidFill>
                  <a:schemeClr val="accent4">
                    <a:lumMod val="75000"/>
                  </a:schemeClr>
                </a:solidFill>
              </a:rPr>
              <a:t>包。其他包按需引入。</a:t>
            </a:r>
            <a:endParaRPr lang="en-US" altLang="zh-CN" sz="2000" dirty="0">
              <a:solidFill>
                <a:schemeClr val="accent4">
                  <a:lumMod val="75000"/>
                </a:schemeClr>
              </a:solidFill>
            </a:endParaRPr>
          </a:p>
          <a:p>
            <a:pPr marL="0" indent="0" eaLnBrk="1" hangingPunct="1">
              <a:buNone/>
            </a:pPr>
            <a:r>
              <a:rPr lang="en-US" altLang="zh-CN" sz="2000" dirty="0" smtClean="0">
                <a:solidFill>
                  <a:schemeClr val="accent4">
                    <a:lumMod val="75000"/>
                  </a:schemeClr>
                </a:solidFill>
              </a:rPr>
              <a:t>       import </a:t>
            </a:r>
            <a:r>
              <a:rPr lang="en-US" altLang="zh-CN" sz="2000" dirty="0" err="1">
                <a:solidFill>
                  <a:schemeClr val="accent4">
                    <a:lumMod val="75000"/>
                  </a:schemeClr>
                </a:solidFill>
              </a:rPr>
              <a:t>javax.swing</a:t>
            </a:r>
            <a:r>
              <a:rPr lang="en-US" altLang="zh-CN" sz="2000" dirty="0">
                <a:solidFill>
                  <a:schemeClr val="accent4">
                    <a:lumMod val="75000"/>
                  </a:schemeClr>
                </a:solidFill>
              </a:rPr>
              <a:t>.*; </a:t>
            </a:r>
            <a:endParaRPr lang="en-US" altLang="zh-CN" sz="2000" dirty="0" smtClean="0">
              <a:solidFill>
                <a:schemeClr val="accent4">
                  <a:lumMod val="75000"/>
                </a:schemeClr>
              </a:solidFill>
            </a:endParaRPr>
          </a:p>
          <a:p>
            <a:pPr marL="0" indent="0" eaLnBrk="1" hangingPunct="1">
              <a:buNone/>
            </a:pPr>
            <a:r>
              <a:rPr lang="en-US" altLang="zh-CN" sz="2000" dirty="0" smtClean="0">
                <a:solidFill>
                  <a:schemeClr val="accent4">
                    <a:lumMod val="75000"/>
                  </a:schemeClr>
                </a:solidFill>
              </a:rPr>
              <a:t>       import </a:t>
            </a:r>
            <a:r>
              <a:rPr lang="en-US" altLang="zh-CN" sz="2000" dirty="0" err="1">
                <a:solidFill>
                  <a:schemeClr val="accent4">
                    <a:lumMod val="75000"/>
                  </a:schemeClr>
                </a:solidFill>
              </a:rPr>
              <a:t>java.awt</a:t>
            </a:r>
            <a:r>
              <a:rPr lang="en-US" altLang="zh-CN" sz="2000" dirty="0">
                <a:solidFill>
                  <a:schemeClr val="accent4">
                    <a:lumMod val="75000"/>
                  </a:schemeClr>
                </a:solidFill>
              </a:rPr>
              <a:t>.*;  </a:t>
            </a:r>
            <a:endParaRPr lang="en-US" altLang="zh-CN" sz="2000" dirty="0" smtClean="0">
              <a:solidFill>
                <a:schemeClr val="accent4">
                  <a:lumMod val="75000"/>
                </a:schemeClr>
              </a:solidFill>
            </a:endParaRPr>
          </a:p>
          <a:p>
            <a:pPr marL="0" indent="0" eaLnBrk="1" hangingPunct="1">
              <a:buNone/>
            </a:pPr>
            <a:r>
              <a:rPr lang="en-US" altLang="zh-CN" sz="2000" dirty="0">
                <a:solidFill>
                  <a:schemeClr val="accent4">
                    <a:lumMod val="75000"/>
                  </a:schemeClr>
                </a:solidFill>
              </a:rPr>
              <a:t> </a:t>
            </a:r>
            <a:r>
              <a:rPr lang="en-US" altLang="zh-CN" sz="2000" dirty="0" smtClean="0">
                <a:solidFill>
                  <a:schemeClr val="accent4">
                    <a:lumMod val="75000"/>
                  </a:schemeClr>
                </a:solidFill>
              </a:rPr>
              <a:t>      import </a:t>
            </a:r>
            <a:r>
              <a:rPr lang="en-US" altLang="zh-CN" sz="2000" dirty="0" err="1">
                <a:solidFill>
                  <a:schemeClr val="accent4">
                    <a:lumMod val="75000"/>
                  </a:schemeClr>
                </a:solidFill>
              </a:rPr>
              <a:t>java.awt.event</a:t>
            </a:r>
            <a:r>
              <a:rPr lang="en-US" altLang="zh-CN" sz="2000" dirty="0" smtClean="0">
                <a:solidFill>
                  <a:schemeClr val="accent4">
                    <a:lumMod val="75000"/>
                  </a:schemeClr>
                </a:solidFill>
              </a:rPr>
              <a:t>.*;</a:t>
            </a:r>
          </a:p>
          <a:p>
            <a:pPr marL="0" indent="0" eaLnBrk="1" hangingPunct="1">
              <a:buNone/>
            </a:pPr>
            <a:r>
              <a:rPr lang="zh-CN" altLang="en-US" sz="2000" dirty="0" smtClean="0">
                <a:solidFill>
                  <a:schemeClr val="accent4">
                    <a:lumMod val="75000"/>
                  </a:schemeClr>
                </a:solidFill>
              </a:rPr>
              <a:t>      由于</a:t>
            </a:r>
            <a:r>
              <a:rPr lang="en-US" altLang="zh-CN" sz="2000" dirty="0">
                <a:solidFill>
                  <a:schemeClr val="accent4">
                    <a:lumMod val="75000"/>
                  </a:schemeClr>
                </a:solidFill>
              </a:rPr>
              <a:t>Swing</a:t>
            </a:r>
            <a:r>
              <a:rPr lang="zh-CN" altLang="en-US" sz="2000" dirty="0">
                <a:solidFill>
                  <a:schemeClr val="accent4">
                    <a:lumMod val="75000"/>
                  </a:schemeClr>
                </a:solidFill>
              </a:rPr>
              <a:t>组件使用</a:t>
            </a:r>
            <a:r>
              <a:rPr lang="en-US" altLang="zh-CN" sz="2000" dirty="0">
                <a:solidFill>
                  <a:schemeClr val="accent4">
                    <a:lumMod val="75000"/>
                  </a:schemeClr>
                </a:solidFill>
              </a:rPr>
              <a:t>AWT</a:t>
            </a:r>
            <a:r>
              <a:rPr lang="zh-CN" altLang="en-US" sz="2000" dirty="0">
                <a:solidFill>
                  <a:schemeClr val="accent4">
                    <a:lumMod val="75000"/>
                  </a:schemeClr>
                </a:solidFill>
              </a:rPr>
              <a:t>的结构，包括</a:t>
            </a:r>
            <a:r>
              <a:rPr lang="en-US" altLang="zh-CN" sz="2000" dirty="0">
                <a:solidFill>
                  <a:schemeClr val="accent4">
                    <a:lumMod val="75000"/>
                  </a:schemeClr>
                </a:solidFill>
              </a:rPr>
              <a:t>AWT</a:t>
            </a:r>
            <a:r>
              <a:rPr lang="zh-CN" altLang="en-US" sz="2000" dirty="0">
                <a:solidFill>
                  <a:schemeClr val="accent4">
                    <a:lumMod val="75000"/>
                  </a:schemeClr>
                </a:solidFill>
              </a:rPr>
              <a:t>的事件驱动模式，所以，使用</a:t>
            </a:r>
            <a:r>
              <a:rPr lang="en-US" altLang="zh-CN" sz="2000" dirty="0">
                <a:solidFill>
                  <a:schemeClr val="accent4">
                    <a:lumMod val="75000"/>
                  </a:schemeClr>
                </a:solidFill>
              </a:rPr>
              <a:t>swing</a:t>
            </a:r>
            <a:r>
              <a:rPr lang="zh-CN" altLang="en-US" sz="2000" dirty="0">
                <a:solidFill>
                  <a:schemeClr val="accent4">
                    <a:lumMod val="75000"/>
                  </a:schemeClr>
                </a:solidFill>
              </a:rPr>
              <a:t>组件的程序一般需要使用</a:t>
            </a:r>
            <a:r>
              <a:rPr lang="en-US" altLang="zh-CN" sz="2000" dirty="0" err="1">
                <a:solidFill>
                  <a:schemeClr val="accent4">
                    <a:lumMod val="75000"/>
                  </a:schemeClr>
                </a:solidFill>
              </a:rPr>
              <a:t>awt</a:t>
            </a:r>
            <a:r>
              <a:rPr lang="zh-CN" altLang="en-US" sz="2000" dirty="0">
                <a:solidFill>
                  <a:schemeClr val="accent4">
                    <a:lumMod val="75000"/>
                  </a:schemeClr>
                </a:solidFill>
              </a:rPr>
              <a:t>包</a:t>
            </a:r>
            <a:r>
              <a:rPr lang="zh-CN" altLang="en-US" sz="2000" dirty="0" smtClean="0">
                <a:solidFill>
                  <a:schemeClr val="accent4">
                    <a:lumMod val="75000"/>
                  </a:schemeClr>
                </a:solidFill>
              </a:rPr>
              <a:t>。</a:t>
            </a:r>
            <a:endParaRPr lang="en-US" altLang="zh-CN" sz="2000" dirty="0" smtClean="0">
              <a:solidFill>
                <a:srgbClr val="CC0000"/>
              </a:solidFill>
            </a:endParaRPr>
          </a:p>
          <a:p>
            <a:pPr eaLnBrk="1" hangingPunct="1"/>
            <a:r>
              <a:rPr lang="zh-CN" altLang="en-US" sz="2300" dirty="0" smtClean="0">
                <a:solidFill>
                  <a:schemeClr val="accent4">
                    <a:lumMod val="75000"/>
                  </a:schemeClr>
                </a:solidFill>
              </a:rPr>
              <a:t>使用</a:t>
            </a:r>
            <a:r>
              <a:rPr lang="zh-CN" altLang="en-US" sz="2300" dirty="0">
                <a:solidFill>
                  <a:schemeClr val="accent4">
                    <a:lumMod val="75000"/>
                  </a:schemeClr>
                </a:solidFill>
              </a:rPr>
              <a:t>缺省的观感或设置自己的观感（</a:t>
            </a:r>
            <a:r>
              <a:rPr lang="en-US" altLang="zh-CN" sz="2300" dirty="0">
                <a:solidFill>
                  <a:schemeClr val="accent4">
                    <a:lumMod val="75000"/>
                  </a:schemeClr>
                </a:solidFill>
              </a:rPr>
              <a:t>Look and Feel</a:t>
            </a:r>
            <a:r>
              <a:rPr lang="zh-CN" altLang="en-US" sz="2300" dirty="0">
                <a:solidFill>
                  <a:schemeClr val="accent4">
                    <a:lumMod val="75000"/>
                  </a:schemeClr>
                </a:solidFill>
              </a:rPr>
              <a:t>）</a:t>
            </a:r>
            <a:endParaRPr lang="en-US" altLang="zh-CN" sz="2300" dirty="0" smtClean="0">
              <a:solidFill>
                <a:schemeClr val="accent4">
                  <a:lumMod val="75000"/>
                </a:schemeClr>
              </a:solidFill>
            </a:endParaRPr>
          </a:p>
          <a:p>
            <a:pPr eaLnBrk="1" hangingPunct="1"/>
            <a:r>
              <a:rPr lang="zh-CN" altLang="en-US" sz="2300" dirty="0">
                <a:solidFill>
                  <a:schemeClr val="accent4">
                    <a:lumMod val="75000"/>
                  </a:schemeClr>
                </a:solidFill>
              </a:rPr>
              <a:t>设置一个顶层的</a:t>
            </a:r>
            <a:r>
              <a:rPr lang="zh-CN" altLang="en-US" sz="2300" dirty="0" smtClean="0">
                <a:solidFill>
                  <a:schemeClr val="accent4">
                    <a:lumMod val="75000"/>
                  </a:schemeClr>
                </a:solidFill>
              </a:rPr>
              <a:t>容器</a:t>
            </a:r>
            <a:endParaRPr lang="en-US" altLang="zh-CN" sz="2300" dirty="0" smtClean="0">
              <a:solidFill>
                <a:schemeClr val="accent4">
                  <a:lumMod val="75000"/>
                </a:schemeClr>
              </a:solidFill>
            </a:endParaRPr>
          </a:p>
          <a:p>
            <a:pPr eaLnBrk="1" hangingPunct="1"/>
            <a:r>
              <a:rPr lang="zh-CN" altLang="en-US" sz="2300" dirty="0">
                <a:solidFill>
                  <a:schemeClr val="accent4">
                    <a:lumMod val="75000"/>
                  </a:schemeClr>
                </a:solidFill>
              </a:rPr>
              <a:t>根据需要，使用缺省的布局管理器或设置另外的布局</a:t>
            </a:r>
            <a:r>
              <a:rPr lang="zh-CN" altLang="en-US" sz="2300" dirty="0" smtClean="0">
                <a:solidFill>
                  <a:schemeClr val="accent4">
                    <a:lumMod val="75000"/>
                  </a:schemeClr>
                </a:solidFill>
              </a:rPr>
              <a:t>管理器</a:t>
            </a:r>
            <a:endParaRPr lang="en-US" altLang="zh-CN" sz="2300" dirty="0" smtClean="0">
              <a:solidFill>
                <a:schemeClr val="accent4">
                  <a:lumMod val="75000"/>
                </a:schemeClr>
              </a:solidFill>
            </a:endParaRPr>
          </a:p>
          <a:p>
            <a:pPr eaLnBrk="1" hangingPunct="1"/>
            <a:r>
              <a:rPr lang="zh-CN" altLang="en-US" sz="2300" dirty="0">
                <a:solidFill>
                  <a:schemeClr val="accent4">
                    <a:lumMod val="75000"/>
                  </a:schemeClr>
                </a:solidFill>
              </a:rPr>
              <a:t>定义组件并将它们添加到</a:t>
            </a:r>
            <a:r>
              <a:rPr lang="zh-CN" altLang="en-US" sz="2300" dirty="0" smtClean="0">
                <a:solidFill>
                  <a:schemeClr val="accent4">
                    <a:lumMod val="75000"/>
                  </a:schemeClr>
                </a:solidFill>
              </a:rPr>
              <a:t>容器</a:t>
            </a:r>
            <a:endParaRPr lang="en-US" altLang="zh-CN" sz="2300" dirty="0" smtClean="0">
              <a:solidFill>
                <a:schemeClr val="accent4">
                  <a:lumMod val="75000"/>
                </a:schemeClr>
              </a:solidFill>
            </a:endParaRPr>
          </a:p>
          <a:p>
            <a:pPr eaLnBrk="1" hangingPunct="1"/>
            <a:r>
              <a:rPr lang="zh-CN" altLang="en-US" sz="2300" dirty="0">
                <a:solidFill>
                  <a:schemeClr val="accent4">
                    <a:lumMod val="75000"/>
                  </a:schemeClr>
                </a:solidFill>
              </a:rPr>
              <a:t>对组件或事件</a:t>
            </a:r>
            <a:r>
              <a:rPr lang="zh-CN" altLang="en-US" sz="2300" dirty="0" smtClean="0">
                <a:solidFill>
                  <a:schemeClr val="accent4">
                    <a:lumMod val="75000"/>
                  </a:schemeClr>
                </a:solidFill>
              </a:rPr>
              <a:t>编码</a:t>
            </a:r>
            <a:endParaRPr lang="en-US" altLang="zh-CN" sz="2300" dirty="0" smtClean="0">
              <a:solidFill>
                <a:schemeClr val="accent4">
                  <a:lumMod val="75000"/>
                </a:schemeClr>
              </a:solidFill>
            </a:endParaRPr>
          </a:p>
        </p:txBody>
      </p:sp>
      <p:sp>
        <p:nvSpPr>
          <p:cNvPr id="17410" name="Rectangle 2"/>
          <p:cNvSpPr txBox="1">
            <a:spLocks noChangeArrowheads="1"/>
          </p:cNvSpPr>
          <p:nvPr/>
        </p:nvSpPr>
        <p:spPr bwMode="auto">
          <a:xfrm>
            <a:off x="685800" y="381000"/>
            <a:ext cx="7416800" cy="685800"/>
          </a:xfrm>
          <a:prstGeom prst="rect">
            <a:avLst/>
          </a:prstGeom>
          <a:noFill/>
          <a:ln w="9525">
            <a:noFill/>
            <a:miter lim="800000"/>
            <a:headEnd/>
            <a:tailEnd/>
          </a:ln>
        </p:spPr>
        <p:txBody>
          <a:bodyPr/>
          <a:lstStyle/>
          <a:p>
            <a:r>
              <a:rPr lang="en-US" altLang="zh-CN" sz="3200" b="1" dirty="0">
                <a:solidFill>
                  <a:srgbClr val="7E3A3A"/>
                </a:solidFill>
                <a:latin typeface="微软雅黑"/>
                <a:ea typeface="微软雅黑"/>
                <a:cs typeface="微软雅黑"/>
              </a:rPr>
              <a:t>Java Swing GUI</a:t>
            </a:r>
            <a:r>
              <a:rPr lang="zh-CN" altLang="en-US" sz="3200" b="1" dirty="0">
                <a:solidFill>
                  <a:srgbClr val="7E3A3A"/>
                </a:solidFill>
                <a:latin typeface="微软雅黑"/>
                <a:ea typeface="微软雅黑"/>
                <a:cs typeface="微软雅黑"/>
              </a:rPr>
              <a:t>应用程序</a:t>
            </a:r>
          </a:p>
        </p:txBody>
      </p:sp>
    </p:spTree>
    <p:extLst>
      <p:ext uri="{BB962C8B-B14F-4D97-AF65-F5344CB8AC3E}">
        <p14:creationId xmlns:p14="http://schemas.microsoft.com/office/powerpoint/2010/main" val="33561162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en-US" altLang="zh-CN" sz="4000" dirty="0" err="1"/>
              <a:t>javax.swing.JFrame</a:t>
            </a:r>
            <a:endParaRPr lang="en-US" altLang="zh-CN" sz="4000" dirty="0" smtClean="0">
              <a:latin typeface="微软雅黑"/>
            </a:endParaRPr>
          </a:p>
        </p:txBody>
      </p:sp>
      <p:sp>
        <p:nvSpPr>
          <p:cNvPr id="5" name="Rectangle 3"/>
          <p:cNvSpPr txBox="1">
            <a:spLocks noChangeArrowheads="1"/>
          </p:cNvSpPr>
          <p:nvPr/>
        </p:nvSpPr>
        <p:spPr bwMode="auto">
          <a:xfrm>
            <a:off x="457200" y="1471611"/>
            <a:ext cx="80010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rgbClr val="91581F"/>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91581F"/>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91581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91581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91581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err="1" smtClean="0"/>
              <a:t>JFrame</a:t>
            </a:r>
            <a:r>
              <a:rPr lang="zh-CN" altLang="en-US" sz="2400" dirty="0" smtClean="0"/>
              <a:t>组件用于在</a:t>
            </a:r>
            <a:r>
              <a:rPr lang="en-US" altLang="zh-CN" sz="2400" dirty="0" smtClean="0"/>
              <a:t>Swing</a:t>
            </a:r>
            <a:r>
              <a:rPr lang="zh-CN" altLang="en-US" sz="2400" dirty="0" smtClean="0"/>
              <a:t>程序中创建窗体；</a:t>
            </a:r>
          </a:p>
          <a:p>
            <a:r>
              <a:rPr lang="zh-CN" altLang="en-US" sz="2400" dirty="0" smtClean="0"/>
              <a:t>以下是</a:t>
            </a:r>
            <a:r>
              <a:rPr lang="en-US" altLang="zh-CN" sz="2400" dirty="0" err="1" smtClean="0"/>
              <a:t>JFrame</a:t>
            </a:r>
            <a:r>
              <a:rPr lang="zh-CN" altLang="en-US" sz="2400" dirty="0" smtClean="0"/>
              <a:t>常见的构造方法：</a:t>
            </a:r>
          </a:p>
          <a:p>
            <a:pPr eaLnBrk="1" hangingPunct="1"/>
            <a:endParaRPr lang="zh-CN" altLang="en-US" dirty="0" smtClean="0"/>
          </a:p>
        </p:txBody>
      </p:sp>
      <p:graphicFrame>
        <p:nvGraphicFramePr>
          <p:cNvPr id="6" name="Group 4"/>
          <p:cNvGraphicFramePr>
            <a:graphicFrameLocks noGrp="1"/>
          </p:cNvGraphicFramePr>
          <p:nvPr>
            <p:extLst>
              <p:ext uri="{D42A27DB-BD31-4B8C-83A1-F6EECF244321}">
                <p14:modId xmlns:p14="http://schemas.microsoft.com/office/powerpoint/2010/main" val="886810708"/>
              </p:ext>
            </p:extLst>
          </p:nvPr>
        </p:nvGraphicFramePr>
        <p:xfrm>
          <a:off x="256475" y="2528886"/>
          <a:ext cx="8525575" cy="2881314"/>
        </p:xfrm>
        <a:graphic>
          <a:graphicData uri="http://schemas.openxmlformats.org/drawingml/2006/table">
            <a:tbl>
              <a:tblPr/>
              <a:tblGrid>
                <a:gridCol w="3039596"/>
                <a:gridCol w="5485979"/>
              </a:tblGrid>
              <a:tr h="9604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Tahoma" pitchFamily="34" charset="0"/>
                          <a:ea typeface="宋体" pitchFamily="2" charset="-122"/>
                        </a:rPr>
                        <a:t>构造方法</a:t>
                      </a:r>
                    </a:p>
                  </a:txBody>
                  <a:tcPr anchor="ct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说    明</a:t>
                      </a:r>
                    </a:p>
                  </a:txBody>
                  <a:tcPr anchor="ct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3399FF"/>
                    </a:solidFill>
                  </a:tcPr>
                </a:tc>
              </a:tr>
              <a:tr h="9604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err="1" smtClean="0">
                          <a:ln>
                            <a:noFill/>
                          </a:ln>
                          <a:solidFill>
                            <a:schemeClr val="tx1"/>
                          </a:solidFill>
                          <a:effectLst/>
                          <a:latin typeface="Tahoma" pitchFamily="34" charset="0"/>
                          <a:ea typeface="宋体" pitchFamily="2" charset="-122"/>
                        </a:rPr>
                        <a:t>JFrame</a:t>
                      </a:r>
                      <a:r>
                        <a:rPr kumimoji="0" lang="en-US" altLang="zh-CN" sz="2400" b="0" i="0" u="none" strike="noStrike" cap="none" normalizeH="0" baseline="0" dirty="0" smtClean="0">
                          <a:ln>
                            <a:noFill/>
                          </a:ln>
                          <a:solidFill>
                            <a:schemeClr val="tx1"/>
                          </a:solidFill>
                          <a:effectLst/>
                          <a:latin typeface="Tahoma" pitchFamily="34" charset="0"/>
                          <a:ea typeface="宋体" pitchFamily="2" charset="-122"/>
                        </a:rPr>
                        <a:t>()</a:t>
                      </a:r>
                    </a:p>
                  </a:txBody>
                  <a:tcPr anchor="ct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创建一个框架，该框架初始为不可见</a:t>
                      </a:r>
                    </a:p>
                  </a:txBody>
                  <a:tcPr anchor="ct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r>
              <a:tr h="9604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err="1" smtClean="0">
                          <a:ln>
                            <a:noFill/>
                          </a:ln>
                          <a:solidFill>
                            <a:schemeClr val="tx1"/>
                          </a:solidFill>
                          <a:effectLst/>
                          <a:latin typeface="Tahoma" pitchFamily="34" charset="0"/>
                          <a:ea typeface="宋体" pitchFamily="2" charset="-122"/>
                        </a:rPr>
                        <a:t>JFrame</a:t>
                      </a:r>
                      <a:r>
                        <a:rPr kumimoji="0" lang="en-US" altLang="zh-CN" sz="2400" b="0" i="0" u="none" strike="noStrike" cap="none" normalizeH="0" baseline="0" dirty="0" smtClean="0">
                          <a:ln>
                            <a:noFill/>
                          </a:ln>
                          <a:solidFill>
                            <a:schemeClr val="tx1"/>
                          </a:solidFill>
                          <a:effectLst/>
                          <a:latin typeface="Tahoma" pitchFamily="34" charset="0"/>
                          <a:ea typeface="宋体" pitchFamily="2" charset="-122"/>
                        </a:rPr>
                        <a:t>(String title)</a:t>
                      </a:r>
                    </a:p>
                  </a:txBody>
                  <a:tcPr anchor="ct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Tahoma" pitchFamily="34" charset="0"/>
                          <a:ea typeface="宋体" pitchFamily="2" charset="-122"/>
                        </a:rPr>
                        <a:t>创建一个框架，参数</a:t>
                      </a:r>
                      <a:r>
                        <a:rPr kumimoji="0" lang="en-US" altLang="zh-CN" sz="2400" b="0" i="0" u="none" strike="noStrike" cap="none" normalizeH="0" baseline="0" dirty="0" smtClean="0">
                          <a:ln>
                            <a:noFill/>
                          </a:ln>
                          <a:solidFill>
                            <a:schemeClr val="tx1"/>
                          </a:solidFill>
                          <a:effectLst/>
                          <a:latin typeface="Tahoma" pitchFamily="34" charset="0"/>
                          <a:ea typeface="宋体" pitchFamily="2" charset="-122"/>
                        </a:rPr>
                        <a:t>title</a:t>
                      </a:r>
                      <a:r>
                        <a:rPr kumimoji="0" lang="zh-CN" altLang="en-US" sz="2400" b="0" i="0" u="none" strike="noStrike" cap="none" normalizeH="0" baseline="0" dirty="0" smtClean="0">
                          <a:ln>
                            <a:noFill/>
                          </a:ln>
                          <a:solidFill>
                            <a:schemeClr val="tx1"/>
                          </a:solidFill>
                          <a:effectLst/>
                          <a:latin typeface="Tahoma" pitchFamily="34" charset="0"/>
                          <a:ea typeface="宋体" pitchFamily="2" charset="-122"/>
                        </a:rPr>
                        <a:t>为窗体标题，该框架初始为不可见</a:t>
                      </a:r>
                    </a:p>
                  </a:txBody>
                  <a:tcPr anchor="ct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303058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en-US" altLang="zh-CN" sz="4000" dirty="0" err="1"/>
              <a:t>JFrame</a:t>
            </a:r>
            <a:r>
              <a:rPr lang="zh-CN" altLang="en-US" sz="4000" dirty="0"/>
              <a:t>的常用方法</a:t>
            </a:r>
            <a:endParaRPr lang="en-US" altLang="zh-CN" sz="4000" dirty="0" smtClean="0">
              <a:latin typeface="微软雅黑"/>
            </a:endParaRPr>
          </a:p>
        </p:txBody>
      </p:sp>
      <p:graphicFrame>
        <p:nvGraphicFramePr>
          <p:cNvPr id="7" name="Group 30"/>
          <p:cNvGraphicFramePr>
            <a:graphicFrameLocks noGrp="1"/>
          </p:cNvGraphicFramePr>
          <p:nvPr>
            <p:extLst>
              <p:ext uri="{D42A27DB-BD31-4B8C-83A1-F6EECF244321}">
                <p14:modId xmlns:p14="http://schemas.microsoft.com/office/powerpoint/2010/main" val="1788471252"/>
              </p:ext>
            </p:extLst>
          </p:nvPr>
        </p:nvGraphicFramePr>
        <p:xfrm>
          <a:off x="328612" y="1371600"/>
          <a:ext cx="8281988" cy="5033966"/>
        </p:xfrm>
        <a:graphic>
          <a:graphicData uri="http://schemas.openxmlformats.org/drawingml/2006/table">
            <a:tbl>
              <a:tblPr/>
              <a:tblGrid>
                <a:gridCol w="3384550"/>
                <a:gridCol w="4897438"/>
              </a:tblGrid>
              <a:tr h="719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函数原型</a:t>
                      </a:r>
                    </a:p>
                  </a:txBody>
                  <a:tcPr anchor="ct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说    明</a:t>
                      </a:r>
                    </a:p>
                  </a:txBody>
                  <a:tcPr anchor="ct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3399FF"/>
                    </a:solidFill>
                  </a:tcPr>
                </a:tc>
              </a:tr>
              <a:tr h="719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void setTitle(String title)</a:t>
                      </a:r>
                    </a:p>
                  </a:txBody>
                  <a:tcPr anchor="ct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以</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title</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中指定的值，设置窗体的标题</a:t>
                      </a:r>
                    </a:p>
                  </a:txBody>
                  <a:tcPr anchor="ct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r>
              <a:tr h="719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FF3300"/>
                          </a:solidFill>
                          <a:effectLst/>
                          <a:latin typeface="Tahoma" pitchFamily="34" charset="0"/>
                          <a:ea typeface="宋体" pitchFamily="2" charset="-122"/>
                        </a:rPr>
                        <a:t>void setSize(int w, int h)</a:t>
                      </a:r>
                    </a:p>
                  </a:txBody>
                  <a:tcPr anchor="ct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设置窗体的大小，参数</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w</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和</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h</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指定宽度和高度</a:t>
                      </a:r>
                    </a:p>
                  </a:txBody>
                  <a:tcPr anchor="ct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r>
              <a:tr h="719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FF3300"/>
                          </a:solidFill>
                          <a:effectLst/>
                          <a:latin typeface="Tahoma" pitchFamily="34" charset="0"/>
                          <a:ea typeface="宋体" pitchFamily="2" charset="-122"/>
                        </a:rPr>
                        <a:t>void show()</a:t>
                      </a:r>
                    </a:p>
                  </a:txBody>
                  <a:tcPr anchor="ct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显示窗体</a:t>
                      </a:r>
                    </a:p>
                  </a:txBody>
                  <a:tcPr anchor="ct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r>
              <a:tr h="719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FF3300"/>
                          </a:solidFill>
                          <a:effectLst/>
                          <a:latin typeface="Tahoma" pitchFamily="34" charset="0"/>
                          <a:ea typeface="宋体" pitchFamily="2" charset="-122"/>
                        </a:rPr>
                        <a:t>Container getContentPane()</a:t>
                      </a:r>
                    </a:p>
                  </a:txBody>
                  <a:tcPr anchor="ct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获得窗体的内容面板，当要往窗体中添加组件或设置布局时，要使用到该方法</a:t>
                      </a:r>
                    </a:p>
                  </a:txBody>
                  <a:tcPr anchor="ct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r>
              <a:tr h="719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void setVisible(boolean b)</a:t>
                      </a:r>
                    </a:p>
                  </a:txBody>
                  <a:tcPr anchor="ct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设置窗体是否为可见，由参数</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b</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决定</a:t>
                      </a:r>
                    </a:p>
                  </a:txBody>
                  <a:tcPr anchor="ct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r>
              <a:tr h="719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void setBackground(Color c)</a:t>
                      </a:r>
                    </a:p>
                  </a:txBody>
                  <a:tcPr anchor="ct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设置窗体的背景色</a:t>
                      </a:r>
                    </a:p>
                  </a:txBody>
                  <a:tcPr anchor="ct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890708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zh-CN" altLang="en-US" sz="4000" dirty="0"/>
              <a:t>创建窗体示例</a:t>
            </a:r>
            <a:endParaRPr lang="en-US" altLang="zh-CN" sz="4000" dirty="0" smtClean="0">
              <a:latin typeface="微软雅黑"/>
            </a:endParaRPr>
          </a:p>
        </p:txBody>
      </p:sp>
      <p:sp>
        <p:nvSpPr>
          <p:cNvPr id="4" name="Text Box 3"/>
          <p:cNvSpPr txBox="1">
            <a:spLocks noChangeArrowheads="1"/>
          </p:cNvSpPr>
          <p:nvPr/>
        </p:nvSpPr>
        <p:spPr bwMode="auto">
          <a:xfrm>
            <a:off x="457200" y="1219200"/>
            <a:ext cx="8281987" cy="5040313"/>
          </a:xfrm>
          <a:prstGeom prst="rect">
            <a:avLst/>
          </a:prstGeom>
          <a:noFill/>
          <a:ln w="19050"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latinLnBrk="1" hangingPunct="0">
              <a:defRPr kumimoji="1" sz="2400">
                <a:solidFill>
                  <a:schemeClr val="tx1"/>
                </a:solidFill>
                <a:latin typeface="Gulim" pitchFamily="34" charset="-127"/>
                <a:ea typeface="Gulim" pitchFamily="34" charset="-127"/>
              </a:defRPr>
            </a:lvl1pPr>
            <a:lvl2pPr marL="742950" indent="-285750" eaLnBrk="0" latinLnBrk="1" hangingPunct="0">
              <a:defRPr kumimoji="1" sz="2400">
                <a:solidFill>
                  <a:schemeClr val="tx1"/>
                </a:solidFill>
                <a:latin typeface="Gulim" pitchFamily="34" charset="-127"/>
                <a:ea typeface="Gulim" pitchFamily="34" charset="-127"/>
              </a:defRPr>
            </a:lvl2pPr>
            <a:lvl3pPr marL="1143000" indent="-228600" eaLnBrk="0" latinLnBrk="1" hangingPunct="0">
              <a:defRPr kumimoji="1" sz="2400">
                <a:solidFill>
                  <a:schemeClr val="tx1"/>
                </a:solidFill>
                <a:latin typeface="Gulim" pitchFamily="34" charset="-127"/>
                <a:ea typeface="Gulim" pitchFamily="34" charset="-127"/>
              </a:defRPr>
            </a:lvl3pPr>
            <a:lvl4pPr marL="1600200" indent="-228600" eaLnBrk="0" latinLnBrk="1" hangingPunct="0">
              <a:defRPr kumimoji="1" sz="2400">
                <a:solidFill>
                  <a:schemeClr val="tx1"/>
                </a:solidFill>
                <a:latin typeface="Gulim" pitchFamily="34" charset="-127"/>
                <a:ea typeface="Gulim" pitchFamily="34" charset="-127"/>
              </a:defRPr>
            </a:lvl4pPr>
            <a:lvl5pPr marL="2057400" indent="-228600" eaLnBrk="0" latinLnBrk="1" hangingPunct="0">
              <a:defRPr kumimoji="1" sz="2400">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9pPr>
          </a:lstStyle>
          <a:p>
            <a:pPr eaLnBrk="1" hangingPunct="1">
              <a:buClr>
                <a:srgbClr val="339966"/>
              </a:buClr>
              <a:buFont typeface="Wingdings" pitchFamily="2" charset="2"/>
              <a:buNone/>
            </a:pPr>
            <a:r>
              <a:rPr lang="en-US" altLang="zh-CN" sz="1800" b="1">
                <a:solidFill>
                  <a:srgbClr val="0000FF"/>
                </a:solidFill>
                <a:latin typeface="Courier New" pitchFamily="49" charset="0"/>
                <a:ea typeface="楷体_GB2312" pitchFamily="49" charset="-122"/>
              </a:rPr>
              <a:t>import</a:t>
            </a:r>
            <a:r>
              <a:rPr lang="en-US" altLang="zh-CN" sz="1800" b="1">
                <a:latin typeface="Courier New" pitchFamily="49" charset="0"/>
                <a:ea typeface="楷体_GB2312" pitchFamily="49" charset="-122"/>
              </a:rPr>
              <a:t> javax.swing.*;</a:t>
            </a:r>
          </a:p>
          <a:p>
            <a:pPr eaLnBrk="1" hangingPunct="1">
              <a:buClr>
                <a:srgbClr val="339966"/>
              </a:buClr>
              <a:buFont typeface="Wingdings" pitchFamily="2" charset="2"/>
              <a:buNone/>
            </a:pPr>
            <a:endParaRPr lang="en-US" altLang="zh-CN" sz="1800" b="1">
              <a:latin typeface="Courier New" pitchFamily="49" charset="0"/>
              <a:ea typeface="楷体_GB2312" pitchFamily="49" charset="-122"/>
            </a:endParaRPr>
          </a:p>
          <a:p>
            <a:pPr eaLnBrk="1" hangingPunct="1">
              <a:buClr>
                <a:srgbClr val="339966"/>
              </a:buClr>
              <a:buFont typeface="Wingdings" pitchFamily="2" charset="2"/>
              <a:buNone/>
            </a:pPr>
            <a:r>
              <a:rPr lang="en-US" altLang="zh-CN" sz="1800" b="1">
                <a:solidFill>
                  <a:srgbClr val="0000FF"/>
                </a:solidFill>
                <a:latin typeface="Courier New" pitchFamily="49" charset="0"/>
                <a:ea typeface="楷体_GB2312" pitchFamily="49" charset="-122"/>
              </a:rPr>
              <a:t>public</a:t>
            </a:r>
            <a:r>
              <a:rPr lang="en-US" altLang="zh-CN" sz="1800" b="1">
                <a:latin typeface="Courier New" pitchFamily="49" charset="0"/>
                <a:ea typeface="楷体_GB2312" pitchFamily="49" charset="-122"/>
              </a:rPr>
              <a:t> </a:t>
            </a:r>
            <a:r>
              <a:rPr lang="en-US" altLang="zh-CN" sz="1800" b="1">
                <a:solidFill>
                  <a:srgbClr val="0000FF"/>
                </a:solidFill>
                <a:latin typeface="Courier New" pitchFamily="49" charset="0"/>
                <a:ea typeface="楷体_GB2312" pitchFamily="49" charset="-122"/>
              </a:rPr>
              <a:t>class</a:t>
            </a:r>
            <a:r>
              <a:rPr lang="en-US" altLang="zh-CN" sz="1800" b="1">
                <a:latin typeface="Courier New" pitchFamily="49" charset="0"/>
                <a:ea typeface="楷体_GB2312" pitchFamily="49" charset="-122"/>
              </a:rPr>
              <a:t> SwingDemo </a:t>
            </a:r>
            <a:r>
              <a:rPr lang="en-US" altLang="zh-CN" sz="1800" b="1">
                <a:solidFill>
                  <a:srgbClr val="0000FF"/>
                </a:solidFill>
                <a:latin typeface="Courier New" pitchFamily="49" charset="0"/>
                <a:ea typeface="楷体_GB2312" pitchFamily="49" charset="-122"/>
              </a:rPr>
              <a:t>extends</a:t>
            </a:r>
            <a:r>
              <a:rPr lang="en-US" altLang="zh-CN" sz="1800" b="1">
                <a:latin typeface="Courier New" pitchFamily="49" charset="0"/>
                <a:ea typeface="楷体_GB2312" pitchFamily="49" charset="-122"/>
              </a:rPr>
              <a:t> JFrame {</a:t>
            </a:r>
          </a:p>
          <a:p>
            <a:pPr eaLnBrk="1" hangingPunct="1">
              <a:buClr>
                <a:srgbClr val="339966"/>
              </a:buClr>
              <a:buFont typeface="Wingdings" pitchFamily="2" charset="2"/>
              <a:buNone/>
            </a:pPr>
            <a:r>
              <a:rPr lang="en-US" altLang="zh-CN" sz="1800" b="1">
                <a:latin typeface="Courier New" pitchFamily="49" charset="0"/>
                <a:ea typeface="楷体_GB2312" pitchFamily="49" charset="-122"/>
              </a:rPr>
              <a:t>  </a:t>
            </a:r>
            <a:r>
              <a:rPr lang="en-US" altLang="zh-CN" sz="1800" b="1">
                <a:solidFill>
                  <a:srgbClr val="008000"/>
                </a:solidFill>
                <a:latin typeface="Courier New" pitchFamily="49" charset="0"/>
                <a:ea typeface="楷体_GB2312" pitchFamily="49" charset="-122"/>
              </a:rPr>
              <a:t>/*</a:t>
            </a:r>
            <a:r>
              <a:rPr lang="zh-CN" altLang="en-US" sz="1800" b="1">
                <a:solidFill>
                  <a:srgbClr val="008000"/>
                </a:solidFill>
                <a:latin typeface="Courier New" pitchFamily="49" charset="0"/>
                <a:ea typeface="楷体_GB2312" pitchFamily="49" charset="-122"/>
              </a:rPr>
              <a:t>构造方法*</a:t>
            </a:r>
            <a:r>
              <a:rPr lang="en-US" altLang="zh-CN" sz="1800" b="1">
                <a:solidFill>
                  <a:srgbClr val="008000"/>
                </a:solidFill>
                <a:latin typeface="Courier New" pitchFamily="49" charset="0"/>
                <a:ea typeface="楷体_GB2312" pitchFamily="49" charset="-122"/>
              </a:rPr>
              <a:t>/</a:t>
            </a:r>
          </a:p>
          <a:p>
            <a:pPr eaLnBrk="1" hangingPunct="1">
              <a:buClr>
                <a:srgbClr val="339966"/>
              </a:buClr>
              <a:buFont typeface="Wingdings" pitchFamily="2" charset="2"/>
              <a:buNone/>
            </a:pPr>
            <a:r>
              <a:rPr lang="en-US" altLang="zh-CN" sz="1800" b="1">
                <a:latin typeface="Courier New" pitchFamily="49" charset="0"/>
                <a:ea typeface="楷体_GB2312" pitchFamily="49" charset="-122"/>
              </a:rPr>
              <a:t>  </a:t>
            </a:r>
            <a:r>
              <a:rPr lang="en-US" altLang="zh-CN" sz="1800" b="1">
                <a:solidFill>
                  <a:srgbClr val="0000FF"/>
                </a:solidFill>
                <a:latin typeface="Courier New" pitchFamily="49" charset="0"/>
                <a:ea typeface="楷体_GB2312" pitchFamily="49" charset="-122"/>
              </a:rPr>
              <a:t>public</a:t>
            </a:r>
            <a:r>
              <a:rPr lang="en-US" altLang="zh-CN" sz="1800" b="1">
                <a:latin typeface="Courier New" pitchFamily="49" charset="0"/>
                <a:ea typeface="楷体_GB2312" pitchFamily="49" charset="-122"/>
              </a:rPr>
              <a:t> SwingDemo() {</a:t>
            </a:r>
          </a:p>
          <a:p>
            <a:pPr eaLnBrk="1" hangingPunct="1">
              <a:buClr>
                <a:srgbClr val="339966"/>
              </a:buClr>
              <a:buFont typeface="Wingdings" pitchFamily="2" charset="2"/>
              <a:buNone/>
            </a:pPr>
            <a:r>
              <a:rPr lang="en-US" altLang="zh-CN" sz="1800" b="1">
                <a:latin typeface="Courier New" pitchFamily="49" charset="0"/>
                <a:ea typeface="楷体_GB2312" pitchFamily="49" charset="-122"/>
              </a:rPr>
              <a:t>    </a:t>
            </a:r>
            <a:r>
              <a:rPr lang="en-US" altLang="zh-CN" sz="1800" b="1">
                <a:solidFill>
                  <a:srgbClr val="0000FF"/>
                </a:solidFill>
                <a:latin typeface="Courier New" pitchFamily="49" charset="0"/>
                <a:ea typeface="楷体_GB2312" pitchFamily="49" charset="-122"/>
              </a:rPr>
              <a:t>this</a:t>
            </a:r>
            <a:r>
              <a:rPr lang="en-US" altLang="zh-CN" sz="1800" b="1">
                <a:latin typeface="Courier New" pitchFamily="49" charset="0"/>
                <a:ea typeface="楷体_GB2312" pitchFamily="49" charset="-122"/>
              </a:rPr>
              <a:t>.setTitle(</a:t>
            </a:r>
            <a:r>
              <a:rPr lang="en-US" altLang="zh-CN" sz="1800" b="1">
                <a:solidFill>
                  <a:srgbClr val="CC3300"/>
                </a:solidFill>
                <a:latin typeface="Courier New" pitchFamily="49" charset="0"/>
                <a:ea typeface="楷体_GB2312" pitchFamily="49" charset="-122"/>
              </a:rPr>
              <a:t>“</a:t>
            </a:r>
            <a:r>
              <a:rPr lang="zh-CN" altLang="en-US" sz="1800" b="1">
                <a:solidFill>
                  <a:srgbClr val="CC3300"/>
                </a:solidFill>
                <a:latin typeface="Courier New" pitchFamily="49" charset="0"/>
                <a:ea typeface="楷体_GB2312" pitchFamily="49" charset="-122"/>
              </a:rPr>
              <a:t>我的第一个</a:t>
            </a:r>
            <a:r>
              <a:rPr lang="en-US" altLang="zh-CN" sz="1800" b="1">
                <a:solidFill>
                  <a:srgbClr val="CC3300"/>
                </a:solidFill>
                <a:latin typeface="Courier New" pitchFamily="49" charset="0"/>
                <a:ea typeface="楷体_GB2312" pitchFamily="49" charset="-122"/>
              </a:rPr>
              <a:t>GUI</a:t>
            </a:r>
            <a:r>
              <a:rPr lang="zh-CN" altLang="en-US" sz="1800" b="1">
                <a:solidFill>
                  <a:srgbClr val="CC3300"/>
                </a:solidFill>
                <a:latin typeface="Courier New" pitchFamily="49" charset="0"/>
                <a:ea typeface="楷体_GB2312" pitchFamily="49" charset="-122"/>
              </a:rPr>
              <a:t>程序”</a:t>
            </a:r>
            <a:r>
              <a:rPr lang="en-US" altLang="zh-CN" sz="1800" b="1">
                <a:latin typeface="Courier New" pitchFamily="49" charset="0"/>
                <a:ea typeface="楷体_GB2312" pitchFamily="49" charset="-122"/>
              </a:rPr>
              <a:t>);  </a:t>
            </a:r>
            <a:r>
              <a:rPr lang="en-US" altLang="zh-CN" sz="1800" b="1">
                <a:solidFill>
                  <a:srgbClr val="008000"/>
                </a:solidFill>
                <a:latin typeface="Courier New" pitchFamily="49" charset="0"/>
                <a:ea typeface="楷体_GB2312" pitchFamily="49" charset="-122"/>
              </a:rPr>
              <a:t>//</a:t>
            </a:r>
            <a:r>
              <a:rPr lang="zh-CN" altLang="en-US" sz="1800" b="1">
                <a:solidFill>
                  <a:srgbClr val="008000"/>
                </a:solidFill>
                <a:latin typeface="Courier New" pitchFamily="49" charset="0"/>
                <a:ea typeface="楷体_GB2312" pitchFamily="49" charset="-122"/>
              </a:rPr>
              <a:t>设置窗体的标题</a:t>
            </a:r>
          </a:p>
          <a:p>
            <a:pPr eaLnBrk="1" hangingPunct="1">
              <a:buClr>
                <a:srgbClr val="339966"/>
              </a:buClr>
              <a:buFont typeface="Wingdings" pitchFamily="2" charset="2"/>
              <a:buNone/>
            </a:pPr>
            <a:r>
              <a:rPr lang="zh-CN" altLang="en-US" sz="1800" b="1">
                <a:latin typeface="Courier New" pitchFamily="49" charset="0"/>
                <a:ea typeface="楷体_GB2312" pitchFamily="49" charset="-122"/>
              </a:rPr>
              <a:t>    </a:t>
            </a:r>
            <a:r>
              <a:rPr lang="en-US" altLang="zh-CN" sz="1800" b="1">
                <a:solidFill>
                  <a:srgbClr val="0000FF"/>
                </a:solidFill>
                <a:latin typeface="Courier New" pitchFamily="49" charset="0"/>
                <a:ea typeface="楷体_GB2312" pitchFamily="49" charset="-122"/>
              </a:rPr>
              <a:t>this</a:t>
            </a:r>
            <a:r>
              <a:rPr lang="en-US" altLang="zh-CN" sz="1800" b="1">
                <a:latin typeface="Courier New" pitchFamily="49" charset="0"/>
                <a:ea typeface="楷体_GB2312" pitchFamily="49" charset="-122"/>
              </a:rPr>
              <a:t>.setSize(300, 200);       </a:t>
            </a:r>
            <a:r>
              <a:rPr lang="en-US" altLang="zh-CN" sz="1800" b="1">
                <a:solidFill>
                  <a:srgbClr val="008000"/>
                </a:solidFill>
                <a:latin typeface="Courier New" pitchFamily="49" charset="0"/>
                <a:ea typeface="楷体_GB2312" pitchFamily="49" charset="-122"/>
              </a:rPr>
              <a:t>//</a:t>
            </a:r>
            <a:r>
              <a:rPr lang="zh-CN" altLang="en-US" sz="1800" b="1">
                <a:solidFill>
                  <a:srgbClr val="008000"/>
                </a:solidFill>
                <a:latin typeface="Courier New" pitchFamily="49" charset="0"/>
                <a:ea typeface="楷体_GB2312" pitchFamily="49" charset="-122"/>
              </a:rPr>
              <a:t>设置窗体的大小</a:t>
            </a:r>
          </a:p>
          <a:p>
            <a:pPr eaLnBrk="1" hangingPunct="1">
              <a:buClr>
                <a:srgbClr val="339966"/>
              </a:buClr>
              <a:buFont typeface="Wingdings" pitchFamily="2" charset="2"/>
              <a:buNone/>
            </a:pPr>
            <a:r>
              <a:rPr lang="zh-CN" altLang="en-US" sz="1800" b="1">
                <a:latin typeface="Courier New" pitchFamily="49" charset="0"/>
                <a:ea typeface="楷体_GB2312" pitchFamily="49" charset="-122"/>
              </a:rPr>
              <a:t>    </a:t>
            </a:r>
            <a:r>
              <a:rPr lang="en-US" altLang="zh-CN" sz="1800" b="1">
                <a:solidFill>
                  <a:srgbClr val="0000FF"/>
                </a:solidFill>
                <a:latin typeface="Courier New" pitchFamily="49" charset="0"/>
                <a:ea typeface="楷体_GB2312" pitchFamily="49" charset="-122"/>
              </a:rPr>
              <a:t>this</a:t>
            </a:r>
            <a:r>
              <a:rPr lang="en-US" altLang="zh-CN" sz="1800" b="1">
                <a:latin typeface="Courier New" pitchFamily="49" charset="0"/>
                <a:ea typeface="楷体_GB2312" pitchFamily="49" charset="-122"/>
              </a:rPr>
              <a:t>. </a:t>
            </a:r>
            <a:r>
              <a:rPr lang="en-US" altLang="zh-CN" sz="1800" b="1"/>
              <a:t>setVisible</a:t>
            </a:r>
            <a:r>
              <a:rPr lang="en-US" altLang="zh-CN" sz="1800"/>
              <a:t> </a:t>
            </a:r>
            <a:r>
              <a:rPr lang="en-US" altLang="zh-CN" sz="1800" b="1">
                <a:latin typeface="Courier New" pitchFamily="49" charset="0"/>
                <a:ea typeface="楷体_GB2312" pitchFamily="49" charset="-122"/>
              </a:rPr>
              <a:t>(true);         </a:t>
            </a:r>
            <a:r>
              <a:rPr lang="en-US" altLang="zh-CN" sz="1800" b="1">
                <a:solidFill>
                  <a:srgbClr val="008000"/>
                </a:solidFill>
                <a:latin typeface="Courier New" pitchFamily="49" charset="0"/>
                <a:ea typeface="楷体_GB2312" pitchFamily="49" charset="-122"/>
              </a:rPr>
              <a:t>//</a:t>
            </a:r>
            <a:r>
              <a:rPr lang="zh-CN" altLang="en-US" sz="1800" b="1">
                <a:solidFill>
                  <a:srgbClr val="008000"/>
                </a:solidFill>
                <a:latin typeface="Courier New" pitchFamily="49" charset="0"/>
                <a:ea typeface="楷体_GB2312" pitchFamily="49" charset="-122"/>
              </a:rPr>
              <a:t>将窗体显示</a:t>
            </a:r>
          </a:p>
          <a:p>
            <a:pPr eaLnBrk="1" hangingPunct="1"/>
            <a:r>
              <a:rPr lang="zh-CN" altLang="en-US" sz="1800" b="1">
                <a:solidFill>
                  <a:srgbClr val="008000"/>
                </a:solidFill>
                <a:latin typeface="Courier New" pitchFamily="49" charset="0"/>
                <a:ea typeface="楷体_GB2312" pitchFamily="49" charset="-122"/>
              </a:rPr>
              <a:t>    </a:t>
            </a:r>
            <a:r>
              <a:rPr lang="en-US" altLang="zh-CN" sz="1800" b="1">
                <a:solidFill>
                  <a:srgbClr val="0000FF"/>
                </a:solidFill>
                <a:latin typeface="Courier New" pitchFamily="49" charset="0"/>
                <a:ea typeface="楷体_GB2312" pitchFamily="49" charset="-122"/>
              </a:rPr>
              <a:t>this</a:t>
            </a:r>
            <a:r>
              <a:rPr lang="en-US" altLang="zh-CN" sz="1800" b="1">
                <a:solidFill>
                  <a:srgbClr val="000000"/>
                </a:solidFill>
              </a:rPr>
              <a:t>.setDefaultCloseOperation</a:t>
            </a:r>
          </a:p>
          <a:p>
            <a:pPr eaLnBrk="1" hangingPunct="1"/>
            <a:r>
              <a:rPr lang="en-US" altLang="zh-CN" sz="1800" b="1">
                <a:solidFill>
                  <a:srgbClr val="000000"/>
                </a:solidFill>
              </a:rPr>
              <a:t>                     (JFrame.EXIT_ON_CLOSE);</a:t>
            </a:r>
            <a:r>
              <a:rPr lang="en-US" altLang="zh-CN" sz="1800"/>
              <a:t> </a:t>
            </a:r>
            <a:r>
              <a:rPr lang="en-US" altLang="zh-CN" sz="1800" b="1">
                <a:solidFill>
                  <a:srgbClr val="008000"/>
                </a:solidFill>
                <a:latin typeface="Courier New" pitchFamily="49" charset="0"/>
                <a:ea typeface="楷体_GB2312" pitchFamily="49" charset="-122"/>
              </a:rPr>
              <a:t>	</a:t>
            </a:r>
          </a:p>
          <a:p>
            <a:pPr eaLnBrk="1" hangingPunct="1"/>
            <a:r>
              <a:rPr lang="en-US" altLang="zh-CN" sz="1800" b="1">
                <a:latin typeface="Courier New" pitchFamily="49" charset="0"/>
                <a:ea typeface="楷体_GB2312" pitchFamily="49" charset="-122"/>
              </a:rPr>
              <a:t>  }</a:t>
            </a:r>
          </a:p>
          <a:p>
            <a:pPr eaLnBrk="1" hangingPunct="1">
              <a:buClr>
                <a:srgbClr val="339966"/>
              </a:buClr>
              <a:buFont typeface="Wingdings" pitchFamily="2" charset="2"/>
              <a:buNone/>
            </a:pPr>
            <a:r>
              <a:rPr lang="en-US" altLang="zh-CN" sz="1800" b="1">
                <a:latin typeface="Courier New" pitchFamily="49" charset="0"/>
                <a:ea typeface="楷体_GB2312" pitchFamily="49" charset="-122"/>
              </a:rPr>
              <a:t>    /*main</a:t>
            </a:r>
            <a:r>
              <a:rPr lang="zh-CN" altLang="en-US" sz="1800" b="1">
                <a:latin typeface="Courier New" pitchFamily="49" charset="0"/>
                <a:ea typeface="楷体_GB2312" pitchFamily="49" charset="-122"/>
              </a:rPr>
              <a:t>方法，程序入口*</a:t>
            </a:r>
            <a:r>
              <a:rPr lang="en-US" altLang="zh-CN" sz="1800" b="1">
                <a:latin typeface="Courier New" pitchFamily="49" charset="0"/>
                <a:ea typeface="楷体_GB2312" pitchFamily="49" charset="-122"/>
              </a:rPr>
              <a:t>/</a:t>
            </a:r>
          </a:p>
          <a:p>
            <a:pPr eaLnBrk="1" hangingPunct="1">
              <a:buClr>
                <a:srgbClr val="339966"/>
              </a:buClr>
              <a:buFont typeface="Wingdings" pitchFamily="2" charset="2"/>
              <a:buNone/>
            </a:pPr>
            <a:r>
              <a:rPr lang="en-US" altLang="zh-CN" sz="1800" b="1">
                <a:latin typeface="Courier New" pitchFamily="49" charset="0"/>
                <a:ea typeface="楷体_GB2312" pitchFamily="49" charset="-122"/>
              </a:rPr>
              <a:t>  </a:t>
            </a:r>
            <a:r>
              <a:rPr lang="en-US" altLang="zh-CN" sz="1800" b="1">
                <a:solidFill>
                  <a:srgbClr val="0000FF"/>
                </a:solidFill>
                <a:latin typeface="Courier New" pitchFamily="49" charset="0"/>
                <a:ea typeface="楷体_GB2312" pitchFamily="49" charset="-122"/>
              </a:rPr>
              <a:t>public</a:t>
            </a:r>
            <a:r>
              <a:rPr lang="en-US" altLang="zh-CN" sz="1800" b="1">
                <a:latin typeface="Courier New" pitchFamily="49" charset="0"/>
                <a:ea typeface="楷体_GB2312" pitchFamily="49" charset="-122"/>
              </a:rPr>
              <a:t> </a:t>
            </a:r>
            <a:r>
              <a:rPr lang="en-US" altLang="zh-CN" sz="1800" b="1">
                <a:solidFill>
                  <a:srgbClr val="0000FF"/>
                </a:solidFill>
                <a:latin typeface="Courier New" pitchFamily="49" charset="0"/>
                <a:ea typeface="楷体_GB2312" pitchFamily="49" charset="-122"/>
              </a:rPr>
              <a:t>static</a:t>
            </a:r>
            <a:r>
              <a:rPr lang="en-US" altLang="zh-CN" sz="1800" b="1">
                <a:latin typeface="Courier New" pitchFamily="49" charset="0"/>
                <a:ea typeface="楷体_GB2312" pitchFamily="49" charset="-122"/>
              </a:rPr>
              <a:t> </a:t>
            </a:r>
            <a:r>
              <a:rPr lang="en-US" altLang="zh-CN" sz="1800" b="1">
                <a:solidFill>
                  <a:srgbClr val="0000FF"/>
                </a:solidFill>
                <a:latin typeface="Courier New" pitchFamily="49" charset="0"/>
                <a:ea typeface="楷体_GB2312" pitchFamily="49" charset="-122"/>
              </a:rPr>
              <a:t>void</a:t>
            </a:r>
            <a:r>
              <a:rPr lang="en-US" altLang="zh-CN" sz="1800" b="1">
                <a:latin typeface="Courier New" pitchFamily="49" charset="0"/>
                <a:ea typeface="楷体_GB2312" pitchFamily="49" charset="-122"/>
              </a:rPr>
              <a:t> main(String[] args){</a:t>
            </a:r>
          </a:p>
          <a:p>
            <a:pPr eaLnBrk="1" hangingPunct="1">
              <a:buClr>
                <a:srgbClr val="339966"/>
              </a:buClr>
              <a:buFont typeface="Wingdings" pitchFamily="2" charset="2"/>
              <a:buNone/>
            </a:pPr>
            <a:r>
              <a:rPr lang="en-US" altLang="zh-CN" sz="1800" b="1">
                <a:latin typeface="Courier New" pitchFamily="49" charset="0"/>
                <a:ea typeface="楷体_GB2312" pitchFamily="49" charset="-122"/>
              </a:rPr>
              <a:t>    </a:t>
            </a:r>
            <a:r>
              <a:rPr lang="en-US" altLang="zh-CN" sz="1800" b="1">
                <a:solidFill>
                  <a:srgbClr val="008000"/>
                </a:solidFill>
                <a:latin typeface="Courier New" pitchFamily="49" charset="0"/>
                <a:ea typeface="楷体_GB2312" pitchFamily="49" charset="-122"/>
              </a:rPr>
              <a:t>//</a:t>
            </a:r>
            <a:r>
              <a:rPr lang="zh-CN" altLang="en-US" sz="1800" b="1">
                <a:solidFill>
                  <a:srgbClr val="008000"/>
                </a:solidFill>
                <a:latin typeface="Courier New" pitchFamily="49" charset="0"/>
                <a:ea typeface="楷体_GB2312" pitchFamily="49" charset="-122"/>
              </a:rPr>
              <a:t>创建窗体的实例，匿名对象</a:t>
            </a:r>
          </a:p>
          <a:p>
            <a:pPr eaLnBrk="1" hangingPunct="1">
              <a:buClr>
                <a:srgbClr val="339966"/>
              </a:buClr>
              <a:buFont typeface="Wingdings" pitchFamily="2" charset="2"/>
              <a:buNone/>
            </a:pPr>
            <a:r>
              <a:rPr lang="zh-CN" altLang="en-US" sz="1800" b="1">
                <a:latin typeface="Courier New" pitchFamily="49" charset="0"/>
                <a:ea typeface="楷体_GB2312" pitchFamily="49" charset="-122"/>
              </a:rPr>
              <a:t>    </a:t>
            </a:r>
            <a:r>
              <a:rPr lang="en-US" altLang="zh-CN" sz="1800" b="1">
                <a:solidFill>
                  <a:srgbClr val="0000FF"/>
                </a:solidFill>
                <a:latin typeface="Courier New" pitchFamily="49" charset="0"/>
                <a:ea typeface="楷体_GB2312" pitchFamily="49" charset="-122"/>
              </a:rPr>
              <a:t>new</a:t>
            </a:r>
            <a:r>
              <a:rPr lang="en-US" altLang="zh-CN" sz="1800" b="1">
                <a:latin typeface="Courier New" pitchFamily="49" charset="0"/>
                <a:ea typeface="楷体_GB2312" pitchFamily="49" charset="-122"/>
              </a:rPr>
              <a:t> SwingDemo();</a:t>
            </a:r>
          </a:p>
          <a:p>
            <a:pPr eaLnBrk="1" hangingPunct="1">
              <a:buClr>
                <a:srgbClr val="339966"/>
              </a:buClr>
              <a:buFont typeface="Wingdings" pitchFamily="2" charset="2"/>
              <a:buNone/>
            </a:pPr>
            <a:r>
              <a:rPr lang="en-US" altLang="zh-CN" sz="1800" b="1">
                <a:latin typeface="Courier New" pitchFamily="49" charset="0"/>
                <a:ea typeface="楷体_GB2312" pitchFamily="49" charset="-122"/>
              </a:rPr>
              <a:t>  }</a:t>
            </a:r>
          </a:p>
          <a:p>
            <a:pPr eaLnBrk="1" hangingPunct="1">
              <a:buClr>
                <a:srgbClr val="339966"/>
              </a:buClr>
              <a:buFont typeface="Wingdings" pitchFamily="2" charset="2"/>
              <a:buNone/>
            </a:pPr>
            <a:r>
              <a:rPr lang="en-US" altLang="zh-CN" sz="1800" b="1">
                <a:latin typeface="Courier New" pitchFamily="49" charset="0"/>
                <a:ea typeface="楷体_GB2312" pitchFamily="49" charset="-122"/>
              </a:rPr>
              <a:t>}</a:t>
            </a:r>
          </a:p>
        </p:txBody>
      </p:sp>
    </p:spTree>
    <p:extLst>
      <p:ext uri="{BB962C8B-B14F-4D97-AF65-F5344CB8AC3E}">
        <p14:creationId xmlns:p14="http://schemas.microsoft.com/office/powerpoint/2010/main" val="38834631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en-US" altLang="zh-CN" sz="4000" dirty="0" err="1"/>
              <a:t>JPanel</a:t>
            </a:r>
            <a:r>
              <a:rPr lang="zh-CN" altLang="en-US" sz="4000" dirty="0"/>
              <a:t>容器</a:t>
            </a:r>
            <a:endParaRPr lang="en-US" altLang="zh-CN" sz="4000" dirty="0" smtClean="0">
              <a:latin typeface="微软雅黑"/>
            </a:endParaRPr>
          </a:p>
        </p:txBody>
      </p:sp>
      <p:sp>
        <p:nvSpPr>
          <p:cNvPr id="8" name="Rectangle 3"/>
          <p:cNvSpPr txBox="1">
            <a:spLocks noChangeArrowheads="1"/>
          </p:cNvSpPr>
          <p:nvPr/>
        </p:nvSpPr>
        <p:spPr bwMode="auto">
          <a:xfrm>
            <a:off x="457200" y="13716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rgbClr val="91581F"/>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91581F"/>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91581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91581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91581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altLang="zh-CN" sz="2400" dirty="0" err="1">
                <a:latin typeface="楷体_GB2312" pitchFamily="49" charset="-122"/>
                <a:ea typeface="楷体_GB2312" pitchFamily="49" charset="-122"/>
              </a:rPr>
              <a:t>J</a:t>
            </a:r>
            <a:r>
              <a:rPr lang="en-US" altLang="zh-CN" sz="2400" dirty="0" err="1" smtClean="0">
                <a:latin typeface="楷体_GB2312" pitchFamily="49" charset="-122"/>
                <a:ea typeface="楷体_GB2312" pitchFamily="49" charset="-122"/>
              </a:rPr>
              <a:t>Panel</a:t>
            </a:r>
            <a:r>
              <a:rPr lang="zh-CN" altLang="en-US" sz="2400" dirty="0">
                <a:ea typeface="楷体_GB2312" pitchFamily="49" charset="-122"/>
              </a:rPr>
              <a:t>是最简单的容器类。应用程序可以将其他组件放在面板提供的空间内</a:t>
            </a:r>
            <a:r>
              <a:rPr lang="zh-CN" altLang="en-US" sz="2400" dirty="0" smtClean="0"/>
              <a:t>。</a:t>
            </a:r>
            <a:endParaRPr lang="zh-CN" altLang="en-GB" sz="2400" dirty="0" smtClean="0"/>
          </a:p>
          <a:p>
            <a:pPr eaLnBrk="1" hangingPunct="1"/>
            <a:r>
              <a:rPr lang="en-US" altLang="zh-CN" sz="2400" dirty="0" err="1">
                <a:latin typeface="楷体_GB2312" pitchFamily="49" charset="-122"/>
                <a:ea typeface="楷体_GB2312" pitchFamily="49" charset="-122"/>
              </a:rPr>
              <a:t>JPanel</a:t>
            </a:r>
            <a:r>
              <a:rPr lang="zh-CN" altLang="en-US" sz="2400" dirty="0">
                <a:solidFill>
                  <a:srgbClr val="FF3300"/>
                </a:solidFill>
                <a:latin typeface="楷体_GB2312" pitchFamily="49" charset="-122"/>
                <a:ea typeface="楷体_GB2312" pitchFamily="49" charset="-122"/>
              </a:rPr>
              <a:t>只能</a:t>
            </a:r>
            <a:r>
              <a:rPr lang="zh-CN" altLang="en-US" sz="2400" dirty="0">
                <a:latin typeface="楷体_GB2312" pitchFamily="49" charset="-122"/>
                <a:ea typeface="楷体_GB2312" pitchFamily="49" charset="-122"/>
              </a:rPr>
              <a:t>存在于其他的容器</a:t>
            </a:r>
            <a:r>
              <a:rPr lang="en-US" altLang="zh-CN" sz="2400" dirty="0">
                <a:latin typeface="楷体_GB2312" pitchFamily="49" charset="-122"/>
                <a:ea typeface="楷体_GB2312" pitchFamily="49" charset="-122"/>
              </a:rPr>
              <a:t>(Window</a:t>
            </a:r>
            <a:r>
              <a:rPr lang="zh-CN" altLang="en-US" sz="2400" dirty="0">
                <a:latin typeface="楷体_GB2312" pitchFamily="49" charset="-122"/>
                <a:ea typeface="楷体_GB2312" pitchFamily="49" charset="-122"/>
              </a:rPr>
              <a:t>或其子类</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中，一般被放入</a:t>
            </a:r>
            <a:r>
              <a:rPr lang="en-US" altLang="zh-CN" sz="2400" dirty="0">
                <a:latin typeface="楷体_GB2312" pitchFamily="49" charset="-122"/>
                <a:ea typeface="楷体_GB2312" pitchFamily="49" charset="-122"/>
              </a:rPr>
              <a:t>Frame</a:t>
            </a:r>
            <a:r>
              <a:rPr lang="zh-CN" altLang="en-US" sz="2400" dirty="0">
                <a:latin typeface="楷体_GB2312" pitchFamily="49" charset="-122"/>
                <a:ea typeface="楷体_GB2312" pitchFamily="49" charset="-122"/>
              </a:rPr>
              <a:t>中</a:t>
            </a:r>
          </a:p>
          <a:p>
            <a:pPr eaLnBrk="1" hangingPunct="1"/>
            <a:r>
              <a:rPr lang="en-US" altLang="zh-CN" sz="2400" dirty="0" err="1">
                <a:latin typeface="楷体_GB2312" pitchFamily="49" charset="-122"/>
                <a:ea typeface="楷体_GB2312" pitchFamily="49" charset="-122"/>
              </a:rPr>
              <a:t>JFrame</a:t>
            </a:r>
            <a:r>
              <a:rPr lang="zh-CN" altLang="en-US" sz="2400" dirty="0">
                <a:latin typeface="楷体_GB2312" pitchFamily="49" charset="-122"/>
                <a:ea typeface="楷体_GB2312" pitchFamily="49" charset="-122"/>
              </a:rPr>
              <a:t>可以被划分为若干个</a:t>
            </a:r>
            <a:r>
              <a:rPr lang="en-US" altLang="zh-CN" sz="2400" dirty="0" err="1">
                <a:latin typeface="楷体_GB2312" pitchFamily="49" charset="-122"/>
                <a:ea typeface="楷体_GB2312" pitchFamily="49" charset="-122"/>
              </a:rPr>
              <a:t>JPanel</a:t>
            </a:r>
            <a:r>
              <a:rPr lang="zh-CN" altLang="en-US" sz="2400" dirty="0">
                <a:latin typeface="楷体_GB2312" pitchFamily="49" charset="-122"/>
                <a:ea typeface="楷体_GB2312" pitchFamily="49" charset="-122"/>
              </a:rPr>
              <a:t>，然后在</a:t>
            </a:r>
            <a:r>
              <a:rPr lang="en-US" altLang="zh-CN" sz="2400" dirty="0" err="1">
                <a:latin typeface="楷体_GB2312" pitchFamily="49" charset="-122"/>
                <a:ea typeface="楷体_GB2312" pitchFamily="49" charset="-122"/>
              </a:rPr>
              <a:t>JPanel</a:t>
            </a:r>
            <a:r>
              <a:rPr lang="zh-CN" altLang="en-US" sz="2400" dirty="0">
                <a:latin typeface="楷体_GB2312" pitchFamily="49" charset="-122"/>
                <a:ea typeface="楷体_GB2312" pitchFamily="49" charset="-122"/>
              </a:rPr>
              <a:t>上进一步进行组件的布局；</a:t>
            </a:r>
          </a:p>
          <a:p>
            <a:pPr eaLnBrk="1" hangingPunct="1"/>
            <a:r>
              <a:rPr lang="zh-CN" altLang="en-US" sz="2400" dirty="0">
                <a:latin typeface="楷体_GB2312" pitchFamily="49" charset="-122"/>
                <a:ea typeface="楷体_GB2312" pitchFamily="49" charset="-122"/>
              </a:rPr>
              <a:t>面板的默认布局管理器是</a:t>
            </a:r>
            <a:r>
              <a:rPr lang="en-US" altLang="zh-CN" sz="2400" dirty="0" err="1">
                <a:latin typeface="楷体_GB2312" pitchFamily="49" charset="-122"/>
                <a:ea typeface="楷体_GB2312" pitchFamily="49" charset="-122"/>
              </a:rPr>
              <a:t>FlowLayout</a:t>
            </a:r>
            <a:r>
              <a:rPr lang="zh-CN" altLang="en-US" sz="2400" dirty="0">
                <a:latin typeface="楷体_GB2312" pitchFamily="49" charset="-122"/>
                <a:ea typeface="楷体_GB2312" pitchFamily="49" charset="-122"/>
              </a:rPr>
              <a:t>布局管理器；</a:t>
            </a:r>
          </a:p>
          <a:p>
            <a:pPr eaLnBrk="1" hangingPunct="1"/>
            <a:r>
              <a:rPr lang="zh-CN" altLang="en-US" sz="2400" dirty="0">
                <a:latin typeface="楷体_GB2312" pitchFamily="49" charset="-122"/>
                <a:ea typeface="楷体_GB2312" pitchFamily="49" charset="-122"/>
              </a:rPr>
              <a:t>不能为</a:t>
            </a:r>
            <a:r>
              <a:rPr lang="en-US" altLang="zh-CN" sz="2400" dirty="0" err="1">
                <a:latin typeface="楷体_GB2312" pitchFamily="49" charset="-122"/>
                <a:ea typeface="楷体_GB2312" pitchFamily="49" charset="-122"/>
              </a:rPr>
              <a:t>JPanel</a:t>
            </a:r>
            <a:r>
              <a:rPr lang="zh-CN" altLang="en-US" sz="2400" dirty="0">
                <a:latin typeface="楷体_GB2312" pitchFamily="49" charset="-122"/>
                <a:ea typeface="楷体_GB2312" pitchFamily="49" charset="-122"/>
              </a:rPr>
              <a:t>设置标题</a:t>
            </a:r>
            <a:r>
              <a:rPr lang="zh-CN" altLang="en-US" sz="2400" dirty="0" smtClean="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p:txBody>
      </p:sp>
    </p:spTree>
    <p:extLst>
      <p:ext uri="{BB962C8B-B14F-4D97-AF65-F5344CB8AC3E}">
        <p14:creationId xmlns:p14="http://schemas.microsoft.com/office/powerpoint/2010/main" val="12382351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en-US" altLang="zh-CN" sz="3200" dirty="0" err="1"/>
              <a:t>Javax.swing.JPanel</a:t>
            </a:r>
            <a:r>
              <a:rPr lang="zh-CN" altLang="en-US" sz="3200" dirty="0"/>
              <a:t>的常用方法</a:t>
            </a:r>
            <a:endParaRPr lang="en-US" altLang="zh-CN" sz="3200" dirty="0" smtClean="0">
              <a:latin typeface="微软雅黑"/>
            </a:endParaRPr>
          </a:p>
        </p:txBody>
      </p:sp>
      <p:graphicFrame>
        <p:nvGraphicFramePr>
          <p:cNvPr id="4" name="Group 40"/>
          <p:cNvGraphicFramePr>
            <a:graphicFrameLocks noGrp="1"/>
          </p:cNvGraphicFramePr>
          <p:nvPr>
            <p:extLst>
              <p:ext uri="{D42A27DB-BD31-4B8C-83A1-F6EECF244321}">
                <p14:modId xmlns:p14="http://schemas.microsoft.com/office/powerpoint/2010/main" val="3733621559"/>
              </p:ext>
            </p:extLst>
          </p:nvPr>
        </p:nvGraphicFramePr>
        <p:xfrm>
          <a:off x="609600" y="1252538"/>
          <a:ext cx="7848600" cy="5072062"/>
        </p:xfrm>
        <a:graphic>
          <a:graphicData uri="http://schemas.openxmlformats.org/drawingml/2006/table">
            <a:tbl>
              <a:tblPr/>
              <a:tblGrid>
                <a:gridCol w="4298950"/>
                <a:gridCol w="3549650"/>
              </a:tblGrid>
              <a:tr h="73352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dirty="0" smtClean="0">
                          <a:ln>
                            <a:noFill/>
                          </a:ln>
                          <a:solidFill>
                            <a:schemeClr val="tx1"/>
                          </a:solidFill>
                          <a:effectLst/>
                          <a:latin typeface="Tahoma" pitchFamily="34" charset="0"/>
                          <a:ea typeface="宋体" pitchFamily="2" charset="-122"/>
                        </a:rPr>
                        <a:t>函数原型</a:t>
                      </a:r>
                    </a:p>
                  </a:txBody>
                  <a:tcPr anchor="ct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ahoma" pitchFamily="34" charset="0"/>
                          <a:ea typeface="宋体" pitchFamily="2" charset="-122"/>
                        </a:rPr>
                        <a:t>说    明</a:t>
                      </a:r>
                    </a:p>
                  </a:txBody>
                  <a:tcPr anchor="ct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3399FF"/>
                    </a:solidFill>
                  </a:tcPr>
                </a:tc>
              </a:tr>
              <a:tr h="95716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err="1" smtClean="0">
                          <a:ln>
                            <a:noFill/>
                          </a:ln>
                          <a:solidFill>
                            <a:schemeClr val="tx1"/>
                          </a:solidFill>
                          <a:effectLst/>
                          <a:latin typeface="Tahoma" pitchFamily="34" charset="0"/>
                          <a:ea typeface="宋体" pitchFamily="2" charset="-122"/>
                        </a:rPr>
                        <a:t>JPanel</a:t>
                      </a: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a:t>
                      </a:r>
                    </a:p>
                  </a:txBody>
                  <a:tcPr anchor="ct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创建默认布局（</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FlowLayout</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）的面板</a:t>
                      </a:r>
                    </a:p>
                  </a:txBody>
                  <a:tcPr anchor="ct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r>
              <a:tr h="95865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JPanel(LayoutManager layout)</a:t>
                      </a:r>
                    </a:p>
                  </a:txBody>
                  <a:tcPr anchor="ct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以指定的布局管理器创建面板</a:t>
                      </a:r>
                    </a:p>
                  </a:txBody>
                  <a:tcPr anchor="ct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r>
              <a:tr h="95716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void setLayout(LayoutManager layout)</a:t>
                      </a:r>
                    </a:p>
                  </a:txBody>
                  <a:tcPr anchor="ct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以指定布局管理器设置面板的布局</a:t>
                      </a:r>
                    </a:p>
                  </a:txBody>
                  <a:tcPr anchor="ct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r>
              <a:tr h="73352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Component add(Component comp)</a:t>
                      </a:r>
                    </a:p>
                  </a:txBody>
                  <a:tcPr anchor="ct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往面板内添加控件</a:t>
                      </a:r>
                    </a:p>
                  </a:txBody>
                  <a:tcPr anchor="ct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r>
              <a:tr h="7320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Void </a:t>
                      </a:r>
                      <a:r>
                        <a:rPr kumimoji="0" lang="en-US" altLang="zh-CN" sz="2000" b="0" i="0" u="none" strike="noStrike" cap="none" normalizeH="0" baseline="0" dirty="0" err="1" smtClean="0">
                          <a:ln>
                            <a:noFill/>
                          </a:ln>
                          <a:solidFill>
                            <a:schemeClr val="tx1"/>
                          </a:solidFill>
                          <a:effectLst/>
                          <a:latin typeface="Tahoma" pitchFamily="34" charset="0"/>
                          <a:ea typeface="宋体" pitchFamily="2" charset="-122"/>
                        </a:rPr>
                        <a:t>setBackground</a:t>
                      </a: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(Color </a:t>
                      </a:r>
                      <a:r>
                        <a:rPr kumimoji="0" lang="en-US" altLang="zh-CN" sz="2000" b="0" i="0" u="none" strike="noStrike" cap="none" normalizeH="0" baseline="0" dirty="0" err="1" smtClean="0">
                          <a:ln>
                            <a:noFill/>
                          </a:ln>
                          <a:solidFill>
                            <a:schemeClr val="tx1"/>
                          </a:solidFill>
                          <a:effectLst/>
                          <a:latin typeface="Tahoma" pitchFamily="34" charset="0"/>
                          <a:ea typeface="宋体" pitchFamily="2" charset="-122"/>
                        </a:rPr>
                        <a:t>bg</a:t>
                      </a: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a:t>
                      </a:r>
                    </a:p>
                  </a:txBody>
                  <a:tcPr anchor="ct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设置面板的背景色</a:t>
                      </a:r>
                    </a:p>
                  </a:txBody>
                  <a:tcPr anchor="ct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189002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zh-CN" altLang="en-US" sz="4000" dirty="0"/>
              <a:t>菜单使用示例</a:t>
            </a:r>
            <a:endParaRPr lang="en-US" altLang="zh-CN" sz="4000" dirty="0" smtClean="0">
              <a:latin typeface="微软雅黑"/>
            </a:endParaRPr>
          </a:p>
        </p:txBody>
      </p:sp>
      <p:sp>
        <p:nvSpPr>
          <p:cNvPr id="5" name="Rectangle 4"/>
          <p:cNvSpPr txBox="1">
            <a:spLocks noChangeArrowheads="1"/>
          </p:cNvSpPr>
          <p:nvPr/>
        </p:nvSpPr>
        <p:spPr bwMode="auto">
          <a:xfrm>
            <a:off x="381000" y="1295400"/>
            <a:ext cx="8229600" cy="5105400"/>
          </a:xfrm>
          <a:prstGeom prst="rect">
            <a:avLst/>
          </a:prstGeom>
          <a:noFill/>
          <a:ln w="25400">
            <a:solidFill>
              <a:schemeClr val="tx1"/>
            </a:solidFill>
            <a:miter lim="800000"/>
            <a:headEnd/>
            <a:tailEnd/>
          </a:ln>
        </p:spPr>
        <p:txBody>
          <a:bodyPr/>
          <a:lstStyle>
            <a:lvl1pPr marL="342900" indent="-342900" eaLnBrk="0" latinLnBrk="1" hangingPunct="0">
              <a:defRPr kumimoji="1" sz="2400">
                <a:solidFill>
                  <a:schemeClr val="tx1"/>
                </a:solidFill>
                <a:latin typeface="Gulim" pitchFamily="34" charset="-127"/>
                <a:ea typeface="Gulim" pitchFamily="34" charset="-127"/>
              </a:defRPr>
            </a:lvl1pPr>
            <a:lvl2pPr marL="742950" indent="-285750" eaLnBrk="0" latinLnBrk="1" hangingPunct="0">
              <a:defRPr kumimoji="1" sz="2400">
                <a:solidFill>
                  <a:schemeClr val="tx1"/>
                </a:solidFill>
                <a:latin typeface="Gulim" pitchFamily="34" charset="-127"/>
                <a:ea typeface="Gulim" pitchFamily="34" charset="-127"/>
              </a:defRPr>
            </a:lvl2pPr>
            <a:lvl3pPr marL="1143000" indent="-228600" eaLnBrk="0" latinLnBrk="1" hangingPunct="0">
              <a:defRPr kumimoji="1" sz="2400">
                <a:solidFill>
                  <a:schemeClr val="tx1"/>
                </a:solidFill>
                <a:latin typeface="Gulim" pitchFamily="34" charset="-127"/>
                <a:ea typeface="Gulim" pitchFamily="34" charset="-127"/>
              </a:defRPr>
            </a:lvl3pPr>
            <a:lvl4pPr marL="1600200" indent="-228600" eaLnBrk="0" latinLnBrk="1" hangingPunct="0">
              <a:defRPr kumimoji="1" sz="2400">
                <a:solidFill>
                  <a:schemeClr val="tx1"/>
                </a:solidFill>
                <a:latin typeface="Gulim" pitchFamily="34" charset="-127"/>
                <a:ea typeface="Gulim" pitchFamily="34" charset="-127"/>
              </a:defRPr>
            </a:lvl4pPr>
            <a:lvl5pPr marL="2057400" indent="-228600" eaLnBrk="0" latinLnBrk="1" hangingPunct="0">
              <a:defRPr kumimoji="1" sz="2400">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9pPr>
          </a:lstStyle>
          <a:p>
            <a:pPr>
              <a:lnSpc>
                <a:spcPct val="80000"/>
              </a:lnSpc>
              <a:spcBef>
                <a:spcPct val="20000"/>
              </a:spcBef>
              <a:buFont typeface="Wingdings" pitchFamily="2" charset="2"/>
              <a:buNone/>
            </a:pPr>
            <a:r>
              <a:rPr lang="en-US" altLang="zh-CN" sz="1800" dirty="0">
                <a:latin typeface="Courier New" pitchFamily="49" charset="0"/>
                <a:ea typeface="宋体" charset="-122"/>
              </a:rPr>
              <a:t>import </a:t>
            </a:r>
            <a:r>
              <a:rPr lang="en-US" altLang="zh-CN" sz="1800" dirty="0" err="1">
                <a:latin typeface="Courier New" pitchFamily="49" charset="0"/>
                <a:ea typeface="宋体" charset="-122"/>
              </a:rPr>
              <a:t>javax.swing</a:t>
            </a:r>
            <a:r>
              <a:rPr lang="en-US" altLang="zh-CN" sz="1800" dirty="0">
                <a:latin typeface="Courier New" pitchFamily="49" charset="0"/>
                <a:ea typeface="宋体" charset="-122"/>
              </a:rPr>
              <a:t>.*;</a:t>
            </a:r>
            <a:endParaRPr lang="en-US" altLang="zh-CN" sz="1800" dirty="0">
              <a:latin typeface="Arial Unicode MS" pitchFamily="50" charset="-128"/>
              <a:ea typeface="Arial Unicode MS" pitchFamily="50" charset="-128"/>
              <a:cs typeface="Arial Unicode MS" pitchFamily="50" charset="-128"/>
            </a:endParaRPr>
          </a:p>
          <a:p>
            <a:pPr>
              <a:lnSpc>
                <a:spcPct val="80000"/>
              </a:lnSpc>
              <a:spcBef>
                <a:spcPct val="20000"/>
              </a:spcBef>
              <a:buFont typeface="Wingdings" pitchFamily="2" charset="2"/>
              <a:buNone/>
            </a:pPr>
            <a:r>
              <a:rPr lang="en-US" altLang="zh-CN" sz="1800" dirty="0">
                <a:latin typeface="Courier New" pitchFamily="49" charset="0"/>
                <a:ea typeface="宋体" charset="-122"/>
              </a:rPr>
              <a:t>import </a:t>
            </a:r>
            <a:r>
              <a:rPr lang="en-US" altLang="zh-CN" sz="1800" dirty="0" err="1">
                <a:latin typeface="Courier New" pitchFamily="49" charset="0"/>
                <a:ea typeface="宋体" charset="-122"/>
              </a:rPr>
              <a:t>java.awt</a:t>
            </a:r>
            <a:r>
              <a:rPr lang="en-US" altLang="zh-CN" sz="1800" dirty="0">
                <a:latin typeface="Courier New" pitchFamily="49" charset="0"/>
                <a:ea typeface="宋体" charset="-122"/>
              </a:rPr>
              <a:t>.*;</a:t>
            </a:r>
            <a:endParaRPr lang="en-US" altLang="zh-CN" sz="1800" dirty="0">
              <a:latin typeface="Arial Unicode MS" pitchFamily="50" charset="-128"/>
              <a:ea typeface="Arial Unicode MS" pitchFamily="50" charset="-128"/>
              <a:cs typeface="Arial Unicode MS" pitchFamily="50" charset="-128"/>
            </a:endParaRPr>
          </a:p>
          <a:p>
            <a:pPr>
              <a:lnSpc>
                <a:spcPct val="80000"/>
              </a:lnSpc>
              <a:spcBef>
                <a:spcPct val="20000"/>
              </a:spcBef>
              <a:buFont typeface="Wingdings" pitchFamily="2" charset="2"/>
              <a:buNone/>
            </a:pPr>
            <a:r>
              <a:rPr lang="en-US" altLang="zh-CN" sz="1800" dirty="0">
                <a:latin typeface="Courier New" pitchFamily="49" charset="0"/>
                <a:ea typeface="宋体" charset="-122"/>
              </a:rPr>
              <a:t>public class </a:t>
            </a:r>
            <a:r>
              <a:rPr lang="en-US" altLang="zh-CN" sz="1800" dirty="0" err="1">
                <a:latin typeface="Courier New" pitchFamily="49" charset="0"/>
                <a:ea typeface="宋体" charset="-122"/>
              </a:rPr>
              <a:t>Menutest</a:t>
            </a:r>
            <a:r>
              <a:rPr lang="en-US" altLang="zh-CN" sz="1800" dirty="0">
                <a:latin typeface="Courier New" pitchFamily="49" charset="0"/>
                <a:ea typeface="宋体" charset="-122"/>
              </a:rPr>
              <a:t> extends </a:t>
            </a:r>
            <a:r>
              <a:rPr lang="en-US" altLang="zh-CN" sz="1800" dirty="0" err="1">
                <a:latin typeface="Courier New" pitchFamily="49" charset="0"/>
                <a:ea typeface="宋体" charset="-122"/>
              </a:rPr>
              <a:t>JFrame</a:t>
            </a:r>
            <a:r>
              <a:rPr lang="en-US" altLang="zh-CN" sz="1800" dirty="0">
                <a:latin typeface="Courier New" pitchFamily="49" charset="0"/>
                <a:ea typeface="宋体" charset="-122"/>
              </a:rPr>
              <a:t> {</a:t>
            </a:r>
            <a:endParaRPr lang="en-US" altLang="zh-CN" sz="1800" dirty="0">
              <a:latin typeface="Arial Unicode MS" pitchFamily="50" charset="-128"/>
              <a:ea typeface="Arial Unicode MS" pitchFamily="50" charset="-128"/>
              <a:cs typeface="Arial Unicode MS" pitchFamily="50" charset="-128"/>
            </a:endParaRPr>
          </a:p>
          <a:p>
            <a:pPr>
              <a:lnSpc>
                <a:spcPct val="80000"/>
              </a:lnSpc>
              <a:spcBef>
                <a:spcPct val="20000"/>
              </a:spcBef>
              <a:buFont typeface="Wingdings" pitchFamily="2" charset="2"/>
              <a:buNone/>
            </a:pPr>
            <a:r>
              <a:rPr lang="en-US" altLang="zh-CN" sz="1800" dirty="0">
                <a:latin typeface="Courier New" pitchFamily="49" charset="0"/>
                <a:ea typeface="宋体" charset="-122"/>
              </a:rPr>
              <a:t> public  </a:t>
            </a:r>
            <a:r>
              <a:rPr lang="en-US" altLang="zh-CN" sz="1800" dirty="0" err="1">
                <a:latin typeface="Courier New" pitchFamily="49" charset="0"/>
                <a:ea typeface="宋体" charset="-122"/>
              </a:rPr>
              <a:t>Menutest</a:t>
            </a:r>
            <a:r>
              <a:rPr lang="en-US" altLang="zh-CN" sz="1800" dirty="0">
                <a:latin typeface="Courier New" pitchFamily="49" charset="0"/>
                <a:ea typeface="宋体" charset="-122"/>
              </a:rPr>
              <a:t>() {</a:t>
            </a:r>
            <a:endParaRPr lang="en-US" altLang="zh-CN" sz="1800" dirty="0">
              <a:latin typeface="Arial Unicode MS" pitchFamily="50" charset="-128"/>
              <a:ea typeface="Arial Unicode MS" pitchFamily="50" charset="-128"/>
              <a:cs typeface="Arial Unicode MS" pitchFamily="50" charset="-128"/>
            </a:endParaRPr>
          </a:p>
          <a:p>
            <a:pPr>
              <a:lnSpc>
                <a:spcPct val="80000"/>
              </a:lnSpc>
              <a:spcBef>
                <a:spcPct val="20000"/>
              </a:spcBef>
              <a:buFont typeface="Wingdings" pitchFamily="2" charset="2"/>
              <a:buNone/>
            </a:pPr>
            <a:r>
              <a:rPr lang="en-US" altLang="zh-CN" sz="1800" dirty="0">
                <a:latin typeface="Courier New" pitchFamily="49" charset="0"/>
                <a:ea typeface="-소망M" charset="-127"/>
              </a:rPr>
              <a:t>  </a:t>
            </a:r>
            <a:r>
              <a:rPr lang="en-US" altLang="zh-CN" sz="1800" dirty="0" err="1">
                <a:solidFill>
                  <a:srgbClr val="CC0000"/>
                </a:solidFill>
                <a:latin typeface="Courier New" pitchFamily="49" charset="0"/>
                <a:ea typeface="-소망M" charset="-127"/>
              </a:rPr>
              <a:t>JMenuBar</a:t>
            </a:r>
            <a:r>
              <a:rPr lang="en-US" altLang="zh-CN" sz="1800" dirty="0">
                <a:solidFill>
                  <a:srgbClr val="CC0000"/>
                </a:solidFill>
                <a:latin typeface="Courier New" pitchFamily="49" charset="0"/>
                <a:ea typeface="-소망M" charset="-127"/>
              </a:rPr>
              <a:t> </a:t>
            </a:r>
            <a:r>
              <a:rPr lang="en-US" altLang="zh-CN" sz="1800" dirty="0" err="1">
                <a:solidFill>
                  <a:srgbClr val="CC0000"/>
                </a:solidFill>
                <a:latin typeface="Courier New" pitchFamily="49" charset="0"/>
                <a:ea typeface="-소망M" charset="-127"/>
              </a:rPr>
              <a:t>mb</a:t>
            </a:r>
            <a:r>
              <a:rPr lang="en-US" altLang="zh-CN" sz="1800" dirty="0">
                <a:solidFill>
                  <a:srgbClr val="CC0000"/>
                </a:solidFill>
                <a:latin typeface="Courier New" pitchFamily="49" charset="0"/>
                <a:ea typeface="-소망M" charset="-127"/>
              </a:rPr>
              <a:t> = new </a:t>
            </a:r>
            <a:r>
              <a:rPr lang="en-US" altLang="zh-CN" sz="1800" dirty="0" err="1">
                <a:solidFill>
                  <a:srgbClr val="CC0000"/>
                </a:solidFill>
                <a:latin typeface="Courier New" pitchFamily="49" charset="0"/>
                <a:ea typeface="-소망M" charset="-127"/>
              </a:rPr>
              <a:t>JMenuBar</a:t>
            </a:r>
            <a:r>
              <a:rPr lang="en-US" altLang="zh-CN" sz="1800" dirty="0">
                <a:solidFill>
                  <a:srgbClr val="CC0000"/>
                </a:solidFill>
                <a:latin typeface="Courier New" pitchFamily="49" charset="0"/>
                <a:ea typeface="-소망M" charset="-127"/>
              </a:rPr>
              <a:t>();</a:t>
            </a:r>
            <a:endParaRPr lang="en-US" altLang="zh-CN" sz="1800" dirty="0">
              <a:solidFill>
                <a:srgbClr val="CC0000"/>
              </a:solidFill>
              <a:latin typeface="Arial Unicode MS" pitchFamily="50" charset="-128"/>
              <a:ea typeface="Arial Unicode MS" pitchFamily="50" charset="-128"/>
              <a:cs typeface="Arial Unicode MS" pitchFamily="50" charset="-128"/>
            </a:endParaRPr>
          </a:p>
          <a:p>
            <a:pPr>
              <a:lnSpc>
                <a:spcPct val="80000"/>
              </a:lnSpc>
              <a:spcBef>
                <a:spcPct val="20000"/>
              </a:spcBef>
              <a:buFont typeface="Wingdings" pitchFamily="2" charset="2"/>
              <a:buNone/>
            </a:pPr>
            <a:r>
              <a:rPr lang="en-US" altLang="zh-CN" sz="1800" dirty="0">
                <a:solidFill>
                  <a:srgbClr val="CC0000"/>
                </a:solidFill>
                <a:latin typeface="Courier New" pitchFamily="49" charset="0"/>
                <a:ea typeface="-소망M" charset="-127"/>
              </a:rPr>
              <a:t>  </a:t>
            </a:r>
            <a:r>
              <a:rPr lang="en-US" altLang="zh-CN" sz="1800" dirty="0" err="1">
                <a:solidFill>
                  <a:srgbClr val="CC0000"/>
                </a:solidFill>
                <a:latin typeface="Courier New" pitchFamily="49" charset="0"/>
                <a:ea typeface="-소망M" charset="-127"/>
              </a:rPr>
              <a:t>JMenu</a:t>
            </a:r>
            <a:r>
              <a:rPr lang="en-US" altLang="zh-CN" sz="1800" dirty="0">
                <a:solidFill>
                  <a:srgbClr val="CC0000"/>
                </a:solidFill>
                <a:latin typeface="Courier New" pitchFamily="49" charset="0"/>
                <a:ea typeface="-소망M" charset="-127"/>
              </a:rPr>
              <a:t> </a:t>
            </a:r>
            <a:r>
              <a:rPr lang="en-US" altLang="zh-CN" sz="1800" dirty="0" err="1">
                <a:solidFill>
                  <a:srgbClr val="CC0000"/>
                </a:solidFill>
                <a:latin typeface="Courier New" pitchFamily="49" charset="0"/>
                <a:ea typeface="-소망M" charset="-127"/>
              </a:rPr>
              <a:t>fileMenu</a:t>
            </a:r>
            <a:r>
              <a:rPr lang="en-US" altLang="zh-CN" sz="1800" dirty="0">
                <a:solidFill>
                  <a:srgbClr val="CC0000"/>
                </a:solidFill>
                <a:latin typeface="Courier New" pitchFamily="49" charset="0"/>
                <a:ea typeface="-소망M" charset="-127"/>
              </a:rPr>
              <a:t> = new </a:t>
            </a:r>
            <a:r>
              <a:rPr lang="en-US" altLang="zh-CN" sz="1800" dirty="0" err="1">
                <a:solidFill>
                  <a:srgbClr val="CC0000"/>
                </a:solidFill>
                <a:latin typeface="Courier New" pitchFamily="49" charset="0"/>
                <a:ea typeface="-소망M" charset="-127"/>
              </a:rPr>
              <a:t>JMenu</a:t>
            </a:r>
            <a:r>
              <a:rPr lang="en-US" altLang="zh-CN" sz="1800" dirty="0">
                <a:solidFill>
                  <a:srgbClr val="CC0000"/>
                </a:solidFill>
                <a:latin typeface="Courier New" pitchFamily="49" charset="0"/>
                <a:ea typeface="-소망M" charset="-127"/>
              </a:rPr>
              <a:t>("</a:t>
            </a:r>
            <a:r>
              <a:rPr lang="zh-CN" altLang="en-US" sz="1800" dirty="0">
                <a:solidFill>
                  <a:srgbClr val="CC0000"/>
                </a:solidFill>
                <a:latin typeface="宋体" charset="-122"/>
                <a:ea typeface="-소망M" charset="-127"/>
              </a:rPr>
              <a:t>显示</a:t>
            </a:r>
            <a:r>
              <a:rPr lang="en-US" altLang="zh-CN" sz="1800" dirty="0">
                <a:solidFill>
                  <a:srgbClr val="CC0000"/>
                </a:solidFill>
                <a:latin typeface="Courier New" pitchFamily="49" charset="0"/>
                <a:ea typeface="-소망M" charset="-127"/>
              </a:rPr>
              <a:t>");</a:t>
            </a:r>
            <a:endParaRPr lang="en-US" altLang="zh-CN" sz="1800" dirty="0">
              <a:solidFill>
                <a:srgbClr val="CC0000"/>
              </a:solidFill>
              <a:latin typeface="Arial Unicode MS" pitchFamily="50" charset="-128"/>
              <a:ea typeface="Arial Unicode MS" pitchFamily="50" charset="-128"/>
              <a:cs typeface="Arial Unicode MS" pitchFamily="50" charset="-128"/>
            </a:endParaRPr>
          </a:p>
          <a:p>
            <a:pPr>
              <a:lnSpc>
                <a:spcPct val="80000"/>
              </a:lnSpc>
              <a:spcBef>
                <a:spcPct val="20000"/>
              </a:spcBef>
              <a:buFont typeface="Wingdings" pitchFamily="2" charset="2"/>
              <a:buNone/>
            </a:pPr>
            <a:r>
              <a:rPr lang="zh-CN" altLang="fr-FR" sz="1800" dirty="0">
                <a:solidFill>
                  <a:srgbClr val="CC0000"/>
                </a:solidFill>
                <a:latin typeface="Courier New" pitchFamily="49" charset="0"/>
                <a:ea typeface="-소망M" charset="-127"/>
              </a:rPr>
              <a:t>  </a:t>
            </a:r>
            <a:r>
              <a:rPr lang="en-US" altLang="zh-CN" sz="1800" dirty="0" err="1">
                <a:solidFill>
                  <a:srgbClr val="CC0000"/>
                </a:solidFill>
                <a:latin typeface="Courier New" pitchFamily="49" charset="0"/>
                <a:ea typeface="-소망M" charset="-127"/>
              </a:rPr>
              <a:t>JMenu</a:t>
            </a:r>
            <a:r>
              <a:rPr lang="en-US" altLang="zh-CN" sz="1800" dirty="0">
                <a:solidFill>
                  <a:srgbClr val="CC0000"/>
                </a:solidFill>
                <a:latin typeface="Courier New" pitchFamily="49" charset="0"/>
                <a:ea typeface="-소망M" charset="-127"/>
              </a:rPr>
              <a:t> </a:t>
            </a:r>
            <a:r>
              <a:rPr lang="en-US" altLang="zh-CN" sz="1800" dirty="0" err="1">
                <a:solidFill>
                  <a:srgbClr val="CC0000"/>
                </a:solidFill>
                <a:latin typeface="Courier New" pitchFamily="49" charset="0"/>
                <a:ea typeface="-소망M" charset="-127"/>
              </a:rPr>
              <a:t>pullRightMenu</a:t>
            </a:r>
            <a:r>
              <a:rPr lang="en-US" altLang="zh-CN" sz="1800" dirty="0">
                <a:solidFill>
                  <a:srgbClr val="CC0000"/>
                </a:solidFill>
                <a:latin typeface="Courier New" pitchFamily="49" charset="0"/>
                <a:ea typeface="-소망M" charset="-127"/>
              </a:rPr>
              <a:t> = new </a:t>
            </a:r>
            <a:r>
              <a:rPr lang="en-US" altLang="zh-CN" sz="1800" dirty="0" err="1">
                <a:solidFill>
                  <a:srgbClr val="CC0000"/>
                </a:solidFill>
                <a:latin typeface="Courier New" pitchFamily="49" charset="0"/>
                <a:ea typeface="-소망M" charset="-127"/>
              </a:rPr>
              <a:t>JMenu</a:t>
            </a:r>
            <a:r>
              <a:rPr lang="en-US" altLang="zh-CN" sz="1800" dirty="0">
                <a:solidFill>
                  <a:srgbClr val="CC0000"/>
                </a:solidFill>
                <a:latin typeface="Courier New" pitchFamily="49" charset="0"/>
                <a:ea typeface="-소망M" charset="-127"/>
              </a:rPr>
              <a:t>(</a:t>
            </a:r>
            <a:r>
              <a:rPr lang="en-US" altLang="zh-CN" sz="1800" dirty="0">
                <a:solidFill>
                  <a:srgbClr val="CC0000"/>
                </a:solidFill>
                <a:latin typeface="Arial" charset="0"/>
                <a:ea typeface="-소망M" charset="-127"/>
              </a:rPr>
              <a:t>“</a:t>
            </a:r>
            <a:r>
              <a:rPr lang="zh-CN" altLang="en-US" sz="1800" dirty="0">
                <a:solidFill>
                  <a:srgbClr val="CC0000"/>
                </a:solidFill>
                <a:latin typeface="宋体" charset="-122"/>
                <a:ea typeface="-소망M" charset="-127"/>
              </a:rPr>
              <a:t>问好</a:t>
            </a:r>
            <a:r>
              <a:rPr lang="en-US" altLang="zh-CN" sz="1800" dirty="0">
                <a:solidFill>
                  <a:srgbClr val="CC0000"/>
                </a:solidFill>
                <a:latin typeface="Courier New" pitchFamily="49" charset="0"/>
                <a:ea typeface="-소망M" charset="-127"/>
              </a:rPr>
              <a:t>");</a:t>
            </a:r>
            <a:endParaRPr lang="en-US" altLang="zh-CN" sz="1800" dirty="0">
              <a:solidFill>
                <a:srgbClr val="CC0000"/>
              </a:solidFill>
              <a:latin typeface="Arial Unicode MS" pitchFamily="50" charset="-128"/>
              <a:ea typeface="Arial Unicode MS" pitchFamily="50" charset="-128"/>
              <a:cs typeface="Arial Unicode MS" pitchFamily="50" charset="-128"/>
            </a:endParaRPr>
          </a:p>
          <a:p>
            <a:pPr>
              <a:lnSpc>
                <a:spcPct val="80000"/>
              </a:lnSpc>
              <a:spcBef>
                <a:spcPct val="20000"/>
              </a:spcBef>
              <a:buFont typeface="Wingdings" pitchFamily="2" charset="2"/>
              <a:buNone/>
            </a:pPr>
            <a:r>
              <a:rPr lang="en-US" altLang="zh-CN" sz="1800" dirty="0">
                <a:solidFill>
                  <a:srgbClr val="CC0000"/>
                </a:solidFill>
                <a:latin typeface="Courier New" pitchFamily="49" charset="0"/>
                <a:ea typeface="-소망M" charset="-127"/>
              </a:rPr>
              <a:t>  </a:t>
            </a:r>
            <a:r>
              <a:rPr lang="en-US" altLang="zh-CN" sz="1800" dirty="0" err="1">
                <a:solidFill>
                  <a:srgbClr val="CC0000"/>
                </a:solidFill>
                <a:latin typeface="Courier New" pitchFamily="49" charset="0"/>
                <a:ea typeface="-소망M" charset="-127"/>
              </a:rPr>
              <a:t>fileMenu.add</a:t>
            </a:r>
            <a:r>
              <a:rPr lang="en-US" altLang="zh-CN" sz="1800" dirty="0">
                <a:solidFill>
                  <a:srgbClr val="CC0000"/>
                </a:solidFill>
                <a:latin typeface="Courier New" pitchFamily="49" charset="0"/>
                <a:ea typeface="-소망M" charset="-127"/>
              </a:rPr>
              <a:t>("</a:t>
            </a:r>
            <a:r>
              <a:rPr lang="zh-CN" altLang="en-US" sz="1800" dirty="0">
                <a:solidFill>
                  <a:srgbClr val="CC0000"/>
                </a:solidFill>
                <a:latin typeface="宋体" charset="-122"/>
                <a:ea typeface="-소망M" charset="-127"/>
              </a:rPr>
              <a:t>欢迎</a:t>
            </a:r>
            <a:r>
              <a:rPr lang="en-US" altLang="zh-CN" sz="1800" dirty="0">
                <a:solidFill>
                  <a:srgbClr val="CC0000"/>
                </a:solidFill>
                <a:latin typeface="Courier New" pitchFamily="49" charset="0"/>
                <a:ea typeface="-소망M" charset="-127"/>
              </a:rPr>
              <a:t>");</a:t>
            </a:r>
            <a:endParaRPr lang="en-US" altLang="zh-CN" sz="1800" dirty="0">
              <a:solidFill>
                <a:srgbClr val="CC0000"/>
              </a:solidFill>
              <a:latin typeface="Arial Unicode MS" pitchFamily="50" charset="-128"/>
              <a:ea typeface="Arial Unicode MS" pitchFamily="50" charset="-128"/>
              <a:cs typeface="Arial Unicode MS" pitchFamily="50" charset="-128"/>
            </a:endParaRPr>
          </a:p>
          <a:p>
            <a:pPr>
              <a:lnSpc>
                <a:spcPct val="80000"/>
              </a:lnSpc>
              <a:spcBef>
                <a:spcPct val="20000"/>
              </a:spcBef>
              <a:buFont typeface="Wingdings" pitchFamily="2" charset="2"/>
              <a:buNone/>
            </a:pPr>
            <a:r>
              <a:rPr lang="en-US" altLang="zh-CN" sz="1800" dirty="0">
                <a:solidFill>
                  <a:srgbClr val="CC0000"/>
                </a:solidFill>
                <a:latin typeface="Courier New" pitchFamily="49" charset="0"/>
                <a:ea typeface="-소망M" charset="-127"/>
              </a:rPr>
              <a:t>  </a:t>
            </a:r>
            <a:r>
              <a:rPr lang="en-US" altLang="zh-CN" sz="1800" dirty="0" err="1">
                <a:solidFill>
                  <a:srgbClr val="CC0000"/>
                </a:solidFill>
                <a:latin typeface="Courier New" pitchFamily="49" charset="0"/>
                <a:ea typeface="-소망M" charset="-127"/>
              </a:rPr>
              <a:t>fileMenu.addSeparator</a:t>
            </a:r>
            <a:r>
              <a:rPr lang="en-US" altLang="zh-CN" sz="1800" dirty="0">
                <a:solidFill>
                  <a:srgbClr val="CC0000"/>
                </a:solidFill>
                <a:latin typeface="Courier New" pitchFamily="49" charset="0"/>
                <a:ea typeface="-소망M" charset="-127"/>
              </a:rPr>
              <a:t>();</a:t>
            </a:r>
            <a:endParaRPr lang="en-US" altLang="zh-CN" sz="1800" dirty="0">
              <a:solidFill>
                <a:srgbClr val="CC0000"/>
              </a:solidFill>
              <a:latin typeface="Arial Unicode MS" pitchFamily="50" charset="-128"/>
              <a:ea typeface="Arial Unicode MS" pitchFamily="50" charset="-128"/>
              <a:cs typeface="Arial Unicode MS" pitchFamily="50" charset="-128"/>
            </a:endParaRPr>
          </a:p>
          <a:p>
            <a:pPr>
              <a:lnSpc>
                <a:spcPct val="80000"/>
              </a:lnSpc>
              <a:spcBef>
                <a:spcPct val="20000"/>
              </a:spcBef>
              <a:buFont typeface="Wingdings" pitchFamily="2" charset="2"/>
              <a:buNone/>
            </a:pPr>
            <a:r>
              <a:rPr lang="en-US" altLang="zh-CN" sz="1800" dirty="0">
                <a:solidFill>
                  <a:srgbClr val="CC0000"/>
                </a:solidFill>
                <a:latin typeface="Courier New" pitchFamily="49" charset="0"/>
                <a:ea typeface="-소망M" charset="-127"/>
              </a:rPr>
              <a:t>  </a:t>
            </a:r>
            <a:r>
              <a:rPr lang="en-US" altLang="zh-CN" sz="1800" dirty="0" err="1">
                <a:solidFill>
                  <a:srgbClr val="CC0000"/>
                </a:solidFill>
                <a:latin typeface="Courier New" pitchFamily="49" charset="0"/>
                <a:ea typeface="-소망M" charset="-127"/>
              </a:rPr>
              <a:t>fileMenu.add</a:t>
            </a:r>
            <a:r>
              <a:rPr lang="en-US" altLang="zh-CN" sz="1800" dirty="0">
                <a:solidFill>
                  <a:srgbClr val="CC0000"/>
                </a:solidFill>
                <a:latin typeface="Courier New" pitchFamily="49" charset="0"/>
                <a:ea typeface="-소망M" charset="-127"/>
              </a:rPr>
              <a:t>(</a:t>
            </a:r>
            <a:r>
              <a:rPr lang="en-US" altLang="zh-CN" sz="1800" dirty="0" err="1">
                <a:solidFill>
                  <a:srgbClr val="CC0000"/>
                </a:solidFill>
                <a:latin typeface="Courier New" pitchFamily="49" charset="0"/>
                <a:ea typeface="-소망M" charset="-127"/>
              </a:rPr>
              <a:t>pullRightMenu</a:t>
            </a:r>
            <a:r>
              <a:rPr lang="en-US" altLang="zh-CN" sz="1800" dirty="0">
                <a:solidFill>
                  <a:srgbClr val="CC0000"/>
                </a:solidFill>
                <a:latin typeface="Courier New" pitchFamily="49" charset="0"/>
                <a:ea typeface="-소망M" charset="-127"/>
              </a:rPr>
              <a:t>);</a:t>
            </a:r>
            <a:endParaRPr lang="en-US" altLang="zh-CN" sz="1800" dirty="0">
              <a:solidFill>
                <a:srgbClr val="CC0000"/>
              </a:solidFill>
              <a:latin typeface="Arial Unicode MS" pitchFamily="50" charset="-128"/>
              <a:ea typeface="Arial Unicode MS" pitchFamily="50" charset="-128"/>
              <a:cs typeface="Arial Unicode MS" pitchFamily="50" charset="-128"/>
            </a:endParaRPr>
          </a:p>
          <a:p>
            <a:pPr>
              <a:lnSpc>
                <a:spcPct val="80000"/>
              </a:lnSpc>
              <a:spcBef>
                <a:spcPct val="20000"/>
              </a:spcBef>
              <a:buFont typeface="Wingdings" pitchFamily="2" charset="2"/>
              <a:buNone/>
            </a:pPr>
            <a:r>
              <a:rPr lang="en-US" altLang="zh-CN" sz="1800" dirty="0">
                <a:solidFill>
                  <a:srgbClr val="CC0000"/>
                </a:solidFill>
                <a:latin typeface="Courier New" pitchFamily="49" charset="0"/>
                <a:ea typeface="-소망M" charset="-127"/>
              </a:rPr>
              <a:t>  </a:t>
            </a:r>
            <a:r>
              <a:rPr lang="en-US" altLang="zh-CN" sz="1800" dirty="0" err="1">
                <a:solidFill>
                  <a:srgbClr val="CC0000"/>
                </a:solidFill>
                <a:latin typeface="Courier New" pitchFamily="49" charset="0"/>
                <a:ea typeface="-소망M" charset="-127"/>
              </a:rPr>
              <a:t>fileMenu.add</a:t>
            </a:r>
            <a:r>
              <a:rPr lang="en-US" altLang="zh-CN" sz="1800" dirty="0">
                <a:solidFill>
                  <a:srgbClr val="CC0000"/>
                </a:solidFill>
                <a:latin typeface="Courier New" pitchFamily="49" charset="0"/>
                <a:ea typeface="-소망M" charset="-127"/>
              </a:rPr>
              <a:t>("</a:t>
            </a:r>
            <a:r>
              <a:rPr lang="zh-CN" altLang="en-US" sz="1800" dirty="0">
                <a:solidFill>
                  <a:srgbClr val="CC0000"/>
                </a:solidFill>
                <a:latin typeface="宋体" charset="-122"/>
                <a:ea typeface="-소망M" charset="-127"/>
              </a:rPr>
              <a:t>退出</a:t>
            </a:r>
            <a:r>
              <a:rPr lang="en-US" altLang="zh-CN" sz="1800" dirty="0">
                <a:solidFill>
                  <a:srgbClr val="CC0000"/>
                </a:solidFill>
                <a:latin typeface="Courier New" pitchFamily="49" charset="0"/>
                <a:ea typeface="-소망M" charset="-127"/>
              </a:rPr>
              <a:t>");</a:t>
            </a:r>
            <a:endParaRPr lang="en-US" altLang="zh-CN" sz="1800" dirty="0">
              <a:solidFill>
                <a:srgbClr val="CC0000"/>
              </a:solidFill>
              <a:latin typeface="Arial Unicode MS" pitchFamily="50" charset="-128"/>
              <a:ea typeface="Arial Unicode MS" pitchFamily="50" charset="-128"/>
              <a:cs typeface="Arial Unicode MS" pitchFamily="50" charset="-128"/>
            </a:endParaRPr>
          </a:p>
          <a:p>
            <a:pPr>
              <a:lnSpc>
                <a:spcPct val="80000"/>
              </a:lnSpc>
              <a:spcBef>
                <a:spcPct val="20000"/>
              </a:spcBef>
              <a:buFont typeface="Wingdings" pitchFamily="2" charset="2"/>
              <a:buNone/>
            </a:pPr>
            <a:r>
              <a:rPr lang="en-US" altLang="zh-CN" sz="1800" dirty="0">
                <a:solidFill>
                  <a:srgbClr val="CC0000"/>
                </a:solidFill>
                <a:latin typeface="Courier New" pitchFamily="49" charset="0"/>
                <a:ea typeface="-소망M" charset="-127"/>
              </a:rPr>
              <a:t>  </a:t>
            </a:r>
            <a:r>
              <a:rPr lang="en-US" altLang="zh-CN" sz="1800" dirty="0" err="1">
                <a:solidFill>
                  <a:srgbClr val="CC0000"/>
                </a:solidFill>
                <a:latin typeface="Courier New" pitchFamily="49" charset="0"/>
                <a:ea typeface="-소망M" charset="-127"/>
              </a:rPr>
              <a:t>pullRightMenu.add</a:t>
            </a:r>
            <a:r>
              <a:rPr lang="en-US" altLang="zh-CN" sz="1800" dirty="0">
                <a:solidFill>
                  <a:srgbClr val="CC0000"/>
                </a:solidFill>
                <a:latin typeface="Courier New" pitchFamily="49" charset="0"/>
                <a:ea typeface="-소망M" charset="-127"/>
              </a:rPr>
              <a:t>(new </a:t>
            </a:r>
            <a:r>
              <a:rPr lang="en-US" altLang="zh-CN" sz="1800" dirty="0" err="1">
                <a:solidFill>
                  <a:srgbClr val="CC0000"/>
                </a:solidFill>
                <a:latin typeface="Courier New" pitchFamily="49" charset="0"/>
                <a:ea typeface="-소망M" charset="-127"/>
              </a:rPr>
              <a:t>JCheckBoxMenuItem</a:t>
            </a:r>
            <a:r>
              <a:rPr lang="en-US" altLang="zh-CN" sz="1800" dirty="0">
                <a:solidFill>
                  <a:srgbClr val="CC0000"/>
                </a:solidFill>
                <a:latin typeface="Courier New" pitchFamily="49" charset="0"/>
                <a:ea typeface="-소망M" charset="-127"/>
              </a:rPr>
              <a:t>("</a:t>
            </a:r>
            <a:r>
              <a:rPr lang="zh-CN" altLang="en-US" sz="1800" dirty="0">
                <a:solidFill>
                  <a:srgbClr val="CC0000"/>
                </a:solidFill>
                <a:latin typeface="宋体" charset="-122"/>
                <a:ea typeface="-소망M" charset="-127"/>
              </a:rPr>
              <a:t>早上好！</a:t>
            </a:r>
            <a:r>
              <a:rPr lang="en-US" altLang="zh-CN" sz="1800" dirty="0">
                <a:solidFill>
                  <a:srgbClr val="CC0000"/>
                </a:solidFill>
                <a:latin typeface="Courier New" pitchFamily="49" charset="0"/>
                <a:ea typeface="-소망M" charset="-127"/>
              </a:rPr>
              <a:t>"));</a:t>
            </a:r>
            <a:endParaRPr lang="en-US" altLang="zh-CN" sz="1800" dirty="0">
              <a:solidFill>
                <a:srgbClr val="CC0000"/>
              </a:solidFill>
              <a:latin typeface="Arial Unicode MS" pitchFamily="50" charset="-128"/>
              <a:ea typeface="Arial Unicode MS" pitchFamily="50" charset="-128"/>
              <a:cs typeface="Arial Unicode MS" pitchFamily="50" charset="-128"/>
            </a:endParaRPr>
          </a:p>
          <a:p>
            <a:pPr>
              <a:lnSpc>
                <a:spcPct val="80000"/>
              </a:lnSpc>
              <a:spcBef>
                <a:spcPct val="20000"/>
              </a:spcBef>
              <a:buFont typeface="Wingdings" pitchFamily="2" charset="2"/>
              <a:buNone/>
            </a:pPr>
            <a:r>
              <a:rPr lang="en-US" altLang="zh-CN" sz="1800" dirty="0">
                <a:solidFill>
                  <a:srgbClr val="CC0000"/>
                </a:solidFill>
                <a:latin typeface="Courier New" pitchFamily="49" charset="0"/>
                <a:ea typeface="-소망M" charset="-127"/>
              </a:rPr>
              <a:t>  </a:t>
            </a:r>
            <a:r>
              <a:rPr lang="en-US" altLang="zh-CN" sz="1800" dirty="0" err="1">
                <a:solidFill>
                  <a:srgbClr val="CC0000"/>
                </a:solidFill>
                <a:latin typeface="Courier New" pitchFamily="49" charset="0"/>
                <a:ea typeface="-소망M" charset="-127"/>
              </a:rPr>
              <a:t>pullRightMenu.add</a:t>
            </a:r>
            <a:r>
              <a:rPr lang="en-US" altLang="zh-CN" sz="1800" dirty="0">
                <a:solidFill>
                  <a:srgbClr val="CC0000"/>
                </a:solidFill>
                <a:latin typeface="Courier New" pitchFamily="49" charset="0"/>
                <a:ea typeface="-소망M" charset="-127"/>
              </a:rPr>
              <a:t>(new </a:t>
            </a:r>
            <a:r>
              <a:rPr lang="en-US" altLang="zh-CN" sz="1800" dirty="0" err="1">
                <a:solidFill>
                  <a:srgbClr val="CC0000"/>
                </a:solidFill>
                <a:latin typeface="Courier New" pitchFamily="49" charset="0"/>
                <a:ea typeface="-소망M" charset="-127"/>
              </a:rPr>
              <a:t>JCheckBoxMenuItem</a:t>
            </a:r>
            <a:r>
              <a:rPr lang="en-US" altLang="zh-CN" sz="1800" dirty="0">
                <a:solidFill>
                  <a:srgbClr val="CC0000"/>
                </a:solidFill>
                <a:latin typeface="Courier New" pitchFamily="49" charset="0"/>
                <a:ea typeface="-소망M" charset="-127"/>
              </a:rPr>
              <a:t>("</a:t>
            </a:r>
            <a:r>
              <a:rPr lang="zh-CN" altLang="en-US" sz="1800" dirty="0">
                <a:solidFill>
                  <a:srgbClr val="CC0000"/>
                </a:solidFill>
                <a:latin typeface="宋体" charset="-122"/>
                <a:ea typeface="-소망M" charset="-127"/>
              </a:rPr>
              <a:t>下午好！</a:t>
            </a:r>
            <a:r>
              <a:rPr lang="en-US" altLang="zh-CN" sz="1800" dirty="0">
                <a:solidFill>
                  <a:srgbClr val="CC0000"/>
                </a:solidFill>
                <a:latin typeface="Courier New" pitchFamily="49" charset="0"/>
                <a:ea typeface="-소망M" charset="-127"/>
              </a:rPr>
              <a:t>"));</a:t>
            </a:r>
            <a:endParaRPr lang="en-US" altLang="zh-CN" sz="1800" dirty="0">
              <a:solidFill>
                <a:srgbClr val="CC0000"/>
              </a:solidFill>
              <a:latin typeface="Arial Unicode MS" pitchFamily="50" charset="-128"/>
              <a:ea typeface="Arial Unicode MS" pitchFamily="50" charset="-128"/>
              <a:cs typeface="Arial Unicode MS" pitchFamily="50" charset="-128"/>
            </a:endParaRPr>
          </a:p>
          <a:p>
            <a:pPr>
              <a:lnSpc>
                <a:spcPct val="80000"/>
              </a:lnSpc>
              <a:spcBef>
                <a:spcPct val="20000"/>
              </a:spcBef>
              <a:buFont typeface="Wingdings" pitchFamily="2" charset="2"/>
              <a:buNone/>
            </a:pPr>
            <a:r>
              <a:rPr lang="en-US" altLang="zh-CN" sz="1800" dirty="0">
                <a:solidFill>
                  <a:srgbClr val="CC0000"/>
                </a:solidFill>
                <a:latin typeface="Courier New" pitchFamily="49" charset="0"/>
                <a:ea typeface="-소망M" charset="-127"/>
              </a:rPr>
              <a:t>  </a:t>
            </a:r>
            <a:r>
              <a:rPr lang="en-US" altLang="zh-CN" sz="1800" dirty="0" err="1">
                <a:solidFill>
                  <a:srgbClr val="CC0000"/>
                </a:solidFill>
                <a:latin typeface="Courier New" pitchFamily="49" charset="0"/>
                <a:ea typeface="-소망M" charset="-127"/>
              </a:rPr>
              <a:t>pullRightMenu.add</a:t>
            </a:r>
            <a:r>
              <a:rPr lang="en-US" altLang="zh-CN" sz="1800" dirty="0">
                <a:solidFill>
                  <a:srgbClr val="CC0000"/>
                </a:solidFill>
                <a:latin typeface="Courier New" pitchFamily="49" charset="0"/>
                <a:ea typeface="-소망M" charset="-127"/>
              </a:rPr>
              <a:t>(new </a:t>
            </a:r>
            <a:r>
              <a:rPr lang="en-US" altLang="zh-CN" sz="1800" dirty="0" err="1">
                <a:solidFill>
                  <a:srgbClr val="CC0000"/>
                </a:solidFill>
                <a:latin typeface="Courier New" pitchFamily="49" charset="0"/>
                <a:ea typeface="-소망M" charset="-127"/>
              </a:rPr>
              <a:t>JCheckBoxMenuItem</a:t>
            </a:r>
            <a:r>
              <a:rPr lang="en-US" altLang="zh-CN" sz="1800" dirty="0">
                <a:solidFill>
                  <a:srgbClr val="CC0000"/>
                </a:solidFill>
                <a:latin typeface="Courier New" pitchFamily="49" charset="0"/>
                <a:ea typeface="-소망M" charset="-127"/>
              </a:rPr>
              <a:t>("</a:t>
            </a:r>
            <a:r>
              <a:rPr lang="zh-CN" altLang="en-US" sz="1800" dirty="0">
                <a:solidFill>
                  <a:srgbClr val="CC0000"/>
                </a:solidFill>
                <a:latin typeface="宋体" charset="-122"/>
                <a:ea typeface="-소망M" charset="-127"/>
              </a:rPr>
              <a:t>晚安！再见！</a:t>
            </a:r>
            <a:r>
              <a:rPr lang="en-US" altLang="zh-CN" sz="1800" dirty="0">
                <a:solidFill>
                  <a:srgbClr val="CC0000"/>
                </a:solidFill>
                <a:latin typeface="Courier New" pitchFamily="49" charset="0"/>
                <a:ea typeface="-소망M" charset="-127"/>
              </a:rPr>
              <a:t>"));</a:t>
            </a:r>
            <a:endParaRPr lang="en-US" altLang="zh-CN" sz="1800" dirty="0">
              <a:solidFill>
                <a:srgbClr val="CC0000"/>
              </a:solidFill>
              <a:latin typeface="Arial Unicode MS" pitchFamily="50" charset="-128"/>
              <a:ea typeface="Arial Unicode MS" pitchFamily="50" charset="-128"/>
              <a:cs typeface="Arial Unicode MS" pitchFamily="50" charset="-128"/>
            </a:endParaRPr>
          </a:p>
          <a:p>
            <a:pPr>
              <a:lnSpc>
                <a:spcPct val="80000"/>
              </a:lnSpc>
              <a:spcBef>
                <a:spcPct val="20000"/>
              </a:spcBef>
              <a:buFont typeface="Wingdings" pitchFamily="2" charset="2"/>
              <a:buNone/>
            </a:pPr>
            <a:r>
              <a:rPr lang="en-US" altLang="zh-CN" sz="1800" dirty="0">
                <a:solidFill>
                  <a:srgbClr val="CC0000"/>
                </a:solidFill>
                <a:latin typeface="Courier New" pitchFamily="49" charset="0"/>
                <a:ea typeface="-소망M" charset="-127"/>
              </a:rPr>
              <a:t>  </a:t>
            </a:r>
            <a:r>
              <a:rPr lang="en-US" altLang="zh-CN" sz="1800" dirty="0" err="1">
                <a:solidFill>
                  <a:srgbClr val="CC0000"/>
                </a:solidFill>
                <a:latin typeface="Courier New" pitchFamily="49" charset="0"/>
                <a:ea typeface="-소망M" charset="-127"/>
              </a:rPr>
              <a:t>mb.add</a:t>
            </a:r>
            <a:r>
              <a:rPr lang="en-US" altLang="zh-CN" sz="1800" dirty="0">
                <a:solidFill>
                  <a:srgbClr val="CC0000"/>
                </a:solidFill>
                <a:latin typeface="Courier New" pitchFamily="49" charset="0"/>
                <a:ea typeface="-소망M" charset="-127"/>
              </a:rPr>
              <a:t>(</a:t>
            </a:r>
            <a:r>
              <a:rPr lang="en-US" altLang="zh-CN" sz="1800" dirty="0" err="1">
                <a:solidFill>
                  <a:srgbClr val="CC0000"/>
                </a:solidFill>
                <a:latin typeface="Courier New" pitchFamily="49" charset="0"/>
                <a:ea typeface="-소망M" charset="-127"/>
              </a:rPr>
              <a:t>fileMenu</a:t>
            </a:r>
            <a:r>
              <a:rPr lang="en-US" altLang="zh-CN" sz="1800" dirty="0">
                <a:solidFill>
                  <a:srgbClr val="CC0000"/>
                </a:solidFill>
                <a:latin typeface="Courier New" pitchFamily="49" charset="0"/>
                <a:ea typeface="-소망M" charset="-127"/>
              </a:rPr>
              <a:t>);   </a:t>
            </a:r>
            <a:r>
              <a:rPr lang="en-US" altLang="zh-CN" sz="1800" dirty="0" err="1">
                <a:solidFill>
                  <a:srgbClr val="CC0000"/>
                </a:solidFill>
                <a:latin typeface="Courier New" pitchFamily="49" charset="0"/>
                <a:ea typeface="-소망M" charset="-127"/>
              </a:rPr>
              <a:t>setJMenuBar</a:t>
            </a:r>
            <a:r>
              <a:rPr lang="en-US" altLang="zh-CN" sz="1800" dirty="0">
                <a:solidFill>
                  <a:srgbClr val="CC0000"/>
                </a:solidFill>
                <a:latin typeface="Courier New" pitchFamily="49" charset="0"/>
                <a:ea typeface="-소망M" charset="-127"/>
              </a:rPr>
              <a:t>(</a:t>
            </a:r>
            <a:r>
              <a:rPr lang="en-US" altLang="zh-CN" sz="1800" dirty="0" err="1">
                <a:solidFill>
                  <a:srgbClr val="CC0000"/>
                </a:solidFill>
                <a:latin typeface="Courier New" pitchFamily="49" charset="0"/>
                <a:ea typeface="-소망M" charset="-127"/>
              </a:rPr>
              <a:t>mb</a:t>
            </a:r>
            <a:r>
              <a:rPr lang="en-US" altLang="zh-CN" sz="1800" dirty="0">
                <a:solidFill>
                  <a:srgbClr val="CC0000"/>
                </a:solidFill>
                <a:latin typeface="Courier New" pitchFamily="49" charset="0"/>
                <a:ea typeface="-소망M" charset="-127"/>
              </a:rPr>
              <a:t>);</a:t>
            </a:r>
            <a:endParaRPr lang="en-US" altLang="zh-CN" sz="1800" dirty="0">
              <a:solidFill>
                <a:srgbClr val="CC0000"/>
              </a:solidFill>
              <a:latin typeface="Arial Unicode MS" pitchFamily="50" charset="-128"/>
              <a:ea typeface="Arial Unicode MS" pitchFamily="50" charset="-128"/>
              <a:cs typeface="Arial Unicode MS" pitchFamily="50" charset="-128"/>
            </a:endParaRPr>
          </a:p>
          <a:p>
            <a:pPr>
              <a:lnSpc>
                <a:spcPct val="80000"/>
              </a:lnSpc>
              <a:spcBef>
                <a:spcPct val="20000"/>
              </a:spcBef>
              <a:buFont typeface="Wingdings" pitchFamily="2" charset="2"/>
              <a:buNone/>
            </a:pPr>
            <a:r>
              <a:rPr lang="en-US" altLang="zh-CN" sz="1800" dirty="0">
                <a:latin typeface="Courier New" pitchFamily="49" charset="0"/>
                <a:ea typeface="-소망M" charset="-127"/>
              </a:rPr>
              <a:t>  }</a:t>
            </a:r>
            <a:endParaRPr lang="en-US" altLang="zh-CN" sz="1800" dirty="0">
              <a:latin typeface="Arial Unicode MS" pitchFamily="50" charset="-128"/>
              <a:ea typeface="Arial Unicode MS" pitchFamily="50" charset="-128"/>
              <a:cs typeface="Arial Unicode MS" pitchFamily="50" charset="-128"/>
            </a:endParaRPr>
          </a:p>
          <a:p>
            <a:pPr>
              <a:lnSpc>
                <a:spcPct val="80000"/>
              </a:lnSpc>
              <a:spcBef>
                <a:spcPct val="20000"/>
              </a:spcBef>
              <a:buFont typeface="Wingdings" pitchFamily="2" charset="2"/>
              <a:buNone/>
            </a:pPr>
            <a:r>
              <a:rPr lang="en-US" altLang="zh-CN" sz="1800" dirty="0">
                <a:latin typeface="Courier New" pitchFamily="49" charset="0"/>
                <a:ea typeface="-소망M" charset="-127"/>
              </a:rPr>
              <a:t>}</a:t>
            </a:r>
            <a:r>
              <a:rPr lang="en-US" altLang="zh-CN" sz="1800" dirty="0">
                <a:latin typeface="-소망M" charset="-127"/>
                <a:ea typeface="-소망M" charset="-127"/>
              </a:rPr>
              <a:t> </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810000"/>
            <a:ext cx="29337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474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txBox="1">
            <a:spLocks noChangeArrowheads="1"/>
          </p:cNvSpPr>
          <p:nvPr/>
        </p:nvSpPr>
        <p:spPr bwMode="auto">
          <a:xfrm>
            <a:off x="685800" y="381000"/>
            <a:ext cx="7416800" cy="685800"/>
          </a:xfrm>
          <a:prstGeom prst="rect">
            <a:avLst/>
          </a:prstGeom>
          <a:noFill/>
          <a:ln w="9525">
            <a:noFill/>
            <a:miter lim="800000"/>
            <a:headEnd/>
            <a:tailEnd/>
          </a:ln>
        </p:spPr>
        <p:txBody>
          <a:bodyPr/>
          <a:lstStyle/>
          <a:p>
            <a:r>
              <a:rPr lang="zh-CN" altLang="en-US" sz="3200" b="1" dirty="0">
                <a:solidFill>
                  <a:srgbClr val="7E3A3A"/>
                </a:solidFill>
                <a:latin typeface="微软雅黑"/>
                <a:ea typeface="微软雅黑"/>
                <a:cs typeface="微软雅黑"/>
              </a:rPr>
              <a:t>一个</a:t>
            </a:r>
            <a:r>
              <a:rPr lang="en-US" altLang="zh-CN" sz="3200" b="1" dirty="0">
                <a:solidFill>
                  <a:srgbClr val="7E3A3A"/>
                </a:solidFill>
                <a:latin typeface="微软雅黑"/>
                <a:ea typeface="微软雅黑"/>
                <a:cs typeface="微软雅黑"/>
              </a:rPr>
              <a:t>Java GUI</a:t>
            </a:r>
            <a:r>
              <a:rPr lang="zh-CN" altLang="en-US" sz="3200" b="1" dirty="0">
                <a:solidFill>
                  <a:srgbClr val="7E3A3A"/>
                </a:solidFill>
                <a:latin typeface="微软雅黑"/>
                <a:ea typeface="微软雅黑"/>
                <a:cs typeface="微软雅黑"/>
              </a:rPr>
              <a:t>简单程序</a:t>
            </a:r>
          </a:p>
        </p:txBody>
      </p:sp>
      <p:sp>
        <p:nvSpPr>
          <p:cNvPr id="2" name="内容占位符 1"/>
          <p:cNvSpPr>
            <a:spLocks noGrp="1"/>
          </p:cNvSpPr>
          <p:nvPr>
            <p:ph idx="1"/>
          </p:nvPr>
        </p:nvSpPr>
        <p:spPr/>
        <p:txBody>
          <a:bodyPr/>
          <a:lstStyle/>
          <a:p>
            <a:pPr marL="0" indent="0">
              <a:buNone/>
            </a:pPr>
            <a:r>
              <a:rPr lang="en-US" altLang="zh-CN" sz="1400" dirty="0"/>
              <a:t>【</a:t>
            </a:r>
            <a:r>
              <a:rPr lang="zh-CN" altLang="en-US" sz="1400" dirty="0"/>
              <a:t>例</a:t>
            </a:r>
            <a:r>
              <a:rPr lang="en-US" altLang="zh-CN" sz="1400" dirty="0"/>
              <a:t>9.1】</a:t>
            </a:r>
            <a:r>
              <a:rPr lang="zh-CN" altLang="en-US" sz="1400" dirty="0"/>
              <a:t>一个简单的</a:t>
            </a:r>
            <a:r>
              <a:rPr lang="en-US" altLang="zh-CN" sz="1400" dirty="0"/>
              <a:t>Swing GUI</a:t>
            </a:r>
            <a:r>
              <a:rPr lang="zh-CN" altLang="en-US" sz="1400" dirty="0"/>
              <a:t>应用程序。在一个框架窗口中显示两个标签和一个按钮：上面的标签显示一串固定的文字信息，选择按钮后在下面的标签上显示系统现在的时间。</a:t>
            </a:r>
          </a:p>
          <a:p>
            <a:pPr marL="0" indent="0">
              <a:buNone/>
            </a:pPr>
            <a:r>
              <a:rPr lang="en-US" altLang="zh-CN" sz="1400" dirty="0"/>
              <a:t>import </a:t>
            </a:r>
            <a:r>
              <a:rPr lang="en-US" altLang="zh-CN" sz="1400" dirty="0" err="1"/>
              <a:t>java.awt</a:t>
            </a:r>
            <a:r>
              <a:rPr lang="en-US" altLang="zh-CN" sz="1400" dirty="0"/>
              <a:t>.*;</a:t>
            </a:r>
          </a:p>
          <a:p>
            <a:pPr marL="0" indent="0">
              <a:buNone/>
            </a:pPr>
            <a:r>
              <a:rPr lang="en-US" altLang="zh-CN" sz="1400" dirty="0"/>
              <a:t>import </a:t>
            </a:r>
            <a:r>
              <a:rPr lang="en-US" altLang="zh-CN" sz="1400" dirty="0" err="1"/>
              <a:t>java.awt.event</a:t>
            </a:r>
            <a:r>
              <a:rPr lang="en-US" altLang="zh-CN" sz="1400" dirty="0"/>
              <a:t>.*;</a:t>
            </a:r>
          </a:p>
          <a:p>
            <a:pPr marL="0" indent="0">
              <a:buNone/>
            </a:pPr>
            <a:r>
              <a:rPr lang="en-US" altLang="zh-CN" sz="1400" dirty="0"/>
              <a:t>import </a:t>
            </a:r>
            <a:r>
              <a:rPr lang="en-US" altLang="zh-CN" sz="1400" dirty="0" err="1"/>
              <a:t>javax.swing</a:t>
            </a:r>
            <a:r>
              <a:rPr lang="en-US" altLang="zh-CN" sz="1400" dirty="0"/>
              <a:t>.*;</a:t>
            </a:r>
          </a:p>
          <a:p>
            <a:pPr marL="0" indent="0">
              <a:buNone/>
            </a:pPr>
            <a:r>
              <a:rPr lang="en-US" altLang="zh-CN" sz="1400" dirty="0"/>
              <a:t>import </a:t>
            </a:r>
            <a:r>
              <a:rPr lang="en-US" altLang="zh-CN" sz="1400" dirty="0" err="1"/>
              <a:t>java.util</a:t>
            </a:r>
            <a:r>
              <a:rPr lang="en-US" altLang="zh-CN" sz="1400" dirty="0"/>
              <a:t>.*;</a:t>
            </a:r>
          </a:p>
          <a:p>
            <a:pPr marL="0" indent="0">
              <a:buNone/>
            </a:pPr>
            <a:r>
              <a:rPr lang="en-US" altLang="zh-CN" sz="1400" dirty="0"/>
              <a:t>// </a:t>
            </a:r>
            <a:r>
              <a:rPr lang="zh-CN" altLang="en-US" sz="1400" dirty="0"/>
              <a:t>继承</a:t>
            </a:r>
            <a:r>
              <a:rPr lang="en-US" altLang="zh-CN" sz="1400" dirty="0" err="1"/>
              <a:t>JFrame</a:t>
            </a:r>
            <a:r>
              <a:rPr lang="zh-CN" altLang="en-US" sz="1400" dirty="0"/>
              <a:t>类并实现</a:t>
            </a:r>
            <a:r>
              <a:rPr lang="en-US" altLang="zh-CN" sz="1400" dirty="0" err="1"/>
              <a:t>ActionListener</a:t>
            </a:r>
            <a:r>
              <a:rPr lang="zh-CN" altLang="en-US" sz="1400" dirty="0"/>
              <a:t>接口</a:t>
            </a:r>
          </a:p>
          <a:p>
            <a:pPr marL="0" indent="0">
              <a:buNone/>
            </a:pPr>
            <a:r>
              <a:rPr lang="en-US" altLang="zh-CN" sz="1400" dirty="0"/>
              <a:t>public class </a:t>
            </a:r>
            <a:r>
              <a:rPr lang="en-US" altLang="zh-CN" sz="1400" dirty="0" err="1"/>
              <a:t>SwingDemo</a:t>
            </a:r>
            <a:r>
              <a:rPr lang="en-US" altLang="zh-CN" sz="1400" dirty="0"/>
              <a:t> extends </a:t>
            </a:r>
            <a:r>
              <a:rPr lang="en-US" altLang="zh-CN" sz="1400" dirty="0" err="1"/>
              <a:t>JFrame</a:t>
            </a:r>
            <a:r>
              <a:rPr lang="en-US" altLang="zh-CN" sz="1400" dirty="0"/>
              <a:t> implements</a:t>
            </a:r>
          </a:p>
          <a:p>
            <a:pPr marL="0" indent="0">
              <a:buNone/>
            </a:pPr>
            <a:r>
              <a:rPr lang="en-US" altLang="zh-CN" sz="1400" dirty="0"/>
              <a:t>       </a:t>
            </a:r>
            <a:r>
              <a:rPr lang="en-US" altLang="zh-CN" sz="1400" dirty="0" err="1"/>
              <a:t>ActionListener</a:t>
            </a:r>
            <a:r>
              <a:rPr lang="en-US" altLang="zh-CN" sz="1400" dirty="0"/>
              <a:t>{</a:t>
            </a:r>
          </a:p>
          <a:p>
            <a:pPr marL="0" indent="0">
              <a:buNone/>
            </a:pPr>
            <a:r>
              <a:rPr lang="en-US" altLang="zh-CN" sz="1400" dirty="0"/>
              <a:t>   </a:t>
            </a:r>
            <a:r>
              <a:rPr lang="en-US" altLang="zh-CN" sz="1400" dirty="0" err="1"/>
              <a:t>JButton</a:t>
            </a:r>
            <a:r>
              <a:rPr lang="en-US" altLang="zh-CN" sz="1400" dirty="0"/>
              <a:t> b1;       // </a:t>
            </a:r>
            <a:r>
              <a:rPr lang="zh-CN" altLang="en-US" sz="1400" dirty="0"/>
              <a:t>声明按钮对象</a:t>
            </a:r>
          </a:p>
          <a:p>
            <a:pPr marL="0" indent="0">
              <a:buNone/>
            </a:pPr>
            <a:r>
              <a:rPr lang="zh-CN" altLang="en-US" sz="1400" dirty="0"/>
              <a:t>   </a:t>
            </a:r>
            <a:r>
              <a:rPr lang="en-US" altLang="zh-CN" sz="1400" dirty="0" err="1"/>
              <a:t>JLabel</a:t>
            </a:r>
            <a:r>
              <a:rPr lang="en-US" altLang="zh-CN" sz="1400" dirty="0"/>
              <a:t> l1,l2;     // </a:t>
            </a:r>
            <a:r>
              <a:rPr lang="zh-CN" altLang="en-US" sz="1400" dirty="0"/>
              <a:t>声明标签对象</a:t>
            </a:r>
          </a:p>
          <a:p>
            <a:pPr marL="0" indent="0">
              <a:buNone/>
            </a:pPr>
            <a:r>
              <a:rPr lang="en-US" altLang="zh-CN" sz="1400" dirty="0" err="1"/>
              <a:t>SwingDemo</a:t>
            </a:r>
            <a:r>
              <a:rPr lang="en-US" altLang="zh-CN" sz="1400" dirty="0"/>
              <a:t>(){                 // </a:t>
            </a:r>
            <a:r>
              <a:rPr lang="zh-CN" altLang="en-US" sz="1400" dirty="0"/>
              <a:t>定义构造方法</a:t>
            </a:r>
          </a:p>
          <a:p>
            <a:pPr marL="0" indent="0">
              <a:buNone/>
            </a:pPr>
            <a:r>
              <a:rPr lang="zh-CN" altLang="en-US" sz="1400" dirty="0"/>
              <a:t>     </a:t>
            </a:r>
            <a:r>
              <a:rPr lang="en-US" altLang="zh-CN" sz="1400" dirty="0"/>
              <a:t>super("Swing</a:t>
            </a:r>
            <a:r>
              <a:rPr lang="zh-CN" altLang="en-US" sz="1400" dirty="0"/>
              <a:t>应用程序的例</a:t>
            </a:r>
            <a:r>
              <a:rPr lang="en-US" altLang="zh-CN" sz="1400" dirty="0"/>
              <a:t>");// </a:t>
            </a:r>
            <a:r>
              <a:rPr lang="zh-CN" altLang="en-US" sz="1400" dirty="0"/>
              <a:t>调用父类的构造方法</a:t>
            </a:r>
          </a:p>
          <a:p>
            <a:pPr marL="0" indent="0">
              <a:buNone/>
            </a:pPr>
            <a:r>
              <a:rPr lang="zh-CN" altLang="en-US" sz="1400" dirty="0"/>
              <a:t>     </a:t>
            </a:r>
            <a:r>
              <a:rPr lang="en-US" altLang="zh-CN" sz="1400" dirty="0"/>
              <a:t>l1=new </a:t>
            </a:r>
            <a:r>
              <a:rPr lang="en-US" altLang="zh-CN" sz="1400" dirty="0" err="1"/>
              <a:t>JLabel</a:t>
            </a:r>
            <a:r>
              <a:rPr lang="en-US" altLang="zh-CN" sz="1400" dirty="0"/>
              <a:t>("</a:t>
            </a:r>
            <a:r>
              <a:rPr lang="zh-CN" altLang="en-US" sz="1400" dirty="0"/>
              <a:t>一个</a:t>
            </a:r>
            <a:r>
              <a:rPr lang="en-US" altLang="zh-CN" sz="1400" dirty="0"/>
              <a:t>GUI</a:t>
            </a:r>
            <a:r>
              <a:rPr lang="zh-CN" altLang="en-US" sz="1400" dirty="0"/>
              <a:t>应用程序的例子</a:t>
            </a:r>
            <a:r>
              <a:rPr lang="en-US" altLang="zh-CN" sz="1400" dirty="0"/>
              <a:t>",</a:t>
            </a:r>
          </a:p>
          <a:p>
            <a:pPr marL="0" indent="0">
              <a:buNone/>
            </a:pPr>
            <a:r>
              <a:rPr lang="en-US" altLang="zh-CN" sz="1400" dirty="0"/>
              <a:t>           </a:t>
            </a:r>
            <a:r>
              <a:rPr lang="en-US" altLang="zh-CN" sz="1400" dirty="0" err="1"/>
              <a:t>JLabel.CENTER</a:t>
            </a:r>
            <a:r>
              <a:rPr lang="en-US" altLang="zh-CN" sz="1400" dirty="0"/>
              <a:t>);      // </a:t>
            </a:r>
            <a:r>
              <a:rPr lang="zh-CN" altLang="en-US" sz="1400" dirty="0"/>
              <a:t>定义标签，文字居中</a:t>
            </a:r>
          </a:p>
          <a:p>
            <a:pPr marL="0" indent="0">
              <a:buNone/>
            </a:pPr>
            <a:r>
              <a:rPr lang="zh-CN" altLang="en-US" sz="1400" dirty="0"/>
              <a:t>     </a:t>
            </a:r>
            <a:r>
              <a:rPr lang="en-US" altLang="zh-CN" sz="1400" dirty="0"/>
              <a:t>l2=new </a:t>
            </a:r>
            <a:r>
              <a:rPr lang="en-US" altLang="zh-CN" sz="1400" dirty="0" err="1"/>
              <a:t>JLabel</a:t>
            </a:r>
            <a:r>
              <a:rPr lang="en-US" altLang="zh-CN" sz="1400" dirty="0"/>
              <a:t>(" ");           // </a:t>
            </a:r>
            <a:r>
              <a:rPr lang="zh-CN" altLang="en-US" sz="1400" dirty="0"/>
              <a:t>定义无文字标签</a:t>
            </a:r>
          </a:p>
          <a:p>
            <a:pPr marL="0" indent="0">
              <a:buNone/>
            </a:pPr>
            <a:r>
              <a:rPr lang="zh-CN" altLang="en-US" sz="1400" dirty="0"/>
              <a:t>     </a:t>
            </a:r>
            <a:r>
              <a:rPr lang="en-US" altLang="zh-CN" sz="1400" dirty="0"/>
              <a:t>b1=new </a:t>
            </a:r>
            <a:r>
              <a:rPr lang="en-US" altLang="zh-CN" sz="1400" dirty="0" err="1"/>
              <a:t>JButton</a:t>
            </a:r>
            <a:r>
              <a:rPr lang="en-US" altLang="zh-CN" sz="1400" dirty="0"/>
              <a:t>("</a:t>
            </a:r>
            <a:r>
              <a:rPr lang="zh-CN" altLang="en-US" sz="1400" dirty="0"/>
              <a:t>现在时间</a:t>
            </a:r>
            <a:r>
              <a:rPr lang="en-US" altLang="zh-CN" sz="1400" dirty="0"/>
              <a:t>[T]");// </a:t>
            </a:r>
            <a:r>
              <a:rPr lang="zh-CN" altLang="en-US" sz="1400" dirty="0"/>
              <a:t>定义按钮</a:t>
            </a:r>
          </a:p>
          <a:p>
            <a:pPr marL="0" indent="0">
              <a:buNone/>
            </a:pPr>
            <a:r>
              <a:rPr lang="zh-CN" altLang="en-US" sz="1400" dirty="0"/>
              <a:t>     </a:t>
            </a:r>
            <a:r>
              <a:rPr lang="en-US" altLang="zh-CN" sz="1400" dirty="0"/>
              <a:t>b1.setMnemonic(</a:t>
            </a:r>
            <a:r>
              <a:rPr lang="en-US" altLang="zh-CN" sz="1400" dirty="0" err="1"/>
              <a:t>KeyEvent.VK_T</a:t>
            </a:r>
            <a:r>
              <a:rPr lang="en-US" altLang="zh-CN" sz="1400" dirty="0"/>
              <a:t>);// </a:t>
            </a:r>
            <a:r>
              <a:rPr lang="zh-CN" altLang="en-US" sz="1400" dirty="0"/>
              <a:t>设置按钮的快捷键</a:t>
            </a:r>
          </a:p>
          <a:p>
            <a:pPr marL="0" indent="0">
              <a:buNone/>
            </a:pPr>
            <a:r>
              <a:rPr lang="zh-CN" altLang="en-US" sz="1400" dirty="0"/>
              <a:t>     </a:t>
            </a:r>
            <a:r>
              <a:rPr lang="en-US" altLang="zh-CN" sz="1400" dirty="0"/>
              <a:t>b1.setActionCommand("time");  // </a:t>
            </a:r>
            <a:r>
              <a:rPr lang="zh-CN" altLang="en-US" sz="1400" dirty="0"/>
              <a:t>设置</a:t>
            </a:r>
            <a:r>
              <a:rPr lang="zh-CN" altLang="en-US" sz="1400" dirty="0" smtClean="0"/>
              <a:t>控制名     </a:t>
            </a:r>
            <a:endParaRPr lang="en-US" altLang="zh-CN" sz="1400" dirty="0" smtClean="0"/>
          </a:p>
          <a:p>
            <a:endParaRPr lang="zh-CN" altLang="en-US" sz="1400" dirty="0"/>
          </a:p>
        </p:txBody>
      </p:sp>
    </p:spTree>
    <p:extLst>
      <p:ext uri="{BB962C8B-B14F-4D97-AF65-F5344CB8AC3E}">
        <p14:creationId xmlns:p14="http://schemas.microsoft.com/office/powerpoint/2010/main" val="1321672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txBox="1">
            <a:spLocks noChangeArrowheads="1"/>
          </p:cNvSpPr>
          <p:nvPr/>
        </p:nvSpPr>
        <p:spPr bwMode="auto">
          <a:xfrm>
            <a:off x="685800" y="381000"/>
            <a:ext cx="7416800" cy="685800"/>
          </a:xfrm>
          <a:prstGeom prst="rect">
            <a:avLst/>
          </a:prstGeom>
          <a:noFill/>
          <a:ln w="9525">
            <a:noFill/>
            <a:miter lim="800000"/>
            <a:headEnd/>
            <a:tailEnd/>
          </a:ln>
        </p:spPr>
        <p:txBody>
          <a:bodyPr/>
          <a:lstStyle/>
          <a:p>
            <a:r>
              <a:rPr lang="zh-CN" altLang="en-US" sz="3200" b="1" dirty="0">
                <a:solidFill>
                  <a:srgbClr val="7E3A3A"/>
                </a:solidFill>
                <a:latin typeface="微软雅黑"/>
                <a:ea typeface="微软雅黑"/>
                <a:cs typeface="微软雅黑"/>
              </a:rPr>
              <a:t>一个</a:t>
            </a:r>
            <a:r>
              <a:rPr lang="en-US" altLang="zh-CN" sz="3200" b="1" dirty="0">
                <a:solidFill>
                  <a:srgbClr val="7E3A3A"/>
                </a:solidFill>
                <a:latin typeface="微软雅黑"/>
                <a:ea typeface="微软雅黑"/>
                <a:cs typeface="微软雅黑"/>
              </a:rPr>
              <a:t>Java GUI</a:t>
            </a:r>
            <a:r>
              <a:rPr lang="zh-CN" altLang="en-US" sz="3200" b="1" dirty="0">
                <a:solidFill>
                  <a:srgbClr val="7E3A3A"/>
                </a:solidFill>
                <a:latin typeface="微软雅黑"/>
                <a:ea typeface="微软雅黑"/>
                <a:cs typeface="微软雅黑"/>
              </a:rPr>
              <a:t>简单程序</a:t>
            </a:r>
          </a:p>
        </p:txBody>
      </p:sp>
      <p:sp>
        <p:nvSpPr>
          <p:cNvPr id="2" name="内容占位符 1"/>
          <p:cNvSpPr>
            <a:spLocks noGrp="1"/>
          </p:cNvSpPr>
          <p:nvPr>
            <p:ph idx="1"/>
          </p:nvPr>
        </p:nvSpPr>
        <p:spPr/>
        <p:txBody>
          <a:bodyPr/>
          <a:lstStyle/>
          <a:p>
            <a:pPr marL="0" indent="0">
              <a:buNone/>
            </a:pPr>
            <a:r>
              <a:rPr lang="en-US" altLang="zh-CN" sz="1400" dirty="0" smtClean="0"/>
              <a:t>b1.addActionListener(this</a:t>
            </a:r>
            <a:r>
              <a:rPr lang="en-US" altLang="zh-CN" sz="1400" dirty="0"/>
              <a:t>);   // </a:t>
            </a:r>
            <a:r>
              <a:rPr lang="zh-CN" altLang="en-US" sz="1400" dirty="0"/>
              <a:t>注册按钮事件</a:t>
            </a:r>
          </a:p>
          <a:p>
            <a:pPr marL="0" indent="0">
              <a:buNone/>
            </a:pPr>
            <a:r>
              <a:rPr lang="zh-CN" altLang="en-US" sz="1400" dirty="0"/>
              <a:t>     </a:t>
            </a:r>
            <a:r>
              <a:rPr lang="en-US" altLang="zh-CN" sz="1400" dirty="0"/>
              <a:t>add(l1,BorderLayout.NORTH);     // </a:t>
            </a:r>
            <a:r>
              <a:rPr lang="zh-CN" altLang="en-US" sz="1400" dirty="0"/>
              <a:t>添加标签</a:t>
            </a:r>
            <a:r>
              <a:rPr lang="en-US" altLang="zh-CN" sz="1400" dirty="0"/>
              <a:t>l1</a:t>
            </a:r>
          </a:p>
          <a:p>
            <a:pPr marL="0" indent="0">
              <a:buNone/>
            </a:pPr>
            <a:r>
              <a:rPr lang="en-US" altLang="zh-CN" sz="1400" dirty="0"/>
              <a:t>     add(l2,BorderLayout.CENTER);   // </a:t>
            </a:r>
            <a:r>
              <a:rPr lang="zh-CN" altLang="en-US" sz="1400" dirty="0"/>
              <a:t>添加标签</a:t>
            </a:r>
            <a:r>
              <a:rPr lang="en-US" altLang="zh-CN" sz="1400" dirty="0"/>
              <a:t>l2</a:t>
            </a:r>
          </a:p>
          <a:p>
            <a:pPr marL="0" indent="0">
              <a:buNone/>
            </a:pPr>
            <a:r>
              <a:rPr lang="en-US" altLang="zh-CN" sz="1400" dirty="0"/>
              <a:t>     add(b1,BorderLayout.SOUTH);    // </a:t>
            </a:r>
            <a:r>
              <a:rPr lang="zh-CN" altLang="en-US" sz="1400" dirty="0"/>
              <a:t>添加标签</a:t>
            </a:r>
            <a:r>
              <a:rPr lang="en-US" altLang="zh-CN" sz="1400" dirty="0"/>
              <a:t>b1</a:t>
            </a:r>
          </a:p>
          <a:p>
            <a:pPr marL="0" indent="0">
              <a:buNone/>
            </a:pPr>
            <a:r>
              <a:rPr lang="en-US" altLang="zh-CN" sz="1400" dirty="0"/>
              <a:t>  }</a:t>
            </a:r>
          </a:p>
          <a:p>
            <a:pPr marL="0" indent="0">
              <a:buNone/>
            </a:pPr>
            <a:r>
              <a:rPr lang="en-US" altLang="zh-CN" sz="1400" dirty="0"/>
              <a:t>// </a:t>
            </a:r>
            <a:r>
              <a:rPr lang="zh-CN" altLang="en-US" sz="1400" dirty="0"/>
              <a:t>对按钮引发事件编程</a:t>
            </a:r>
          </a:p>
          <a:p>
            <a:pPr marL="0" indent="0">
              <a:buNone/>
            </a:pPr>
            <a:r>
              <a:rPr lang="zh-CN" altLang="en-US" sz="1400" dirty="0"/>
              <a:t>  </a:t>
            </a:r>
            <a:r>
              <a:rPr lang="en-US" altLang="zh-CN" sz="1400" dirty="0"/>
              <a:t>public void </a:t>
            </a:r>
            <a:r>
              <a:rPr lang="en-US" altLang="zh-CN" sz="1400" dirty="0" err="1"/>
              <a:t>actionPerformed</a:t>
            </a:r>
            <a:r>
              <a:rPr lang="en-US" altLang="zh-CN" sz="1400" dirty="0"/>
              <a:t>(</a:t>
            </a:r>
            <a:r>
              <a:rPr lang="en-US" altLang="zh-CN" sz="1400" dirty="0" err="1"/>
              <a:t>ActionEvent</a:t>
            </a:r>
            <a:r>
              <a:rPr lang="en-US" altLang="zh-CN" sz="1400" dirty="0"/>
              <a:t> e){</a:t>
            </a:r>
          </a:p>
          <a:p>
            <a:pPr marL="0" indent="0">
              <a:buNone/>
            </a:pPr>
            <a:r>
              <a:rPr lang="en-US" altLang="zh-CN" sz="1400" dirty="0"/>
              <a:t>            // </a:t>
            </a:r>
            <a:r>
              <a:rPr lang="zh-CN" altLang="en-US" sz="1400" dirty="0"/>
              <a:t>捕获按钮事件</a:t>
            </a:r>
          </a:p>
          <a:p>
            <a:pPr marL="0" indent="0">
              <a:buNone/>
            </a:pPr>
            <a:r>
              <a:rPr lang="zh-CN" altLang="en-US" sz="1400" dirty="0"/>
              <a:t>     </a:t>
            </a:r>
            <a:r>
              <a:rPr lang="en-US" altLang="zh-CN" sz="1400" dirty="0"/>
              <a:t>Calendar c1 = </a:t>
            </a:r>
            <a:r>
              <a:rPr lang="en-US" altLang="zh-CN" sz="1400" dirty="0" err="1"/>
              <a:t>Calendar.getInstance</a:t>
            </a:r>
            <a:r>
              <a:rPr lang="en-US" altLang="zh-CN" sz="1400" dirty="0"/>
              <a:t>();</a:t>
            </a:r>
          </a:p>
          <a:p>
            <a:pPr marL="0" indent="0">
              <a:buNone/>
            </a:pPr>
            <a:r>
              <a:rPr lang="en-US" altLang="zh-CN" sz="1400" dirty="0"/>
              <a:t>             // </a:t>
            </a:r>
            <a:r>
              <a:rPr lang="zh-CN" altLang="en-US" sz="1400" dirty="0"/>
              <a:t>获取系统日期和事件</a:t>
            </a:r>
          </a:p>
          <a:p>
            <a:pPr marL="0" indent="0">
              <a:buNone/>
            </a:pPr>
            <a:r>
              <a:rPr lang="zh-CN" altLang="en-US" sz="1400" dirty="0"/>
              <a:t>     </a:t>
            </a:r>
            <a:r>
              <a:rPr lang="en-US" altLang="zh-CN" sz="1400" dirty="0"/>
              <a:t>if(</a:t>
            </a:r>
            <a:r>
              <a:rPr lang="en-US" altLang="zh-CN" sz="1400" dirty="0" err="1"/>
              <a:t>e.getActionCommand</a:t>
            </a:r>
            <a:r>
              <a:rPr lang="en-US" altLang="zh-CN" sz="1400" dirty="0"/>
              <a:t>().equals("time")){</a:t>
            </a:r>
          </a:p>
          <a:p>
            <a:pPr marL="0" indent="0">
              <a:buNone/>
            </a:pPr>
            <a:r>
              <a:rPr lang="en-US" altLang="zh-CN" sz="1400" dirty="0"/>
              <a:t>             // </a:t>
            </a:r>
            <a:r>
              <a:rPr lang="zh-CN" altLang="en-US" sz="1400" dirty="0"/>
              <a:t>判断是否为所需的按钮事件</a:t>
            </a:r>
          </a:p>
          <a:p>
            <a:pPr marL="0" indent="0">
              <a:buNone/>
            </a:pPr>
            <a:r>
              <a:rPr lang="zh-CN" altLang="en-US" sz="1400" dirty="0"/>
              <a:t>        </a:t>
            </a:r>
            <a:r>
              <a:rPr lang="en-US" altLang="zh-CN" sz="1400" dirty="0"/>
              <a:t>l2.setText(“</a:t>
            </a:r>
            <a:r>
              <a:rPr lang="zh-CN" altLang="en-US" sz="1400" dirty="0"/>
              <a:t>现在时间是”</a:t>
            </a:r>
            <a:r>
              <a:rPr lang="en-US" altLang="zh-CN" sz="1400" dirty="0"/>
              <a:t>+</a:t>
            </a:r>
          </a:p>
          <a:p>
            <a:pPr marL="0" indent="0">
              <a:buNone/>
            </a:pPr>
            <a:r>
              <a:rPr lang="en-US" altLang="zh-CN" sz="1400" dirty="0"/>
              <a:t>           c1.get(</a:t>
            </a:r>
            <a:r>
              <a:rPr lang="en-US" altLang="zh-CN" sz="1400" dirty="0" err="1"/>
              <a:t>Calendar.HOUR_OF_DAY</a:t>
            </a:r>
            <a:r>
              <a:rPr lang="en-US" altLang="zh-CN" sz="1400" dirty="0"/>
              <a:t>)</a:t>
            </a:r>
          </a:p>
          <a:p>
            <a:pPr marL="0" indent="0">
              <a:buNone/>
            </a:pPr>
            <a:r>
              <a:rPr lang="en-US" altLang="zh-CN" sz="1400" dirty="0"/>
              <a:t>           +“</a:t>
            </a:r>
            <a:r>
              <a:rPr lang="zh-CN" altLang="en-US" sz="1400" dirty="0"/>
              <a:t>时”</a:t>
            </a:r>
            <a:r>
              <a:rPr lang="en-US" altLang="zh-CN" sz="1400" dirty="0"/>
              <a:t>+c1.get(</a:t>
            </a:r>
            <a:r>
              <a:rPr lang="en-US" altLang="zh-CN" sz="1400" dirty="0" err="1"/>
              <a:t>Calendar.MINUTE</a:t>
            </a:r>
            <a:r>
              <a:rPr lang="en-US" altLang="zh-CN" sz="1400" dirty="0"/>
              <a:t>)+“</a:t>
            </a:r>
            <a:r>
              <a:rPr lang="zh-CN" altLang="en-US" sz="1400" dirty="0"/>
              <a:t>分”</a:t>
            </a:r>
            <a:r>
              <a:rPr lang="en-US" altLang="zh-CN" sz="1400" dirty="0"/>
              <a:t>);</a:t>
            </a:r>
          </a:p>
          <a:p>
            <a:pPr marL="0" indent="0">
              <a:buNone/>
            </a:pPr>
            <a:r>
              <a:rPr lang="en-US" altLang="zh-CN" sz="1400" dirty="0"/>
              <a:t>             //</a:t>
            </a:r>
            <a:r>
              <a:rPr lang="zh-CN" altLang="en-US" sz="1400" dirty="0"/>
              <a:t>设置标签文字</a:t>
            </a:r>
          </a:p>
          <a:p>
            <a:pPr marL="0" indent="0">
              <a:buNone/>
            </a:pPr>
            <a:r>
              <a:rPr lang="zh-CN" altLang="en-US" sz="1400" dirty="0"/>
              <a:t>        </a:t>
            </a:r>
            <a:r>
              <a:rPr lang="en-US" altLang="zh-CN" sz="1400" dirty="0"/>
              <a:t>l2.setHorizontalAlignment(</a:t>
            </a:r>
            <a:r>
              <a:rPr lang="en-US" altLang="zh-CN" sz="1400" dirty="0" err="1"/>
              <a:t>JLabel.CENTER</a:t>
            </a:r>
            <a:r>
              <a:rPr lang="en-US" altLang="zh-CN" sz="1400" dirty="0"/>
              <a:t>);</a:t>
            </a:r>
          </a:p>
          <a:p>
            <a:pPr marL="0" indent="0">
              <a:buNone/>
            </a:pPr>
            <a:r>
              <a:rPr lang="en-US" altLang="zh-CN" sz="1400" dirty="0"/>
              <a:t>             // </a:t>
            </a:r>
            <a:r>
              <a:rPr lang="zh-CN" altLang="en-US" sz="1400" dirty="0"/>
              <a:t>设置标签标签文字居中对齐</a:t>
            </a:r>
          </a:p>
          <a:p>
            <a:pPr marL="0" indent="0">
              <a:buNone/>
            </a:pPr>
            <a:r>
              <a:rPr lang="zh-CN" altLang="en-US" sz="1400" dirty="0"/>
              <a:t>        </a:t>
            </a:r>
            <a:r>
              <a:rPr lang="en-US" altLang="zh-CN" sz="1400" dirty="0"/>
              <a:t>}else </a:t>
            </a:r>
            <a:r>
              <a:rPr lang="en-US" altLang="zh-CN" sz="1400" dirty="0" err="1"/>
              <a:t>System.exit</a:t>
            </a:r>
            <a:r>
              <a:rPr lang="en-US" altLang="zh-CN" sz="1400" dirty="0"/>
              <a:t>(0);</a:t>
            </a:r>
          </a:p>
          <a:p>
            <a:pPr marL="0" indent="0">
              <a:buNone/>
            </a:pPr>
            <a:r>
              <a:rPr lang="en-US" altLang="zh-CN" sz="1400" dirty="0"/>
              <a:t>  </a:t>
            </a:r>
            <a:r>
              <a:rPr lang="en-US" altLang="zh-CN" sz="1400" dirty="0" smtClean="0"/>
              <a:t>}</a:t>
            </a:r>
            <a:endParaRPr lang="en-US" altLang="zh-CN" sz="1400" dirty="0"/>
          </a:p>
        </p:txBody>
      </p:sp>
    </p:spTree>
    <p:extLst>
      <p:ext uri="{BB962C8B-B14F-4D97-AF65-F5344CB8AC3E}">
        <p14:creationId xmlns:p14="http://schemas.microsoft.com/office/powerpoint/2010/main" val="21101604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txBox="1">
            <a:spLocks noChangeArrowheads="1"/>
          </p:cNvSpPr>
          <p:nvPr/>
        </p:nvSpPr>
        <p:spPr bwMode="auto">
          <a:xfrm>
            <a:off x="685800" y="381000"/>
            <a:ext cx="7416800" cy="685800"/>
          </a:xfrm>
          <a:prstGeom prst="rect">
            <a:avLst/>
          </a:prstGeom>
          <a:noFill/>
          <a:ln w="9525">
            <a:noFill/>
            <a:miter lim="800000"/>
            <a:headEnd/>
            <a:tailEnd/>
          </a:ln>
        </p:spPr>
        <p:txBody>
          <a:bodyPr/>
          <a:lstStyle/>
          <a:p>
            <a:r>
              <a:rPr lang="zh-CN" altLang="en-US" sz="3200" b="1" dirty="0">
                <a:solidFill>
                  <a:srgbClr val="7E3A3A"/>
                </a:solidFill>
                <a:latin typeface="微软雅黑"/>
                <a:ea typeface="微软雅黑"/>
                <a:cs typeface="微软雅黑"/>
              </a:rPr>
              <a:t>一个</a:t>
            </a:r>
            <a:r>
              <a:rPr lang="en-US" altLang="zh-CN" sz="3200" b="1" dirty="0">
                <a:solidFill>
                  <a:srgbClr val="7E3A3A"/>
                </a:solidFill>
                <a:latin typeface="微软雅黑"/>
                <a:ea typeface="微软雅黑"/>
                <a:cs typeface="微软雅黑"/>
              </a:rPr>
              <a:t>Java GUI</a:t>
            </a:r>
            <a:r>
              <a:rPr lang="zh-CN" altLang="en-US" sz="3200" b="1" dirty="0">
                <a:solidFill>
                  <a:srgbClr val="7E3A3A"/>
                </a:solidFill>
                <a:latin typeface="微软雅黑"/>
                <a:ea typeface="微软雅黑"/>
                <a:cs typeface="微软雅黑"/>
              </a:rPr>
              <a:t>简单程序</a:t>
            </a:r>
          </a:p>
        </p:txBody>
      </p:sp>
      <p:sp>
        <p:nvSpPr>
          <p:cNvPr id="2" name="内容占位符 1"/>
          <p:cNvSpPr>
            <a:spLocks noGrp="1"/>
          </p:cNvSpPr>
          <p:nvPr>
            <p:ph idx="1"/>
          </p:nvPr>
        </p:nvSpPr>
        <p:spPr/>
        <p:txBody>
          <a:bodyPr/>
          <a:lstStyle/>
          <a:p>
            <a:pPr marL="0" indent="0">
              <a:buNone/>
            </a:pPr>
            <a:r>
              <a:rPr lang="en-US" altLang="zh-CN" sz="1400" dirty="0" smtClean="0"/>
              <a:t>public </a:t>
            </a:r>
            <a:r>
              <a:rPr lang="en-US" altLang="zh-CN" sz="1400" dirty="0"/>
              <a:t>static void main(String </a:t>
            </a:r>
            <a:r>
              <a:rPr lang="en-US" altLang="zh-CN" sz="1400" dirty="0" err="1"/>
              <a:t>args</a:t>
            </a:r>
            <a:r>
              <a:rPr lang="en-US" altLang="zh-CN" sz="1400" dirty="0"/>
              <a:t>[]){// </a:t>
            </a:r>
            <a:r>
              <a:rPr lang="zh-CN" altLang="en-US" sz="1400" dirty="0"/>
              <a:t>主方法</a:t>
            </a:r>
          </a:p>
          <a:p>
            <a:pPr marL="0" indent="0">
              <a:buNone/>
            </a:pPr>
            <a:r>
              <a:rPr lang="zh-CN" altLang="en-US" sz="1400" dirty="0"/>
              <a:t>    </a:t>
            </a:r>
            <a:r>
              <a:rPr lang="en-US" altLang="zh-CN" sz="1400" dirty="0" err="1"/>
              <a:t>JFrame.setDefaultLookAndFeelDecorated</a:t>
            </a:r>
            <a:r>
              <a:rPr lang="en-US" altLang="zh-CN" sz="1400" dirty="0"/>
              <a:t>(true);</a:t>
            </a:r>
          </a:p>
          <a:p>
            <a:pPr marL="0" indent="0">
              <a:buNone/>
            </a:pPr>
            <a:r>
              <a:rPr lang="en-US" altLang="zh-CN" sz="1400" dirty="0"/>
              <a:t>     // </a:t>
            </a:r>
            <a:r>
              <a:rPr lang="zh-CN" altLang="en-US" sz="1400" dirty="0"/>
              <a:t>加此语句显示为运行结果图的右图 </a:t>
            </a:r>
          </a:p>
          <a:p>
            <a:pPr marL="0" indent="0">
              <a:buNone/>
            </a:pPr>
            <a:r>
              <a:rPr lang="zh-CN" altLang="en-US" sz="1400" dirty="0"/>
              <a:t>    </a:t>
            </a:r>
            <a:r>
              <a:rPr lang="en-US" altLang="zh-CN" sz="1400" dirty="0" err="1"/>
              <a:t>JFrame</a:t>
            </a:r>
            <a:r>
              <a:rPr lang="en-US" altLang="zh-CN" sz="1400" dirty="0"/>
              <a:t> frame = new </a:t>
            </a:r>
            <a:r>
              <a:rPr lang="en-US" altLang="zh-CN" sz="1400" dirty="0" err="1"/>
              <a:t>SwingDemo</a:t>
            </a:r>
            <a:r>
              <a:rPr lang="en-US" altLang="zh-CN" sz="1400" dirty="0"/>
              <a:t>();</a:t>
            </a:r>
          </a:p>
          <a:p>
            <a:pPr marL="0" indent="0">
              <a:buNone/>
            </a:pPr>
            <a:r>
              <a:rPr lang="en-US" altLang="zh-CN" sz="1400" dirty="0"/>
              <a:t>     // </a:t>
            </a:r>
            <a:r>
              <a:rPr lang="zh-CN" altLang="en-US" sz="1400" dirty="0"/>
              <a:t>创建</a:t>
            </a:r>
            <a:r>
              <a:rPr lang="en-US" altLang="zh-CN" sz="1400" dirty="0" err="1"/>
              <a:t>JFrame</a:t>
            </a:r>
            <a:r>
              <a:rPr lang="zh-CN" altLang="en-US" sz="1400" dirty="0"/>
              <a:t>对象，初始不可见</a:t>
            </a:r>
          </a:p>
          <a:p>
            <a:pPr marL="0" indent="0">
              <a:buNone/>
            </a:pPr>
            <a:r>
              <a:rPr lang="zh-CN" altLang="en-US" sz="1400" dirty="0"/>
              <a:t>    </a:t>
            </a:r>
            <a:r>
              <a:rPr lang="en-US" altLang="zh-CN" sz="1400" dirty="0" err="1"/>
              <a:t>frame.setDefaultCloseOperation</a:t>
            </a:r>
            <a:r>
              <a:rPr lang="en-US" altLang="zh-CN" sz="1400" dirty="0"/>
              <a:t>(</a:t>
            </a:r>
          </a:p>
          <a:p>
            <a:pPr marL="0" indent="0">
              <a:buNone/>
            </a:pPr>
            <a:r>
              <a:rPr lang="en-US" altLang="zh-CN" sz="1400" dirty="0"/>
              <a:t>    </a:t>
            </a:r>
            <a:r>
              <a:rPr lang="en-US" altLang="zh-CN" sz="1400" dirty="0" err="1"/>
              <a:t>JFrame.EXIT_ON_CLOSE</a:t>
            </a:r>
            <a:r>
              <a:rPr lang="en-US" altLang="zh-CN" sz="1400" dirty="0"/>
              <a:t>);// </a:t>
            </a:r>
            <a:r>
              <a:rPr lang="zh-CN" altLang="en-US" sz="1400" dirty="0"/>
              <a:t>设置框架关闭按钮事件</a:t>
            </a:r>
          </a:p>
          <a:p>
            <a:pPr marL="0" indent="0">
              <a:buNone/>
            </a:pPr>
            <a:r>
              <a:rPr lang="zh-CN" altLang="en-US" sz="1400" dirty="0"/>
              <a:t>    </a:t>
            </a:r>
            <a:r>
              <a:rPr lang="en-US" altLang="zh-CN" sz="1400" dirty="0" err="1"/>
              <a:t>frame.pack</a:t>
            </a:r>
            <a:r>
              <a:rPr lang="en-US" altLang="zh-CN" sz="1400" dirty="0"/>
              <a:t>();         // </a:t>
            </a:r>
            <a:r>
              <a:rPr lang="zh-CN" altLang="en-US" sz="1400" dirty="0"/>
              <a:t>压缩框架的显示区域</a:t>
            </a:r>
          </a:p>
          <a:p>
            <a:pPr marL="0" indent="0">
              <a:buNone/>
            </a:pPr>
            <a:r>
              <a:rPr lang="zh-CN" altLang="en-US" sz="1400" dirty="0"/>
              <a:t>    </a:t>
            </a:r>
            <a:r>
              <a:rPr lang="en-US" altLang="zh-CN" sz="1400" dirty="0" err="1"/>
              <a:t>frame.setVisible</a:t>
            </a:r>
            <a:r>
              <a:rPr lang="en-US" altLang="zh-CN" sz="1400" dirty="0"/>
              <a:t>(true);  // </a:t>
            </a:r>
            <a:r>
              <a:rPr lang="zh-CN" altLang="en-US" sz="1400" dirty="0"/>
              <a:t>显示框架主窗口</a:t>
            </a:r>
          </a:p>
          <a:p>
            <a:pPr marL="0" indent="0">
              <a:buNone/>
            </a:pPr>
            <a:r>
              <a:rPr lang="zh-CN" altLang="en-US" sz="1400" dirty="0"/>
              <a:t>  </a:t>
            </a:r>
            <a:r>
              <a:rPr lang="en-US" altLang="zh-CN" sz="1400" dirty="0"/>
              <a:t>}</a:t>
            </a:r>
          </a:p>
          <a:p>
            <a:pPr marL="0" indent="0">
              <a:buNone/>
            </a:pPr>
            <a:r>
              <a:rPr lang="en-US" altLang="zh-CN" sz="1400" dirty="0"/>
              <a:t>}</a:t>
            </a:r>
          </a:p>
          <a:p>
            <a:endParaRPr lang="zh-CN" altLang="en-US" sz="1400" dirty="0"/>
          </a:p>
        </p:txBody>
      </p:sp>
    </p:spTree>
    <p:extLst>
      <p:ext uri="{BB962C8B-B14F-4D97-AF65-F5344CB8AC3E}">
        <p14:creationId xmlns:p14="http://schemas.microsoft.com/office/powerpoint/2010/main" val="34968566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txBox="1">
            <a:spLocks noChangeArrowheads="1"/>
          </p:cNvSpPr>
          <p:nvPr/>
        </p:nvSpPr>
        <p:spPr bwMode="auto">
          <a:xfrm>
            <a:off x="685800" y="381000"/>
            <a:ext cx="7416800" cy="685800"/>
          </a:xfrm>
          <a:prstGeom prst="rect">
            <a:avLst/>
          </a:prstGeom>
          <a:noFill/>
          <a:ln w="9525">
            <a:noFill/>
            <a:miter lim="800000"/>
            <a:headEnd/>
            <a:tailEnd/>
          </a:ln>
        </p:spPr>
        <p:txBody>
          <a:bodyPr/>
          <a:lstStyle/>
          <a:p>
            <a:r>
              <a:rPr lang="zh-CN" altLang="en-US" sz="3200" b="1" dirty="0" smtClean="0">
                <a:solidFill>
                  <a:srgbClr val="7E3A3A"/>
                </a:solidFill>
                <a:latin typeface="微软雅黑"/>
                <a:ea typeface="微软雅黑"/>
                <a:cs typeface="微软雅黑"/>
              </a:rPr>
              <a:t>例子</a:t>
            </a:r>
            <a:endParaRPr lang="zh-CN" altLang="en-US" sz="3200" b="1" dirty="0">
              <a:solidFill>
                <a:srgbClr val="7E3A3A"/>
              </a:solidFill>
              <a:latin typeface="微软雅黑"/>
              <a:ea typeface="微软雅黑"/>
              <a:cs typeface="微软雅黑"/>
            </a:endParaRPr>
          </a:p>
        </p:txBody>
      </p:sp>
      <p:sp>
        <p:nvSpPr>
          <p:cNvPr id="3" name="内容占位符 2"/>
          <p:cNvSpPr>
            <a:spLocks noGrp="1"/>
          </p:cNvSpPr>
          <p:nvPr>
            <p:ph idx="1"/>
          </p:nvPr>
        </p:nvSpPr>
        <p:spPr/>
        <p:txBody>
          <a:bodyPr/>
          <a:lstStyle/>
          <a:p>
            <a:r>
              <a:rPr lang="en-US" altLang="zh-CN" dirty="0" smtClean="0"/>
              <a:t>SwingDemo.java</a:t>
            </a:r>
          </a:p>
          <a:p>
            <a:r>
              <a:rPr lang="en-US" altLang="zh-CN" dirty="0" smtClean="0"/>
              <a:t>JTabbedPaneDemo.java</a:t>
            </a:r>
          </a:p>
          <a:p>
            <a:endParaRPr lang="zh-CN" alt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9411"/>
            <a:ext cx="30956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89" y="4560711"/>
            <a:ext cx="50419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546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ChangeArrowheads="1"/>
          </p:cNvSpPr>
          <p:nvPr/>
        </p:nvSpPr>
        <p:spPr bwMode="auto">
          <a:xfrm>
            <a:off x="827088" y="3513138"/>
            <a:ext cx="7058025" cy="273526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8434" name="Rectangle 3"/>
          <p:cNvSpPr>
            <a:spLocks noGrp="1" noChangeArrowheads="1"/>
          </p:cNvSpPr>
          <p:nvPr>
            <p:ph type="title"/>
          </p:nvPr>
        </p:nvSpPr>
        <p:spPr/>
        <p:txBody>
          <a:bodyPr/>
          <a:lstStyle/>
          <a:p>
            <a:pPr eaLnBrk="1" hangingPunct="1"/>
            <a:r>
              <a:rPr lang="en-US" altLang="zh-CN" sz="4000" smtClean="0">
                <a:latin typeface="微软雅黑"/>
              </a:rPr>
              <a:t>AWT</a:t>
            </a:r>
          </a:p>
        </p:txBody>
      </p:sp>
      <p:sp>
        <p:nvSpPr>
          <p:cNvPr id="18435" name="Rectangle 4"/>
          <p:cNvSpPr>
            <a:spLocks noGrp="1" noChangeArrowheads="1"/>
          </p:cNvSpPr>
          <p:nvPr>
            <p:ph type="body" idx="1"/>
          </p:nvPr>
        </p:nvSpPr>
        <p:spPr>
          <a:xfrm>
            <a:off x="457200" y="1143000"/>
            <a:ext cx="8229600" cy="5257800"/>
          </a:xfrm>
        </p:spPr>
        <p:txBody>
          <a:bodyPr/>
          <a:lstStyle/>
          <a:p>
            <a:pPr eaLnBrk="1" hangingPunct="1">
              <a:buClr>
                <a:schemeClr val="tx1"/>
              </a:buClr>
              <a:buFont typeface="Wingdings" pitchFamily="2" charset="2"/>
              <a:buChar char="Ø"/>
            </a:pPr>
            <a:r>
              <a:rPr lang="en-US" altLang="zh-CN" sz="1800" dirty="0" smtClean="0">
                <a:latin typeface="Verdana" pitchFamily="34" charset="0"/>
              </a:rPr>
              <a:t>AWT(Abstract Window Toolkit)</a:t>
            </a:r>
            <a:r>
              <a:rPr lang="zh-CN" altLang="en-US" sz="1800" dirty="0" smtClean="0">
                <a:latin typeface="Verdana" pitchFamily="34" charset="0"/>
              </a:rPr>
              <a:t>包括了很多类和接口，用于</a:t>
            </a:r>
            <a:r>
              <a:rPr lang="en-US" altLang="zh-CN" sz="1800" dirty="0" smtClean="0">
                <a:latin typeface="Verdana" pitchFamily="34" charset="0"/>
              </a:rPr>
              <a:t>Java Application </a:t>
            </a:r>
            <a:r>
              <a:rPr lang="zh-CN" altLang="en-US" sz="1800" dirty="0" smtClean="0">
                <a:latin typeface="Verdana" pitchFamily="34" charset="0"/>
              </a:rPr>
              <a:t>的</a:t>
            </a:r>
            <a:r>
              <a:rPr lang="en-US" altLang="zh-CN" sz="1800" dirty="0" err="1" smtClean="0">
                <a:latin typeface="Verdana" pitchFamily="34" charset="0"/>
              </a:rPr>
              <a:t>GUI（Graphics</a:t>
            </a:r>
            <a:r>
              <a:rPr lang="en-US" altLang="zh-CN" sz="1800" dirty="0" smtClean="0">
                <a:latin typeface="Verdana" pitchFamily="34" charset="0"/>
              </a:rPr>
              <a:t> User Interface </a:t>
            </a:r>
            <a:r>
              <a:rPr lang="zh-CN" altLang="en-US" sz="1800" dirty="0" smtClean="0">
                <a:latin typeface="Verdana" pitchFamily="34" charset="0"/>
              </a:rPr>
              <a:t>图形用户界面）编程。</a:t>
            </a:r>
          </a:p>
          <a:p>
            <a:pPr eaLnBrk="1" hangingPunct="1">
              <a:buClr>
                <a:schemeClr val="tx1"/>
              </a:buClr>
              <a:buFont typeface="Wingdings" pitchFamily="2" charset="2"/>
              <a:buChar char="Ø"/>
            </a:pPr>
            <a:r>
              <a:rPr lang="en-US" altLang="zh-CN" sz="1800" dirty="0" smtClean="0">
                <a:latin typeface="Verdana" pitchFamily="34" charset="0"/>
              </a:rPr>
              <a:t>GUI</a:t>
            </a:r>
            <a:r>
              <a:rPr lang="zh-CN" altLang="en-US" sz="1800" dirty="0" smtClean="0">
                <a:latin typeface="Verdana" pitchFamily="34" charset="0"/>
              </a:rPr>
              <a:t>的各种元素（如：窗口，按钮，文本框等）由</a:t>
            </a:r>
            <a:r>
              <a:rPr lang="en-US" altLang="zh-CN" sz="1800" dirty="0" smtClean="0">
                <a:latin typeface="Verdana" pitchFamily="34" charset="0"/>
              </a:rPr>
              <a:t>Java </a:t>
            </a:r>
            <a:r>
              <a:rPr lang="zh-CN" altLang="en-US" sz="1800" dirty="0" smtClean="0">
                <a:latin typeface="Verdana" pitchFamily="34" charset="0"/>
              </a:rPr>
              <a:t>类来实现。</a:t>
            </a:r>
          </a:p>
          <a:p>
            <a:pPr eaLnBrk="1" hangingPunct="1">
              <a:buClr>
                <a:schemeClr val="tx1"/>
              </a:buClr>
              <a:buFont typeface="Wingdings" pitchFamily="2" charset="2"/>
              <a:buChar char="Ø"/>
            </a:pPr>
            <a:r>
              <a:rPr lang="zh-CN" altLang="en-US" sz="1800" dirty="0" smtClean="0">
                <a:latin typeface="Verdana" pitchFamily="34" charset="0"/>
              </a:rPr>
              <a:t>使用</a:t>
            </a:r>
            <a:r>
              <a:rPr lang="en-US" altLang="zh-CN" sz="1800" dirty="0" smtClean="0">
                <a:latin typeface="Verdana" pitchFamily="34" charset="0"/>
              </a:rPr>
              <a:t>AWT</a:t>
            </a:r>
            <a:r>
              <a:rPr lang="zh-CN" altLang="en-US" sz="1800" dirty="0" smtClean="0">
                <a:latin typeface="Verdana" pitchFamily="34" charset="0"/>
              </a:rPr>
              <a:t>所涉及的类一般在</a:t>
            </a:r>
            <a:r>
              <a:rPr lang="en-US" altLang="zh-CN" sz="1800" dirty="0" err="1" smtClean="0">
                <a:latin typeface="Verdana" pitchFamily="34" charset="0"/>
              </a:rPr>
              <a:t>java.awt</a:t>
            </a:r>
            <a:r>
              <a:rPr lang="zh-CN" altLang="en-US" sz="1800" dirty="0" smtClean="0">
                <a:latin typeface="Verdana" pitchFamily="34" charset="0"/>
              </a:rPr>
              <a:t>包及其子包中。</a:t>
            </a:r>
          </a:p>
          <a:p>
            <a:pPr eaLnBrk="1" hangingPunct="1">
              <a:buClr>
                <a:schemeClr val="tx1"/>
              </a:buClr>
              <a:buFont typeface="Wingdings" pitchFamily="2" charset="2"/>
              <a:buChar char="Ø"/>
            </a:pPr>
            <a:r>
              <a:rPr lang="en-US" altLang="zh-CN" sz="1800" dirty="0" smtClean="0">
                <a:latin typeface="Verdana" pitchFamily="34" charset="0"/>
              </a:rPr>
              <a:t>Container</a:t>
            </a:r>
            <a:r>
              <a:rPr lang="zh-CN" altLang="en-US" sz="1800" dirty="0" smtClean="0">
                <a:latin typeface="Verdana" pitchFamily="34" charset="0"/>
              </a:rPr>
              <a:t>和</a:t>
            </a:r>
            <a:r>
              <a:rPr lang="en-US" altLang="zh-CN" sz="1800" dirty="0" smtClean="0">
                <a:latin typeface="Verdana" pitchFamily="34" charset="0"/>
              </a:rPr>
              <a:t>Component</a:t>
            </a:r>
            <a:r>
              <a:rPr lang="zh-CN" altLang="en-US" sz="1800" dirty="0" smtClean="0">
                <a:latin typeface="Verdana" pitchFamily="34" charset="0"/>
              </a:rPr>
              <a:t>是</a:t>
            </a:r>
            <a:r>
              <a:rPr lang="en-US" altLang="zh-CN" sz="1800" dirty="0" smtClean="0">
                <a:latin typeface="Verdana" pitchFamily="34" charset="0"/>
              </a:rPr>
              <a:t>AWT</a:t>
            </a:r>
            <a:r>
              <a:rPr lang="zh-CN" altLang="en-US" sz="1800" dirty="0" smtClean="0">
                <a:latin typeface="Verdana" pitchFamily="34" charset="0"/>
              </a:rPr>
              <a:t>中的两个核心类。</a:t>
            </a:r>
            <a:r>
              <a:rPr lang="en-US" altLang="zh-CN" sz="1800" dirty="0" smtClean="0">
                <a:latin typeface="Verdana" pitchFamily="34" charset="0"/>
              </a:rPr>
              <a:t>Modal Modeless</a:t>
            </a:r>
          </a:p>
          <a:p>
            <a:pPr eaLnBrk="1" hangingPunct="1">
              <a:buClr>
                <a:schemeClr val="tx1"/>
              </a:buClr>
              <a:buFont typeface="Wingdings" pitchFamily="2" charset="2"/>
              <a:buChar char="Ø"/>
            </a:pPr>
            <a:r>
              <a:rPr lang="zh-CN" altLang="en-US" sz="1800" dirty="0" smtClean="0"/>
              <a:t>要</a:t>
            </a:r>
            <a:r>
              <a:rPr lang="zh-CN" altLang="en-US" sz="1800" dirty="0"/>
              <a:t>使用到该包中的类，则必须显式地声明如下语句：</a:t>
            </a:r>
          </a:p>
          <a:p>
            <a:pPr>
              <a:buFont typeface="Wingdings" pitchFamily="2" charset="2"/>
              <a:buNone/>
            </a:pPr>
            <a:r>
              <a:rPr lang="zh-CN" altLang="en-US" sz="1800" dirty="0"/>
              <a:t>	</a:t>
            </a:r>
            <a:r>
              <a:rPr lang="en-US" altLang="zh-CN" sz="1800" dirty="0">
                <a:solidFill>
                  <a:srgbClr val="0000FF"/>
                </a:solidFill>
                <a:latin typeface="Courier New" pitchFamily="49" charset="0"/>
              </a:rPr>
              <a:t>import</a:t>
            </a:r>
            <a:r>
              <a:rPr lang="en-US" altLang="zh-CN" sz="1800" dirty="0">
                <a:latin typeface="Courier New" pitchFamily="49" charset="0"/>
              </a:rPr>
              <a:t> </a:t>
            </a:r>
            <a:r>
              <a:rPr lang="en-US" altLang="zh-CN" sz="1800" dirty="0" err="1">
                <a:latin typeface="Courier New" pitchFamily="49" charset="0"/>
              </a:rPr>
              <a:t>java.awt</a:t>
            </a:r>
            <a:r>
              <a:rPr lang="en-US" altLang="zh-CN" sz="1800" dirty="0">
                <a:latin typeface="Courier New" pitchFamily="49" charset="0"/>
              </a:rPr>
              <a:t>.*;</a:t>
            </a:r>
          </a:p>
          <a:p>
            <a:pPr marL="0" indent="0" eaLnBrk="1" hangingPunct="1">
              <a:buClr>
                <a:schemeClr val="tx1"/>
              </a:buClr>
              <a:buNone/>
            </a:pPr>
            <a:endParaRPr lang="en-US" altLang="zh-CN" sz="1800" dirty="0" smtClean="0">
              <a:latin typeface="Verdana" pitchFamily="34" charset="0"/>
            </a:endParaRPr>
          </a:p>
        </p:txBody>
      </p:sp>
      <p:grpSp>
        <p:nvGrpSpPr>
          <p:cNvPr id="18436" name="Group 5"/>
          <p:cNvGrpSpPr>
            <a:grpSpLocks/>
          </p:cNvGrpSpPr>
          <p:nvPr/>
        </p:nvGrpSpPr>
        <p:grpSpPr bwMode="auto">
          <a:xfrm>
            <a:off x="1206500" y="3500438"/>
            <a:ext cx="5957888" cy="2519362"/>
            <a:chOff x="624" y="1219"/>
            <a:chExt cx="4624" cy="2256"/>
          </a:xfrm>
        </p:grpSpPr>
        <p:sp>
          <p:nvSpPr>
            <p:cNvPr id="18437" name="Rectangle 6"/>
            <p:cNvSpPr>
              <a:spLocks noChangeArrowheads="1"/>
            </p:cNvSpPr>
            <p:nvPr/>
          </p:nvSpPr>
          <p:spPr bwMode="auto">
            <a:xfrm>
              <a:off x="1344" y="1219"/>
              <a:ext cx="1253" cy="281"/>
            </a:xfrm>
            <a:prstGeom prst="rect">
              <a:avLst/>
            </a:prstGeom>
            <a:solidFill>
              <a:srgbClr val="CCFFFF"/>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Component</a:t>
              </a:r>
            </a:p>
          </p:txBody>
        </p:sp>
        <p:sp>
          <p:nvSpPr>
            <p:cNvPr id="18438" name="Rectangle 7"/>
            <p:cNvSpPr>
              <a:spLocks noChangeArrowheads="1"/>
            </p:cNvSpPr>
            <p:nvPr/>
          </p:nvSpPr>
          <p:spPr bwMode="auto">
            <a:xfrm>
              <a:off x="3487" y="1829"/>
              <a:ext cx="1029" cy="241"/>
            </a:xfrm>
            <a:prstGeom prst="rect">
              <a:avLst/>
            </a:prstGeom>
            <a:solidFill>
              <a:srgbClr val="CCFFCC"/>
            </a:solidFill>
            <a:ln w="9525">
              <a:solidFill>
                <a:schemeClr val="tx1"/>
              </a:solidFill>
              <a:miter lim="800000"/>
              <a:headEnd/>
              <a:tailEnd/>
            </a:ln>
          </p:spPr>
          <p:txBody>
            <a:bodyPr wrap="none" anchor="ctr"/>
            <a:lstStyle/>
            <a:p>
              <a:pPr algn="ctr"/>
              <a:r>
                <a:rPr kumimoji="1" lang="en-US" altLang="zh-CN" sz="2000" b="1" dirty="0">
                  <a:solidFill>
                    <a:schemeClr val="accent2"/>
                  </a:solidFill>
                  <a:latin typeface="Courier New" pitchFamily="49" charset="0"/>
                </a:rPr>
                <a:t>Container</a:t>
              </a:r>
            </a:p>
          </p:txBody>
        </p:sp>
        <p:sp>
          <p:nvSpPr>
            <p:cNvPr id="18439" name="Rectangle 8"/>
            <p:cNvSpPr>
              <a:spLocks noChangeArrowheads="1"/>
            </p:cNvSpPr>
            <p:nvPr/>
          </p:nvSpPr>
          <p:spPr bwMode="auto">
            <a:xfrm>
              <a:off x="2771" y="2431"/>
              <a:ext cx="895" cy="241"/>
            </a:xfrm>
            <a:prstGeom prst="rect">
              <a:avLst/>
            </a:prstGeom>
            <a:solidFill>
              <a:srgbClr val="FFFFCC"/>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Window</a:t>
              </a:r>
            </a:p>
          </p:txBody>
        </p:sp>
        <p:sp>
          <p:nvSpPr>
            <p:cNvPr id="18440" name="Rectangle 9"/>
            <p:cNvSpPr>
              <a:spLocks noChangeArrowheads="1"/>
            </p:cNvSpPr>
            <p:nvPr/>
          </p:nvSpPr>
          <p:spPr bwMode="auto">
            <a:xfrm>
              <a:off x="4337" y="2431"/>
              <a:ext cx="895" cy="241"/>
            </a:xfrm>
            <a:prstGeom prst="rect">
              <a:avLst/>
            </a:prstGeom>
            <a:solidFill>
              <a:srgbClr val="FFFFCC"/>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Panel</a:t>
              </a:r>
            </a:p>
          </p:txBody>
        </p:sp>
        <p:sp>
          <p:nvSpPr>
            <p:cNvPr id="18441" name="Rectangle 10"/>
            <p:cNvSpPr>
              <a:spLocks noChangeArrowheads="1"/>
            </p:cNvSpPr>
            <p:nvPr/>
          </p:nvSpPr>
          <p:spPr bwMode="auto">
            <a:xfrm>
              <a:off x="624" y="1789"/>
              <a:ext cx="1611" cy="1686"/>
            </a:xfrm>
            <a:prstGeom prst="rect">
              <a:avLst/>
            </a:prstGeom>
            <a:noFill/>
            <a:ln w="9525">
              <a:noFill/>
              <a:miter lim="800000"/>
              <a:headEnd/>
              <a:tailEnd/>
            </a:ln>
          </p:spPr>
          <p:txBody>
            <a:bodyPr wrap="none" anchor="ctr"/>
            <a:lstStyle/>
            <a:p>
              <a:endParaRPr lang="zh-CN" altLang="en-US"/>
            </a:p>
          </p:txBody>
        </p:sp>
        <p:sp>
          <p:nvSpPr>
            <p:cNvPr id="18442" name="Rectangle 11"/>
            <p:cNvSpPr>
              <a:spLocks noChangeArrowheads="1"/>
            </p:cNvSpPr>
            <p:nvPr/>
          </p:nvSpPr>
          <p:spPr bwMode="auto">
            <a:xfrm>
              <a:off x="1027" y="1887"/>
              <a:ext cx="894" cy="236"/>
            </a:xfrm>
            <a:prstGeom prst="rect">
              <a:avLst/>
            </a:prstGeom>
            <a:solidFill>
              <a:srgbClr val="00CCFF"/>
            </a:solidFill>
            <a:ln w="9525">
              <a:solidFill>
                <a:schemeClr val="tx1"/>
              </a:solidFill>
              <a:miter lim="800000"/>
              <a:headEnd/>
              <a:tailEnd/>
            </a:ln>
          </p:spPr>
          <p:txBody>
            <a:bodyPr wrap="none" anchor="ctr"/>
            <a:lstStyle/>
            <a:p>
              <a:pPr algn="ctr"/>
              <a:r>
                <a:rPr kumimoji="1" lang="en-US" altLang="zh-CN" sz="2000" b="1" dirty="0">
                  <a:solidFill>
                    <a:schemeClr val="accent2"/>
                  </a:solidFill>
                  <a:latin typeface="Courier New" pitchFamily="49" charset="0"/>
                </a:rPr>
                <a:t>Button</a:t>
              </a:r>
            </a:p>
          </p:txBody>
        </p:sp>
        <p:sp>
          <p:nvSpPr>
            <p:cNvPr id="18443" name="Rectangle 12"/>
            <p:cNvSpPr>
              <a:spLocks noChangeArrowheads="1"/>
            </p:cNvSpPr>
            <p:nvPr/>
          </p:nvSpPr>
          <p:spPr bwMode="auto">
            <a:xfrm>
              <a:off x="713" y="2083"/>
              <a:ext cx="895" cy="235"/>
            </a:xfrm>
            <a:prstGeom prst="rect">
              <a:avLst/>
            </a:prstGeom>
            <a:solidFill>
              <a:srgbClr val="00CCFF"/>
            </a:solidFill>
            <a:ln w="9525">
              <a:solidFill>
                <a:schemeClr val="tx1"/>
              </a:solidFill>
              <a:miter lim="800000"/>
              <a:headEnd/>
              <a:tailEnd/>
            </a:ln>
          </p:spPr>
          <p:txBody>
            <a:bodyPr wrap="none" anchor="ctr"/>
            <a:lstStyle/>
            <a:p>
              <a:pPr algn="ctr"/>
              <a:r>
                <a:rPr kumimoji="1" lang="en-US" altLang="zh-CN" sz="2000" b="1" dirty="0" err="1" smtClean="0">
                  <a:solidFill>
                    <a:schemeClr val="accent2"/>
                  </a:solidFill>
                  <a:latin typeface="Courier New" pitchFamily="49" charset="0"/>
                </a:rPr>
                <a:t>TextArea</a:t>
              </a:r>
              <a:endParaRPr kumimoji="1" lang="en-US" altLang="zh-CN" sz="2000" b="1" dirty="0">
                <a:solidFill>
                  <a:schemeClr val="accent2"/>
                </a:solidFill>
                <a:latin typeface="Courier New" pitchFamily="49" charset="0"/>
              </a:endParaRPr>
            </a:p>
          </p:txBody>
        </p:sp>
        <p:sp>
          <p:nvSpPr>
            <p:cNvPr id="18444" name="Rectangle 13"/>
            <p:cNvSpPr>
              <a:spLocks noChangeArrowheads="1"/>
            </p:cNvSpPr>
            <p:nvPr/>
          </p:nvSpPr>
          <p:spPr bwMode="auto">
            <a:xfrm>
              <a:off x="848" y="2279"/>
              <a:ext cx="894" cy="235"/>
            </a:xfrm>
            <a:prstGeom prst="rect">
              <a:avLst/>
            </a:prstGeom>
            <a:solidFill>
              <a:srgbClr val="00CCFF"/>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Label</a:t>
              </a:r>
            </a:p>
          </p:txBody>
        </p:sp>
        <p:sp>
          <p:nvSpPr>
            <p:cNvPr id="18445" name="Rectangle 14"/>
            <p:cNvSpPr>
              <a:spLocks noChangeArrowheads="1"/>
            </p:cNvSpPr>
            <p:nvPr/>
          </p:nvSpPr>
          <p:spPr bwMode="auto">
            <a:xfrm>
              <a:off x="1027" y="2476"/>
              <a:ext cx="894" cy="235"/>
            </a:xfrm>
            <a:prstGeom prst="rect">
              <a:avLst/>
            </a:prstGeom>
            <a:solidFill>
              <a:srgbClr val="00CCFF"/>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TextField</a:t>
              </a:r>
            </a:p>
          </p:txBody>
        </p:sp>
        <p:sp>
          <p:nvSpPr>
            <p:cNvPr id="18446" name="Rectangle 15"/>
            <p:cNvSpPr>
              <a:spLocks noChangeArrowheads="1"/>
            </p:cNvSpPr>
            <p:nvPr/>
          </p:nvSpPr>
          <p:spPr bwMode="auto">
            <a:xfrm>
              <a:off x="669" y="2671"/>
              <a:ext cx="894" cy="235"/>
            </a:xfrm>
            <a:prstGeom prst="rect">
              <a:avLst/>
            </a:prstGeom>
            <a:solidFill>
              <a:srgbClr val="00CCFF"/>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List</a:t>
              </a:r>
            </a:p>
          </p:txBody>
        </p:sp>
        <p:sp>
          <p:nvSpPr>
            <p:cNvPr id="18447" name="Text Box 16"/>
            <p:cNvSpPr txBox="1">
              <a:spLocks noChangeArrowheads="1"/>
            </p:cNvSpPr>
            <p:nvPr/>
          </p:nvSpPr>
          <p:spPr bwMode="auto">
            <a:xfrm>
              <a:off x="697" y="2898"/>
              <a:ext cx="1247" cy="519"/>
            </a:xfrm>
            <a:prstGeom prst="rect">
              <a:avLst/>
            </a:prstGeom>
            <a:solidFill>
              <a:srgbClr val="00CCFF"/>
            </a:solidFill>
            <a:ln w="9525">
              <a:noFill/>
              <a:miter lim="800000"/>
              <a:headEnd/>
              <a:tailEnd/>
            </a:ln>
          </p:spPr>
          <p:txBody>
            <a:bodyPr wrap="none">
              <a:spAutoFit/>
            </a:bodyPr>
            <a:lstStyle/>
            <a:p>
              <a:pPr algn="ctr"/>
              <a:r>
                <a:rPr kumimoji="1" lang="zh-CN" altLang="en-US" sz="3200">
                  <a:latin typeface="Times New Roman" pitchFamily="18" charset="0"/>
                </a:rPr>
                <a:t>… … …</a:t>
              </a:r>
            </a:p>
          </p:txBody>
        </p:sp>
        <p:sp>
          <p:nvSpPr>
            <p:cNvPr id="18448" name="Rectangle 17"/>
            <p:cNvSpPr>
              <a:spLocks noChangeArrowheads="1"/>
            </p:cNvSpPr>
            <p:nvPr/>
          </p:nvSpPr>
          <p:spPr bwMode="auto">
            <a:xfrm>
              <a:off x="2458" y="2953"/>
              <a:ext cx="671" cy="241"/>
            </a:xfrm>
            <a:prstGeom prst="rect">
              <a:avLst/>
            </a:prstGeom>
            <a:solidFill>
              <a:srgbClr val="FFCC99"/>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Frame</a:t>
              </a:r>
            </a:p>
          </p:txBody>
        </p:sp>
        <p:sp>
          <p:nvSpPr>
            <p:cNvPr id="18449" name="Rectangle 18"/>
            <p:cNvSpPr>
              <a:spLocks noChangeArrowheads="1"/>
            </p:cNvSpPr>
            <p:nvPr/>
          </p:nvSpPr>
          <p:spPr bwMode="auto">
            <a:xfrm>
              <a:off x="3398" y="2953"/>
              <a:ext cx="671" cy="241"/>
            </a:xfrm>
            <a:prstGeom prst="rect">
              <a:avLst/>
            </a:prstGeom>
            <a:solidFill>
              <a:srgbClr val="FFCC99"/>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Dialog</a:t>
              </a:r>
            </a:p>
          </p:txBody>
        </p:sp>
        <p:cxnSp>
          <p:nvCxnSpPr>
            <p:cNvPr id="18450" name="AutoShape 19"/>
            <p:cNvCxnSpPr>
              <a:cxnSpLocks noChangeShapeType="1"/>
              <a:stCxn id="18437" idx="2"/>
              <a:endCxn id="18441" idx="0"/>
            </p:cNvCxnSpPr>
            <p:nvPr/>
          </p:nvCxnSpPr>
          <p:spPr bwMode="auto">
            <a:xfrm flipH="1">
              <a:off x="1430" y="1500"/>
              <a:ext cx="541" cy="289"/>
            </a:xfrm>
            <a:prstGeom prst="straightConnector1">
              <a:avLst/>
            </a:prstGeom>
            <a:noFill/>
            <a:ln w="9525">
              <a:solidFill>
                <a:schemeClr val="tx1"/>
              </a:solidFill>
              <a:round/>
              <a:headEnd/>
              <a:tailEnd type="triangle" w="med" len="med"/>
            </a:ln>
          </p:spPr>
        </p:cxnSp>
        <p:cxnSp>
          <p:nvCxnSpPr>
            <p:cNvPr id="18451" name="AutoShape 20"/>
            <p:cNvCxnSpPr>
              <a:cxnSpLocks noChangeShapeType="1"/>
              <a:stCxn id="18437" idx="2"/>
              <a:endCxn id="18438" idx="0"/>
            </p:cNvCxnSpPr>
            <p:nvPr/>
          </p:nvCxnSpPr>
          <p:spPr bwMode="auto">
            <a:xfrm>
              <a:off x="1971" y="1500"/>
              <a:ext cx="2031" cy="329"/>
            </a:xfrm>
            <a:prstGeom prst="straightConnector1">
              <a:avLst/>
            </a:prstGeom>
            <a:noFill/>
            <a:ln w="9525">
              <a:solidFill>
                <a:schemeClr val="tx1"/>
              </a:solidFill>
              <a:round/>
              <a:headEnd/>
              <a:tailEnd type="triangle" w="med" len="med"/>
            </a:ln>
          </p:spPr>
        </p:cxnSp>
        <p:cxnSp>
          <p:nvCxnSpPr>
            <p:cNvPr id="18452" name="AutoShape 21"/>
            <p:cNvCxnSpPr>
              <a:cxnSpLocks noChangeShapeType="1"/>
              <a:stCxn id="18438" idx="2"/>
              <a:endCxn id="18439" idx="0"/>
            </p:cNvCxnSpPr>
            <p:nvPr/>
          </p:nvCxnSpPr>
          <p:spPr bwMode="auto">
            <a:xfrm flipH="1">
              <a:off x="3219" y="2070"/>
              <a:ext cx="783" cy="361"/>
            </a:xfrm>
            <a:prstGeom prst="straightConnector1">
              <a:avLst/>
            </a:prstGeom>
            <a:noFill/>
            <a:ln w="9525">
              <a:solidFill>
                <a:schemeClr val="tx1"/>
              </a:solidFill>
              <a:round/>
              <a:headEnd/>
              <a:tailEnd type="triangle" w="med" len="med"/>
            </a:ln>
          </p:spPr>
        </p:cxnSp>
        <p:cxnSp>
          <p:nvCxnSpPr>
            <p:cNvPr id="18453" name="AutoShape 22"/>
            <p:cNvCxnSpPr>
              <a:cxnSpLocks noChangeShapeType="1"/>
              <a:stCxn id="18438" idx="2"/>
              <a:endCxn id="18440" idx="0"/>
            </p:cNvCxnSpPr>
            <p:nvPr/>
          </p:nvCxnSpPr>
          <p:spPr bwMode="auto">
            <a:xfrm>
              <a:off x="4002" y="2070"/>
              <a:ext cx="783" cy="361"/>
            </a:xfrm>
            <a:prstGeom prst="straightConnector1">
              <a:avLst/>
            </a:prstGeom>
            <a:noFill/>
            <a:ln w="9525">
              <a:solidFill>
                <a:schemeClr val="tx1"/>
              </a:solidFill>
              <a:round/>
              <a:headEnd/>
              <a:tailEnd type="triangle" w="med" len="med"/>
            </a:ln>
          </p:spPr>
        </p:cxnSp>
        <p:cxnSp>
          <p:nvCxnSpPr>
            <p:cNvPr id="18454" name="AutoShape 23"/>
            <p:cNvCxnSpPr>
              <a:cxnSpLocks noChangeShapeType="1"/>
              <a:stCxn id="18439" idx="2"/>
              <a:endCxn id="18448" idx="0"/>
            </p:cNvCxnSpPr>
            <p:nvPr/>
          </p:nvCxnSpPr>
          <p:spPr bwMode="auto">
            <a:xfrm flipH="1">
              <a:off x="2794" y="2672"/>
              <a:ext cx="425" cy="281"/>
            </a:xfrm>
            <a:prstGeom prst="straightConnector1">
              <a:avLst/>
            </a:prstGeom>
            <a:noFill/>
            <a:ln w="9525">
              <a:solidFill>
                <a:schemeClr val="tx1"/>
              </a:solidFill>
              <a:round/>
              <a:headEnd/>
              <a:tailEnd type="triangle" w="med" len="med"/>
            </a:ln>
          </p:spPr>
        </p:cxnSp>
        <p:cxnSp>
          <p:nvCxnSpPr>
            <p:cNvPr id="18455" name="AutoShape 24"/>
            <p:cNvCxnSpPr>
              <a:cxnSpLocks noChangeShapeType="1"/>
              <a:stCxn id="18439" idx="2"/>
              <a:endCxn id="18449" idx="0"/>
            </p:cNvCxnSpPr>
            <p:nvPr/>
          </p:nvCxnSpPr>
          <p:spPr bwMode="auto">
            <a:xfrm>
              <a:off x="3219" y="2672"/>
              <a:ext cx="514" cy="281"/>
            </a:xfrm>
            <a:prstGeom prst="straightConnector1">
              <a:avLst/>
            </a:prstGeom>
            <a:noFill/>
            <a:ln w="9525">
              <a:solidFill>
                <a:schemeClr val="tx1"/>
              </a:solidFill>
              <a:round/>
              <a:headEnd/>
              <a:tailEnd type="triangle" w="med" len="med"/>
            </a:ln>
          </p:spPr>
        </p:cxnSp>
        <p:sp>
          <p:nvSpPr>
            <p:cNvPr id="18456" name="Rectangle 25"/>
            <p:cNvSpPr>
              <a:spLocks noChangeArrowheads="1"/>
            </p:cNvSpPr>
            <p:nvPr/>
          </p:nvSpPr>
          <p:spPr bwMode="auto">
            <a:xfrm>
              <a:off x="2976" y="1219"/>
              <a:ext cx="1440" cy="281"/>
            </a:xfrm>
            <a:prstGeom prst="rect">
              <a:avLst/>
            </a:prstGeom>
            <a:solidFill>
              <a:srgbClr val="CCFFFF"/>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MenuComponent</a:t>
              </a:r>
            </a:p>
          </p:txBody>
        </p:sp>
        <p:sp>
          <p:nvSpPr>
            <p:cNvPr id="18457" name="Rectangle 26"/>
            <p:cNvSpPr>
              <a:spLocks noChangeArrowheads="1"/>
            </p:cNvSpPr>
            <p:nvPr/>
          </p:nvSpPr>
          <p:spPr bwMode="auto">
            <a:xfrm>
              <a:off x="4336" y="2995"/>
              <a:ext cx="912" cy="241"/>
            </a:xfrm>
            <a:prstGeom prst="rect">
              <a:avLst/>
            </a:prstGeom>
            <a:solidFill>
              <a:srgbClr val="CC99FF"/>
            </a:solidFill>
            <a:ln w="9525">
              <a:solidFill>
                <a:schemeClr val="tx1"/>
              </a:solidFill>
              <a:miter lim="800000"/>
              <a:headEnd/>
              <a:tailEnd/>
            </a:ln>
          </p:spPr>
          <p:txBody>
            <a:bodyPr wrap="none" anchor="ctr"/>
            <a:lstStyle/>
            <a:p>
              <a:pPr algn="ctr"/>
              <a:r>
                <a:rPr kumimoji="1" lang="en-US" altLang="zh-CN" sz="2000" b="1">
                  <a:solidFill>
                    <a:schemeClr val="accent2"/>
                  </a:solidFill>
                  <a:latin typeface="Courier New" pitchFamily="49" charset="0"/>
                </a:rPr>
                <a:t>Applet</a:t>
              </a:r>
            </a:p>
          </p:txBody>
        </p:sp>
        <p:cxnSp>
          <p:nvCxnSpPr>
            <p:cNvPr id="18458" name="AutoShape 27"/>
            <p:cNvCxnSpPr>
              <a:cxnSpLocks noChangeShapeType="1"/>
              <a:stCxn id="18440" idx="2"/>
              <a:endCxn id="18457" idx="0"/>
            </p:cNvCxnSpPr>
            <p:nvPr/>
          </p:nvCxnSpPr>
          <p:spPr bwMode="auto">
            <a:xfrm>
              <a:off x="4785" y="2672"/>
              <a:ext cx="7" cy="323"/>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16159970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txBox="1">
            <a:spLocks noChangeArrowheads="1"/>
          </p:cNvSpPr>
          <p:nvPr/>
        </p:nvSpPr>
        <p:spPr bwMode="auto">
          <a:xfrm>
            <a:off x="685800" y="381000"/>
            <a:ext cx="7416800" cy="685800"/>
          </a:xfrm>
          <a:prstGeom prst="rect">
            <a:avLst/>
          </a:prstGeom>
          <a:noFill/>
          <a:ln w="9525">
            <a:noFill/>
            <a:miter lim="800000"/>
            <a:headEnd/>
            <a:tailEnd/>
          </a:ln>
        </p:spPr>
        <p:txBody>
          <a:bodyPr/>
          <a:lstStyle/>
          <a:p>
            <a:r>
              <a:rPr lang="zh-CN" altLang="en-US" sz="3200" b="1" dirty="0" smtClean="0">
                <a:solidFill>
                  <a:srgbClr val="7E3A3A"/>
                </a:solidFill>
                <a:latin typeface="微软雅黑"/>
                <a:ea typeface="微软雅黑"/>
                <a:cs typeface="微软雅黑"/>
              </a:rPr>
              <a:t>例子</a:t>
            </a:r>
            <a:endParaRPr lang="zh-CN" altLang="en-US" sz="3200" b="1" dirty="0">
              <a:solidFill>
                <a:srgbClr val="7E3A3A"/>
              </a:solidFill>
              <a:latin typeface="微软雅黑"/>
              <a:ea typeface="微软雅黑"/>
              <a:cs typeface="微软雅黑"/>
            </a:endParaRPr>
          </a:p>
        </p:txBody>
      </p:sp>
      <p:sp>
        <p:nvSpPr>
          <p:cNvPr id="3" name="内容占位符 2"/>
          <p:cNvSpPr>
            <a:spLocks noGrp="1"/>
          </p:cNvSpPr>
          <p:nvPr>
            <p:ph idx="1"/>
          </p:nvPr>
        </p:nvSpPr>
        <p:spPr/>
        <p:txBody>
          <a:bodyPr/>
          <a:lstStyle/>
          <a:p>
            <a:r>
              <a:rPr lang="en-US" altLang="zh-CN" dirty="0" smtClean="0"/>
              <a:t>JButtonDemo.java,</a:t>
            </a:r>
            <a:r>
              <a:rPr lang="en-US" altLang="zh-CN" dirty="0"/>
              <a:t> JButtonDemo1.java</a:t>
            </a:r>
            <a:endParaRPr lang="zh-CN" altLang="en-US" dirty="0"/>
          </a:p>
          <a:p>
            <a:r>
              <a:rPr lang="en-US" altLang="zh-CN" dirty="0" smtClean="0"/>
              <a:t>JPasswordFieldDemo.java</a:t>
            </a:r>
          </a:p>
        </p:txBody>
      </p:sp>
      <p:pic>
        <p:nvPicPr>
          <p:cNvPr id="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954514"/>
            <a:ext cx="3527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333" y="2919589"/>
            <a:ext cx="56896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512" y="4775200"/>
            <a:ext cx="4103688"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250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zh-CN" altLang="en-US" sz="4000" dirty="0" smtClean="0"/>
              <a:t>词汇</a:t>
            </a:r>
            <a:endParaRPr lang="en-US" altLang="zh-CN" sz="4000" dirty="0" smtClean="0">
              <a:latin typeface="微软雅黑"/>
            </a:endParaRPr>
          </a:p>
        </p:txBody>
      </p:sp>
      <p:graphicFrame>
        <p:nvGraphicFramePr>
          <p:cNvPr id="29" name="Group 38"/>
          <p:cNvGraphicFramePr>
            <a:graphicFrameLocks noGrp="1"/>
          </p:cNvGraphicFramePr>
          <p:nvPr>
            <p:extLst>
              <p:ext uri="{D42A27DB-BD31-4B8C-83A1-F6EECF244321}">
                <p14:modId xmlns:p14="http://schemas.microsoft.com/office/powerpoint/2010/main" val="1733625957"/>
              </p:ext>
            </p:extLst>
          </p:nvPr>
        </p:nvGraphicFramePr>
        <p:xfrm>
          <a:off x="550863" y="1219200"/>
          <a:ext cx="8135937" cy="5035554"/>
        </p:xfrm>
        <a:graphic>
          <a:graphicData uri="http://schemas.openxmlformats.org/drawingml/2006/table">
            <a:tbl>
              <a:tblPr/>
              <a:tblGrid>
                <a:gridCol w="3600450"/>
                <a:gridCol w="4535487"/>
              </a:tblGrid>
              <a:tr h="5921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Courier New" pitchFamily="49" charset="0"/>
                          <a:ea typeface="宋体" pitchFamily="2" charset="-122"/>
                        </a:rPr>
                        <a:t>单    词</a:t>
                      </a:r>
                    </a:p>
                  </a:txBody>
                  <a:tcPr anchor="ctr" horzOverflow="overflow">
                    <a:lnL w="28575"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Courier New" pitchFamily="49" charset="0"/>
                          <a:ea typeface="宋体" pitchFamily="2" charset="-122"/>
                        </a:rPr>
                        <a:t>说    明</a:t>
                      </a:r>
                    </a:p>
                  </a:txBody>
                  <a:tcPr anchor="ctr" horzOverflow="overflow">
                    <a:lnL w="12700"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rgbClr val="99CCFF"/>
                    </a:solid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楷体_GB2312" pitchFamily="49" charset="-122"/>
                        </a:rPr>
                        <a:t>component</a:t>
                      </a:r>
                    </a:p>
                  </a:txBody>
                  <a:tcPr anchor="ctr" horzOverflow="overflow">
                    <a:lnL w="28575"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楷体_GB2312" pitchFamily="49" charset="-122"/>
                        </a:rPr>
                        <a:t>组件</a:t>
                      </a:r>
                    </a:p>
                  </a:txBody>
                  <a:tcPr anchor="ctr" horzOverflow="overflow">
                    <a:lnL w="12700"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chemeClr val="bg1"/>
                    </a:solid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楷体_GB2312" pitchFamily="49" charset="-122"/>
                        </a:rPr>
                        <a:t>container</a:t>
                      </a:r>
                    </a:p>
                  </a:txBody>
                  <a:tcPr anchor="ctr" horzOverflow="overflow">
                    <a:lnL w="28575"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楷体_GB2312" pitchFamily="49" charset="-122"/>
                        </a:rPr>
                        <a:t>容器</a:t>
                      </a:r>
                    </a:p>
                  </a:txBody>
                  <a:tcPr anchor="ctr" horzOverflow="overflow">
                    <a:lnL w="12700"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chemeClr val="bg1"/>
                    </a:solid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楷体_GB2312" pitchFamily="49" charset="-122"/>
                        </a:rPr>
                        <a:t>Jframe</a:t>
                      </a:r>
                    </a:p>
                  </a:txBody>
                  <a:tcPr anchor="ctr" horzOverflow="overflow">
                    <a:lnL w="28575"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楷体_GB2312" pitchFamily="49" charset="-122"/>
                        </a:rPr>
                        <a:t>框架、窗口</a:t>
                      </a:r>
                    </a:p>
                  </a:txBody>
                  <a:tcPr anchor="ctr" horzOverflow="overflow">
                    <a:lnL w="12700"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chemeClr val="bg1"/>
                    </a:solid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楷体_GB2312" pitchFamily="49" charset="-122"/>
                        </a:rPr>
                        <a:t>Jpanel</a:t>
                      </a:r>
                    </a:p>
                  </a:txBody>
                  <a:tcPr anchor="ctr" horzOverflow="overflow">
                    <a:lnL w="28575"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楷体_GB2312" pitchFamily="49" charset="-122"/>
                        </a:rPr>
                        <a:t>面板</a:t>
                      </a:r>
                    </a:p>
                  </a:txBody>
                  <a:tcPr anchor="ctr" horzOverflow="overflow">
                    <a:lnL w="12700"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chemeClr val="bg1"/>
                    </a:solid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楷体_GB2312" pitchFamily="49" charset="-122"/>
                        </a:rPr>
                        <a:t>Layout</a:t>
                      </a:r>
                    </a:p>
                  </a:txBody>
                  <a:tcPr anchor="ctr" horzOverflow="overflow">
                    <a:lnL w="28575"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楷体_GB2312" pitchFamily="49" charset="-122"/>
                        </a:rPr>
                        <a:t>布局</a:t>
                      </a:r>
                    </a:p>
                  </a:txBody>
                  <a:tcPr anchor="ctr" horzOverflow="overflow">
                    <a:lnL w="12700"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chemeClr val="bg1"/>
                    </a:solid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楷体_GB2312" pitchFamily="49" charset="-122"/>
                        </a:rPr>
                        <a:t>flowlayout</a:t>
                      </a:r>
                    </a:p>
                  </a:txBody>
                  <a:tcPr anchor="ctr" horzOverflow="overflow">
                    <a:lnL w="28575"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楷体_GB2312" pitchFamily="49" charset="-122"/>
                        </a:rPr>
                        <a:t>流式布局</a:t>
                      </a:r>
                    </a:p>
                  </a:txBody>
                  <a:tcPr anchor="ctr" horzOverflow="overflow">
                    <a:lnL w="12700"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chemeClr val="bg1"/>
                    </a:solid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楷体_GB2312" pitchFamily="49" charset="-122"/>
                        </a:rPr>
                        <a:t>BorderLayout</a:t>
                      </a:r>
                    </a:p>
                  </a:txBody>
                  <a:tcPr anchor="ctr" horzOverflow="overflow">
                    <a:lnL w="28575"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楷体_GB2312" pitchFamily="49" charset="-122"/>
                        </a:rPr>
                        <a:t>边框布局</a:t>
                      </a:r>
                    </a:p>
                  </a:txBody>
                  <a:tcPr anchor="ctr" horzOverflow="overflow">
                    <a:lnL w="12700"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chemeClr val="bg1"/>
                    </a:solid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楷体_GB2312" pitchFamily="49" charset="-122"/>
                        </a:rPr>
                        <a:t>GridLayout</a:t>
                      </a:r>
                    </a:p>
                  </a:txBody>
                  <a:tcPr anchor="ctr" horzOverflow="overflow">
                    <a:lnL w="28575"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楷体_GB2312" pitchFamily="49" charset="-122"/>
                        </a:rPr>
                        <a:t>网格布局</a:t>
                      </a:r>
                    </a:p>
                  </a:txBody>
                  <a:tcPr anchor="ctr" horzOverflow="overflow">
                    <a:lnL w="12700"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solidFill>
                      <a:schemeClr val="bg1"/>
                    </a:solidFill>
                  </a:tcPr>
                </a:tc>
              </a:tr>
              <a:tr h="493713">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楷体_GB2312" pitchFamily="49" charset="-122"/>
                        </a:rPr>
                        <a:t>East</a:t>
                      </a:r>
                      <a:r>
                        <a:rPr kumimoji="0" lang="zh-CN" altLang="en-US" sz="2000" b="1" i="0" u="none" strike="noStrike" cap="none" normalizeH="0" baseline="0" dirty="0" smtClean="0">
                          <a:ln>
                            <a:noFill/>
                          </a:ln>
                          <a:solidFill>
                            <a:schemeClr val="tx1"/>
                          </a:solidFill>
                          <a:effectLst/>
                          <a:latin typeface="Courier New" pitchFamily="49" charset="0"/>
                          <a:ea typeface="楷体_GB2312" pitchFamily="49" charset="-122"/>
                        </a:rPr>
                        <a:t>东      </a:t>
                      </a:r>
                      <a:r>
                        <a:rPr kumimoji="0" lang="en-US" altLang="zh-CN" sz="2000" b="1" i="0" u="none" strike="noStrike" cap="none" normalizeH="0" baseline="0" dirty="0" smtClean="0">
                          <a:ln>
                            <a:noFill/>
                          </a:ln>
                          <a:solidFill>
                            <a:schemeClr val="tx1"/>
                          </a:solidFill>
                          <a:effectLst/>
                          <a:latin typeface="Courier New" pitchFamily="49" charset="0"/>
                          <a:ea typeface="楷体_GB2312" pitchFamily="49" charset="-122"/>
                        </a:rPr>
                        <a:t>West</a:t>
                      </a:r>
                      <a:r>
                        <a:rPr kumimoji="0" lang="zh-CN" altLang="en-US" sz="2000" b="1" i="0" u="none" strike="noStrike" cap="none" normalizeH="0" baseline="0" dirty="0" smtClean="0">
                          <a:ln>
                            <a:noFill/>
                          </a:ln>
                          <a:solidFill>
                            <a:schemeClr val="tx1"/>
                          </a:solidFill>
                          <a:effectLst/>
                          <a:latin typeface="Courier New" pitchFamily="49" charset="0"/>
                          <a:ea typeface="楷体_GB2312" pitchFamily="49" charset="-122"/>
                        </a:rPr>
                        <a:t>西     </a:t>
                      </a:r>
                      <a:r>
                        <a:rPr kumimoji="0" lang="en-US" altLang="zh-CN" sz="2000" b="1" i="0" u="none" strike="noStrike" cap="none" normalizeH="0" baseline="0" dirty="0" smtClean="0">
                          <a:ln>
                            <a:noFill/>
                          </a:ln>
                          <a:solidFill>
                            <a:schemeClr val="tx1"/>
                          </a:solidFill>
                          <a:effectLst/>
                          <a:latin typeface="Courier New" pitchFamily="49" charset="0"/>
                          <a:ea typeface="楷体_GB2312" pitchFamily="49" charset="-122"/>
                        </a:rPr>
                        <a:t>South</a:t>
                      </a:r>
                      <a:r>
                        <a:rPr kumimoji="0" lang="zh-CN" altLang="en-US" sz="2000" b="1" i="0" u="none" strike="noStrike" cap="none" normalizeH="0" baseline="0" dirty="0" smtClean="0">
                          <a:ln>
                            <a:noFill/>
                          </a:ln>
                          <a:solidFill>
                            <a:schemeClr val="tx1"/>
                          </a:solidFill>
                          <a:effectLst/>
                          <a:latin typeface="Courier New" pitchFamily="49" charset="0"/>
                          <a:ea typeface="楷体_GB2312" pitchFamily="49" charset="-122"/>
                        </a:rPr>
                        <a:t>南    </a:t>
                      </a:r>
                      <a:r>
                        <a:rPr kumimoji="0" lang="en-US" altLang="zh-CN" sz="2000" b="1" i="0" u="none" strike="noStrike" cap="none" normalizeH="0" baseline="0" dirty="0" smtClean="0">
                          <a:ln>
                            <a:noFill/>
                          </a:ln>
                          <a:solidFill>
                            <a:schemeClr val="tx1"/>
                          </a:solidFill>
                          <a:effectLst/>
                          <a:latin typeface="Courier New" pitchFamily="49" charset="0"/>
                          <a:ea typeface="楷体_GB2312" pitchFamily="49" charset="-122"/>
                        </a:rPr>
                        <a:t>North</a:t>
                      </a:r>
                      <a:r>
                        <a:rPr kumimoji="0" lang="zh-CN" altLang="en-US" sz="2000" b="1" i="0" u="none" strike="noStrike" cap="none" normalizeH="0" baseline="0" dirty="0" smtClean="0">
                          <a:ln>
                            <a:noFill/>
                          </a:ln>
                          <a:solidFill>
                            <a:schemeClr val="tx1"/>
                          </a:solidFill>
                          <a:effectLst/>
                          <a:latin typeface="Courier New" pitchFamily="49" charset="0"/>
                          <a:ea typeface="楷体_GB2312" pitchFamily="49" charset="-122"/>
                        </a:rPr>
                        <a:t>北 </a:t>
                      </a:r>
                    </a:p>
                  </a:txBody>
                  <a:tcPr anchor="ct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3643631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zh-CN" altLang="en-US" sz="4000" dirty="0"/>
              <a:t>脑图</a:t>
            </a:r>
            <a:endParaRPr lang="en-US" altLang="zh-CN" sz="4000" dirty="0" smtClean="0">
              <a:latin typeface="微软雅黑"/>
            </a:endParaRPr>
          </a:p>
        </p:txBody>
      </p:sp>
      <p:sp>
        <p:nvSpPr>
          <p:cNvPr id="4" name="Text Box 3"/>
          <p:cNvSpPr txBox="1">
            <a:spLocks noChangeArrowheads="1"/>
          </p:cNvSpPr>
          <p:nvPr/>
        </p:nvSpPr>
        <p:spPr bwMode="auto">
          <a:xfrm>
            <a:off x="1116013" y="3582988"/>
            <a:ext cx="1577975" cy="4667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latinLnBrk="1" hangingPunct="0">
              <a:defRPr kumimoji="1" sz="2400">
                <a:solidFill>
                  <a:schemeClr val="tx1"/>
                </a:solidFill>
                <a:latin typeface="Gulim" pitchFamily="34" charset="-127"/>
                <a:ea typeface="Gulim" pitchFamily="34" charset="-127"/>
              </a:defRPr>
            </a:lvl1pPr>
            <a:lvl2pPr marL="742950" indent="-285750" eaLnBrk="0" latinLnBrk="1" hangingPunct="0">
              <a:defRPr kumimoji="1" sz="2400">
                <a:solidFill>
                  <a:schemeClr val="tx1"/>
                </a:solidFill>
                <a:latin typeface="Gulim" pitchFamily="34" charset="-127"/>
                <a:ea typeface="Gulim" pitchFamily="34" charset="-127"/>
              </a:defRPr>
            </a:lvl2pPr>
            <a:lvl3pPr marL="1143000" indent="-228600" eaLnBrk="0" latinLnBrk="1" hangingPunct="0">
              <a:defRPr kumimoji="1" sz="2400">
                <a:solidFill>
                  <a:schemeClr val="tx1"/>
                </a:solidFill>
                <a:latin typeface="Gulim" pitchFamily="34" charset="-127"/>
                <a:ea typeface="Gulim" pitchFamily="34" charset="-127"/>
              </a:defRPr>
            </a:lvl3pPr>
            <a:lvl4pPr marL="1600200" indent="-228600" eaLnBrk="0" latinLnBrk="1" hangingPunct="0">
              <a:defRPr kumimoji="1" sz="2400">
                <a:solidFill>
                  <a:schemeClr val="tx1"/>
                </a:solidFill>
                <a:latin typeface="Gulim" pitchFamily="34" charset="-127"/>
                <a:ea typeface="Gulim" pitchFamily="34" charset="-127"/>
              </a:defRPr>
            </a:lvl4pPr>
            <a:lvl5pPr marL="2057400" indent="-228600" eaLnBrk="0" latinLnBrk="1" hangingPunct="0">
              <a:defRPr kumimoji="1" sz="2400">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9pPr>
          </a:lstStyle>
          <a:p>
            <a:pPr eaLnBrk="1" hangingPunct="1">
              <a:spcBef>
                <a:spcPct val="50000"/>
              </a:spcBef>
            </a:pPr>
            <a:r>
              <a:rPr lang="en-US" altLang="zh-CN" b="1"/>
              <a:t>GUI</a:t>
            </a:r>
            <a:r>
              <a:rPr lang="zh-CN" altLang="en-US" b="1"/>
              <a:t>编程</a:t>
            </a:r>
          </a:p>
        </p:txBody>
      </p:sp>
      <p:sp>
        <p:nvSpPr>
          <p:cNvPr id="5" name="Text Box 4"/>
          <p:cNvSpPr txBox="1">
            <a:spLocks noChangeArrowheads="1"/>
          </p:cNvSpPr>
          <p:nvPr/>
        </p:nvSpPr>
        <p:spPr bwMode="auto">
          <a:xfrm>
            <a:off x="4278313" y="2286000"/>
            <a:ext cx="2093912" cy="4667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latinLnBrk="1" hangingPunct="0">
              <a:defRPr kumimoji="1" sz="2400">
                <a:solidFill>
                  <a:schemeClr val="tx1"/>
                </a:solidFill>
                <a:latin typeface="Gulim" pitchFamily="34" charset="-127"/>
                <a:ea typeface="Gulim" pitchFamily="34" charset="-127"/>
              </a:defRPr>
            </a:lvl1pPr>
            <a:lvl2pPr marL="742950" indent="-285750" eaLnBrk="0" latinLnBrk="1" hangingPunct="0">
              <a:defRPr kumimoji="1" sz="2400">
                <a:solidFill>
                  <a:schemeClr val="tx1"/>
                </a:solidFill>
                <a:latin typeface="Gulim" pitchFamily="34" charset="-127"/>
                <a:ea typeface="Gulim" pitchFamily="34" charset="-127"/>
              </a:defRPr>
            </a:lvl2pPr>
            <a:lvl3pPr marL="1143000" indent="-228600" eaLnBrk="0" latinLnBrk="1" hangingPunct="0">
              <a:defRPr kumimoji="1" sz="2400">
                <a:solidFill>
                  <a:schemeClr val="tx1"/>
                </a:solidFill>
                <a:latin typeface="Gulim" pitchFamily="34" charset="-127"/>
                <a:ea typeface="Gulim" pitchFamily="34" charset="-127"/>
              </a:defRPr>
            </a:lvl3pPr>
            <a:lvl4pPr marL="1600200" indent="-228600" eaLnBrk="0" latinLnBrk="1" hangingPunct="0">
              <a:defRPr kumimoji="1" sz="2400">
                <a:solidFill>
                  <a:schemeClr val="tx1"/>
                </a:solidFill>
                <a:latin typeface="Gulim" pitchFamily="34" charset="-127"/>
                <a:ea typeface="Gulim" pitchFamily="34" charset="-127"/>
              </a:defRPr>
            </a:lvl4pPr>
            <a:lvl5pPr marL="2057400" indent="-228600" eaLnBrk="0" latinLnBrk="1" hangingPunct="0">
              <a:defRPr kumimoji="1" sz="2400">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9pPr>
          </a:lstStyle>
          <a:p>
            <a:pPr eaLnBrk="1" hangingPunct="1">
              <a:spcBef>
                <a:spcPct val="50000"/>
              </a:spcBef>
            </a:pPr>
            <a:r>
              <a:rPr lang="en-US" altLang="zh-CN" b="1"/>
              <a:t>AWT</a:t>
            </a:r>
            <a:r>
              <a:rPr lang="zh-CN" altLang="en-US" b="1"/>
              <a:t>与</a:t>
            </a:r>
            <a:r>
              <a:rPr lang="en-US" altLang="zh-CN" b="1"/>
              <a:t>Swing</a:t>
            </a:r>
          </a:p>
        </p:txBody>
      </p:sp>
      <p:sp>
        <p:nvSpPr>
          <p:cNvPr id="6" name="Text Box 5"/>
          <p:cNvSpPr txBox="1">
            <a:spLocks noChangeArrowheads="1"/>
          </p:cNvSpPr>
          <p:nvPr/>
        </p:nvSpPr>
        <p:spPr bwMode="auto">
          <a:xfrm>
            <a:off x="4278313" y="3582988"/>
            <a:ext cx="2736850" cy="4667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latinLnBrk="1" hangingPunct="0">
              <a:defRPr kumimoji="1" sz="2400">
                <a:solidFill>
                  <a:schemeClr val="tx1"/>
                </a:solidFill>
                <a:latin typeface="Gulim" pitchFamily="34" charset="-127"/>
                <a:ea typeface="Gulim" pitchFamily="34" charset="-127"/>
              </a:defRPr>
            </a:lvl1pPr>
            <a:lvl2pPr marL="742950" indent="-285750" eaLnBrk="0" latinLnBrk="1" hangingPunct="0">
              <a:defRPr kumimoji="1" sz="2400">
                <a:solidFill>
                  <a:schemeClr val="tx1"/>
                </a:solidFill>
                <a:latin typeface="Gulim" pitchFamily="34" charset="-127"/>
                <a:ea typeface="Gulim" pitchFamily="34" charset="-127"/>
              </a:defRPr>
            </a:lvl2pPr>
            <a:lvl3pPr marL="1143000" indent="-228600" eaLnBrk="0" latinLnBrk="1" hangingPunct="0">
              <a:defRPr kumimoji="1" sz="2400">
                <a:solidFill>
                  <a:schemeClr val="tx1"/>
                </a:solidFill>
                <a:latin typeface="Gulim" pitchFamily="34" charset="-127"/>
                <a:ea typeface="Gulim" pitchFamily="34" charset="-127"/>
              </a:defRPr>
            </a:lvl3pPr>
            <a:lvl4pPr marL="1600200" indent="-228600" eaLnBrk="0" latinLnBrk="1" hangingPunct="0">
              <a:defRPr kumimoji="1" sz="2400">
                <a:solidFill>
                  <a:schemeClr val="tx1"/>
                </a:solidFill>
                <a:latin typeface="Gulim" pitchFamily="34" charset="-127"/>
                <a:ea typeface="Gulim" pitchFamily="34" charset="-127"/>
              </a:defRPr>
            </a:lvl4pPr>
            <a:lvl5pPr marL="2057400" indent="-228600" eaLnBrk="0" latinLnBrk="1" hangingPunct="0">
              <a:defRPr kumimoji="1" sz="2400">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9pPr>
          </a:lstStyle>
          <a:p>
            <a:pPr eaLnBrk="1" hangingPunct="1">
              <a:spcBef>
                <a:spcPct val="50000"/>
              </a:spcBef>
            </a:pPr>
            <a:r>
              <a:rPr lang="zh-CN" altLang="en-US" b="1"/>
              <a:t>如何创建图形界面</a:t>
            </a:r>
          </a:p>
        </p:txBody>
      </p:sp>
      <p:sp>
        <p:nvSpPr>
          <p:cNvPr id="7" name="Text Box 6"/>
          <p:cNvSpPr txBox="1">
            <a:spLocks noChangeArrowheads="1"/>
          </p:cNvSpPr>
          <p:nvPr/>
        </p:nvSpPr>
        <p:spPr bwMode="auto">
          <a:xfrm>
            <a:off x="4278313" y="4819650"/>
            <a:ext cx="1949450" cy="4667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latinLnBrk="1" hangingPunct="0">
              <a:defRPr kumimoji="1" sz="2400">
                <a:solidFill>
                  <a:schemeClr val="tx1"/>
                </a:solidFill>
                <a:latin typeface="Gulim" pitchFamily="34" charset="-127"/>
                <a:ea typeface="Gulim" pitchFamily="34" charset="-127"/>
              </a:defRPr>
            </a:lvl1pPr>
            <a:lvl2pPr marL="742950" indent="-285750" eaLnBrk="0" latinLnBrk="1" hangingPunct="0">
              <a:defRPr kumimoji="1" sz="2400">
                <a:solidFill>
                  <a:schemeClr val="tx1"/>
                </a:solidFill>
                <a:latin typeface="Gulim" pitchFamily="34" charset="-127"/>
                <a:ea typeface="Gulim" pitchFamily="34" charset="-127"/>
              </a:defRPr>
            </a:lvl2pPr>
            <a:lvl3pPr marL="1143000" indent="-228600" eaLnBrk="0" latinLnBrk="1" hangingPunct="0">
              <a:defRPr kumimoji="1" sz="2400">
                <a:solidFill>
                  <a:schemeClr val="tx1"/>
                </a:solidFill>
                <a:latin typeface="Gulim" pitchFamily="34" charset="-127"/>
                <a:ea typeface="Gulim" pitchFamily="34" charset="-127"/>
              </a:defRPr>
            </a:lvl3pPr>
            <a:lvl4pPr marL="1600200" indent="-228600" eaLnBrk="0" latinLnBrk="1" hangingPunct="0">
              <a:defRPr kumimoji="1" sz="2400">
                <a:solidFill>
                  <a:schemeClr val="tx1"/>
                </a:solidFill>
                <a:latin typeface="Gulim" pitchFamily="34" charset="-127"/>
                <a:ea typeface="Gulim" pitchFamily="34" charset="-127"/>
              </a:defRPr>
            </a:lvl4pPr>
            <a:lvl5pPr marL="2057400" indent="-228600" eaLnBrk="0" latinLnBrk="1" hangingPunct="0">
              <a:defRPr kumimoji="1" sz="2400">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9pPr>
          </a:lstStyle>
          <a:p>
            <a:pPr eaLnBrk="1" hangingPunct="1">
              <a:spcBef>
                <a:spcPct val="50000"/>
              </a:spcBef>
            </a:pPr>
            <a:r>
              <a:rPr lang="zh-CN" altLang="en-US" b="1"/>
              <a:t>布局管理器</a:t>
            </a:r>
          </a:p>
        </p:txBody>
      </p:sp>
      <p:sp>
        <p:nvSpPr>
          <p:cNvPr id="8" name="Line 7"/>
          <p:cNvSpPr>
            <a:spLocks noChangeShapeType="1"/>
          </p:cNvSpPr>
          <p:nvPr/>
        </p:nvSpPr>
        <p:spPr bwMode="auto">
          <a:xfrm flipH="1">
            <a:off x="2693988" y="2430463"/>
            <a:ext cx="1584325" cy="13684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p:cNvSpPr>
            <a:spLocks noChangeShapeType="1"/>
          </p:cNvSpPr>
          <p:nvPr/>
        </p:nvSpPr>
        <p:spPr bwMode="auto">
          <a:xfrm>
            <a:off x="2693988" y="3798888"/>
            <a:ext cx="158432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p:cNvSpPr>
            <a:spLocks noChangeShapeType="1"/>
          </p:cNvSpPr>
          <p:nvPr/>
        </p:nvSpPr>
        <p:spPr bwMode="auto">
          <a:xfrm>
            <a:off x="2693988" y="3798888"/>
            <a:ext cx="1590675" cy="12573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969607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zh-CN" altLang="en-US" sz="4000" dirty="0"/>
              <a:t>什么是</a:t>
            </a:r>
            <a:r>
              <a:rPr lang="en-US" altLang="zh-CN" sz="4000" dirty="0"/>
              <a:t>GUI</a:t>
            </a:r>
            <a:r>
              <a:rPr lang="zh-CN" altLang="en-US" sz="4000" dirty="0"/>
              <a:t>编程</a:t>
            </a:r>
            <a:endParaRPr lang="en-US" altLang="zh-CN" sz="4000" dirty="0" smtClean="0">
              <a:latin typeface="微软雅黑"/>
            </a:endParaRPr>
          </a:p>
        </p:txBody>
      </p:sp>
      <p:sp>
        <p:nvSpPr>
          <p:cNvPr id="11" name="Rectangle 3"/>
          <p:cNvSpPr txBox="1">
            <a:spLocks noChangeArrowheads="1"/>
          </p:cNvSpPr>
          <p:nvPr/>
        </p:nvSpPr>
        <p:spPr bwMode="auto">
          <a:xfrm>
            <a:off x="611188" y="1673225"/>
            <a:ext cx="8343900" cy="4719638"/>
          </a:xfrm>
          <a:prstGeom prst="rect">
            <a:avLst/>
          </a:prstGeom>
          <a:noFill/>
          <a:ln w="9525">
            <a:noFill/>
            <a:miter lim="800000"/>
            <a:headEnd/>
            <a:tailEnd/>
          </a:ln>
        </p:spPr>
        <p:txBody>
          <a:bodyPr/>
          <a:lstStyle/>
          <a:p>
            <a:pPr marL="342900" indent="-342900" eaLnBrk="0" latinLnBrk="1" hangingPunct="0">
              <a:spcBef>
                <a:spcPct val="20000"/>
              </a:spcBef>
              <a:buFont typeface="Wingdings" pitchFamily="2" charset="2"/>
              <a:buChar char="v"/>
              <a:defRPr/>
            </a:pPr>
            <a:r>
              <a:rPr lang="en-US" altLang="zh-CN" sz="2200" kern="0" dirty="0">
                <a:latin typeface="+mn-lt"/>
                <a:ea typeface="+mn-ea"/>
              </a:rPr>
              <a:t>graphical user interfaces--</a:t>
            </a:r>
            <a:r>
              <a:rPr lang="zh-CN" altLang="en-US" sz="2200" kern="0" dirty="0">
                <a:latin typeface="+mn-lt"/>
                <a:ea typeface="+mn-ea"/>
              </a:rPr>
              <a:t>图形用户界面</a:t>
            </a:r>
          </a:p>
          <a:p>
            <a:pPr marL="342900" indent="-342900" eaLnBrk="0" latinLnBrk="1" hangingPunct="0">
              <a:spcBef>
                <a:spcPct val="20000"/>
              </a:spcBef>
              <a:buFont typeface="Wingdings" pitchFamily="2" charset="2"/>
              <a:buChar char="v"/>
              <a:defRPr/>
            </a:pPr>
            <a:r>
              <a:rPr lang="zh-CN" altLang="en-US" sz="2200" kern="0" dirty="0">
                <a:latin typeface="+mn-lt"/>
                <a:ea typeface="+mn-ea"/>
              </a:rPr>
              <a:t>为用户提供界面友好的所见所得的桌面操作环境。</a:t>
            </a:r>
          </a:p>
          <a:p>
            <a:pPr marL="342900" indent="-342900" eaLnBrk="0" latinLnBrk="1" hangingPunct="0">
              <a:spcBef>
                <a:spcPct val="20000"/>
              </a:spcBef>
              <a:buFont typeface="Wingdings" pitchFamily="2" charset="2"/>
              <a:buChar char="v"/>
              <a:defRPr/>
            </a:pPr>
            <a:endParaRPr lang="en-US" altLang="zh-CN" sz="2200" kern="0" dirty="0">
              <a:latin typeface="+mn-lt"/>
              <a:ea typeface="+mn-ea"/>
            </a:endParaRPr>
          </a:p>
        </p:txBody>
      </p:sp>
      <p:sp>
        <p:nvSpPr>
          <p:cNvPr id="12" name="Line 4"/>
          <p:cNvSpPr>
            <a:spLocks noChangeShapeType="1"/>
          </p:cNvSpPr>
          <p:nvPr/>
        </p:nvSpPr>
        <p:spPr bwMode="auto">
          <a:xfrm flipH="1">
            <a:off x="1489075" y="3284537"/>
            <a:ext cx="720725" cy="4984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lstStyle/>
          <a:p>
            <a:endParaRPr lang="zh-CN" altLang="en-US"/>
          </a:p>
        </p:txBody>
      </p:sp>
      <p:pic>
        <p:nvPicPr>
          <p:cNvPr id="13" name="Picture 5" descr="图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2473325"/>
            <a:ext cx="5832475"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6"/>
          <p:cNvSpPr>
            <a:spLocks noChangeShapeType="1"/>
          </p:cNvSpPr>
          <p:nvPr/>
        </p:nvSpPr>
        <p:spPr bwMode="auto">
          <a:xfrm flipH="1" flipV="1">
            <a:off x="3279775" y="2876550"/>
            <a:ext cx="8731" cy="4000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Rectangle 8"/>
          <p:cNvSpPr>
            <a:spLocks noChangeArrowheads="1"/>
          </p:cNvSpPr>
          <p:nvPr/>
        </p:nvSpPr>
        <p:spPr bwMode="auto">
          <a:xfrm>
            <a:off x="7429500" y="3071812"/>
            <a:ext cx="1714500" cy="433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latinLnBrk="1"/>
            <a:r>
              <a:rPr lang="en-US" altLang="zh-CN" sz="2000"/>
              <a:t>JComboBox</a:t>
            </a:r>
          </a:p>
        </p:txBody>
      </p:sp>
      <p:sp>
        <p:nvSpPr>
          <p:cNvPr id="16" name="Line 9"/>
          <p:cNvSpPr>
            <a:spLocks noChangeShapeType="1"/>
          </p:cNvSpPr>
          <p:nvPr/>
        </p:nvSpPr>
        <p:spPr bwMode="auto">
          <a:xfrm>
            <a:off x="6659563" y="3276600"/>
            <a:ext cx="800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Rectangle 10"/>
          <p:cNvSpPr>
            <a:spLocks noChangeArrowheads="1"/>
          </p:cNvSpPr>
          <p:nvPr/>
        </p:nvSpPr>
        <p:spPr bwMode="auto">
          <a:xfrm>
            <a:off x="7524750" y="3987800"/>
            <a:ext cx="1619250"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latinLnBrk="1"/>
            <a:r>
              <a:rPr lang="en-US" altLang="zh-CN" sz="2000" dirty="0" err="1"/>
              <a:t>JCheckBox</a:t>
            </a:r>
            <a:endParaRPr lang="en-US" altLang="zh-CN" sz="2000" dirty="0"/>
          </a:p>
        </p:txBody>
      </p:sp>
      <p:sp>
        <p:nvSpPr>
          <p:cNvPr id="18" name="Line 11"/>
          <p:cNvSpPr>
            <a:spLocks noChangeShapeType="1"/>
          </p:cNvSpPr>
          <p:nvPr/>
        </p:nvSpPr>
        <p:spPr bwMode="auto">
          <a:xfrm flipV="1">
            <a:off x="6300788" y="4191000"/>
            <a:ext cx="136683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2"/>
          <p:cNvSpPr>
            <a:spLocks noChangeShapeType="1"/>
          </p:cNvSpPr>
          <p:nvPr/>
        </p:nvSpPr>
        <p:spPr bwMode="auto">
          <a:xfrm>
            <a:off x="4211638" y="3760788"/>
            <a:ext cx="3529012" cy="12969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Rectangle 13"/>
          <p:cNvSpPr>
            <a:spLocks noChangeArrowheads="1"/>
          </p:cNvSpPr>
          <p:nvPr/>
        </p:nvSpPr>
        <p:spPr bwMode="auto">
          <a:xfrm>
            <a:off x="4140200" y="6400800"/>
            <a:ext cx="1295400" cy="415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latinLnBrk="1"/>
            <a:r>
              <a:rPr lang="en-US" altLang="zh-CN" sz="2000" dirty="0" err="1"/>
              <a:t>JButton</a:t>
            </a:r>
            <a:endParaRPr lang="en-US" altLang="zh-CN" sz="2000" dirty="0"/>
          </a:p>
        </p:txBody>
      </p:sp>
      <p:sp>
        <p:nvSpPr>
          <p:cNvPr id="21" name="Line 14"/>
          <p:cNvSpPr>
            <a:spLocks noChangeShapeType="1"/>
          </p:cNvSpPr>
          <p:nvPr/>
        </p:nvSpPr>
        <p:spPr bwMode="auto">
          <a:xfrm>
            <a:off x="4211638" y="6019800"/>
            <a:ext cx="360362" cy="6096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15"/>
          <p:cNvSpPr>
            <a:spLocks noChangeShapeType="1"/>
          </p:cNvSpPr>
          <p:nvPr/>
        </p:nvSpPr>
        <p:spPr bwMode="auto">
          <a:xfrm flipH="1">
            <a:off x="4945063" y="6019800"/>
            <a:ext cx="465137"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Rectangle 16"/>
          <p:cNvSpPr>
            <a:spLocks noChangeArrowheads="1"/>
          </p:cNvSpPr>
          <p:nvPr/>
        </p:nvSpPr>
        <p:spPr bwMode="auto">
          <a:xfrm>
            <a:off x="1187450" y="6400800"/>
            <a:ext cx="2233613" cy="360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latinLnBrk="1"/>
            <a:r>
              <a:rPr lang="en-US" altLang="zh-CN" sz="2000" dirty="0" err="1"/>
              <a:t>JRadioButton</a:t>
            </a:r>
            <a:endParaRPr lang="en-US" altLang="zh-CN" sz="2000" dirty="0"/>
          </a:p>
        </p:txBody>
      </p:sp>
      <p:sp>
        <p:nvSpPr>
          <p:cNvPr id="24" name="Line 17"/>
          <p:cNvSpPr>
            <a:spLocks noChangeShapeType="1"/>
          </p:cNvSpPr>
          <p:nvPr/>
        </p:nvSpPr>
        <p:spPr bwMode="auto">
          <a:xfrm flipH="1">
            <a:off x="2559844" y="4982810"/>
            <a:ext cx="640556" cy="157039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Rectangle 18"/>
          <p:cNvSpPr>
            <a:spLocks noChangeArrowheads="1"/>
          </p:cNvSpPr>
          <p:nvPr/>
        </p:nvSpPr>
        <p:spPr bwMode="auto">
          <a:xfrm>
            <a:off x="769937" y="3643312"/>
            <a:ext cx="960438" cy="412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latinLnBrk="1"/>
            <a:r>
              <a:rPr lang="en-US" altLang="zh-CN" sz="2000"/>
              <a:t>JLabel</a:t>
            </a:r>
          </a:p>
        </p:txBody>
      </p:sp>
      <p:sp>
        <p:nvSpPr>
          <p:cNvPr id="26" name="Line 19"/>
          <p:cNvSpPr>
            <a:spLocks noChangeShapeType="1"/>
          </p:cNvSpPr>
          <p:nvPr/>
        </p:nvSpPr>
        <p:spPr bwMode="auto">
          <a:xfrm flipH="1">
            <a:off x="1489075" y="3284537"/>
            <a:ext cx="720725" cy="4984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0"/>
          <p:cNvSpPr>
            <a:spLocks noChangeShapeType="1"/>
          </p:cNvSpPr>
          <p:nvPr/>
        </p:nvSpPr>
        <p:spPr bwMode="auto">
          <a:xfrm flipH="1">
            <a:off x="1633537" y="3859212"/>
            <a:ext cx="576263" cy="4921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1"/>
          <p:cNvSpPr>
            <a:spLocks noChangeShapeType="1"/>
          </p:cNvSpPr>
          <p:nvPr/>
        </p:nvSpPr>
        <p:spPr bwMode="auto">
          <a:xfrm flipH="1" flipV="1">
            <a:off x="1633537" y="4003675"/>
            <a:ext cx="576263" cy="7207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Rectangle 22"/>
          <p:cNvSpPr>
            <a:spLocks noChangeArrowheads="1"/>
          </p:cNvSpPr>
          <p:nvPr/>
        </p:nvSpPr>
        <p:spPr bwMode="auto">
          <a:xfrm>
            <a:off x="7740650" y="4887913"/>
            <a:ext cx="13248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atinLnBrk="1"/>
            <a:r>
              <a:rPr lang="en-US" altLang="zh-CN" sz="2000" dirty="0" err="1" smtClean="0"/>
              <a:t>JTextArea</a:t>
            </a:r>
            <a:endParaRPr lang="en-US" altLang="zh-CN" sz="2000" dirty="0"/>
          </a:p>
        </p:txBody>
      </p:sp>
      <p:sp>
        <p:nvSpPr>
          <p:cNvPr id="30" name="Rectangle 7"/>
          <p:cNvSpPr>
            <a:spLocks noChangeArrowheads="1"/>
          </p:cNvSpPr>
          <p:nvPr/>
        </p:nvSpPr>
        <p:spPr bwMode="auto">
          <a:xfrm>
            <a:off x="2819400" y="2476500"/>
            <a:ext cx="14414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latinLnBrk="1"/>
            <a:r>
              <a:rPr lang="en-US" altLang="zh-CN" sz="2000" dirty="0" err="1" smtClean="0"/>
              <a:t>JTextField</a:t>
            </a:r>
            <a:endParaRPr lang="en-US" altLang="zh-CN" sz="2000" dirty="0"/>
          </a:p>
        </p:txBody>
      </p:sp>
    </p:spTree>
    <p:extLst>
      <p:ext uri="{BB962C8B-B14F-4D97-AF65-F5344CB8AC3E}">
        <p14:creationId xmlns:p14="http://schemas.microsoft.com/office/powerpoint/2010/main" val="56798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1">
                                            <p:txEl>
                                              <p:pRg st="0" end="0"/>
                                            </p:txEl>
                                          </p:spTgt>
                                        </p:tgtEl>
                                      </p:cBhvr>
                                    </p:animEffect>
                                    <p:set>
                                      <p:cBhvr>
                                        <p:cTn id="7"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1">
                                            <p:txEl>
                                              <p:pRg st="1" end="1"/>
                                            </p:txEl>
                                          </p:spTgt>
                                        </p:tgtEl>
                                      </p:cBhvr>
                                    </p:animEffect>
                                    <p:set>
                                      <p:cBhvr>
                                        <p:cTn id="12" dur="1" fill="hold">
                                          <p:stCondLst>
                                            <p:cond delay="499"/>
                                          </p:stCondLst>
                                        </p:cTn>
                                        <p:tgtEl>
                                          <p:spTgt spid="11">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linds(horizontal)">
                                      <p:cBhvr>
                                        <p:cTn id="29" dur="500"/>
                                        <p:tgtEl>
                                          <p:spTgt spid="1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linds(horizontal)">
                                      <p:cBhvr>
                                        <p:cTn id="38" dur="500"/>
                                        <p:tgtEl>
                                          <p:spTgt spid="2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linds(horizontal)">
                                      <p:cBhvr>
                                        <p:cTn id="41" dur="500"/>
                                        <p:tgtEl>
                                          <p:spTgt spid="2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blinds(horizontal)">
                                      <p:cBhvr>
                                        <p:cTn id="44" dur="500"/>
                                        <p:tgtEl>
                                          <p:spTgt spid="2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linds(horizontal)">
                                      <p:cBhvr>
                                        <p:cTn id="47" dur="500"/>
                                        <p:tgtEl>
                                          <p:spTgt spid="2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linds(horizontal)">
                                      <p:cBhvr>
                                        <p:cTn id="50" dur="500"/>
                                        <p:tgtEl>
                                          <p:spTgt spid="24"/>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linds(horizontal)">
                                      <p:cBhvr>
                                        <p:cTn id="53" dur="500"/>
                                        <p:tgtEl>
                                          <p:spTgt spid="25"/>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blinds(horizontal)">
                                      <p:cBhvr>
                                        <p:cTn id="56" dur="500"/>
                                        <p:tgtEl>
                                          <p:spTgt spid="26"/>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linds(horizontal)">
                                      <p:cBhvr>
                                        <p:cTn id="59" dur="500"/>
                                        <p:tgtEl>
                                          <p:spTgt spid="27"/>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blinds(horizontal)">
                                      <p:cBhvr>
                                        <p:cTn id="62" dur="500"/>
                                        <p:tgtEl>
                                          <p:spTgt spid="28"/>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blinds(horizontal)">
                                      <p:cBhvr>
                                        <p:cTn id="65" dur="500"/>
                                        <p:tgtEl>
                                          <p:spTgt spid="29"/>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blinds(horizontal)">
                                      <p:cBhvr>
                                        <p:cTn id="6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animBg="1"/>
    </p:bldLst>
  </p:timing>
</p:sld>
</file>

<file path=ppt/theme/theme1.xml><?xml version="1.0" encoding="utf-8"?>
<a:theme xmlns:a="http://schemas.openxmlformats.org/drawingml/2006/main" name="Office Theme">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481</TotalTime>
  <Words>4211</Words>
  <Application>Microsoft Office PowerPoint</Application>
  <PresentationFormat>全屏显示(4:3)</PresentationFormat>
  <Paragraphs>682</Paragraphs>
  <Slides>60</Slides>
  <Notes>7</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Office Theme</vt:lpstr>
      <vt:lpstr>PowerPoint 演示文稿</vt:lpstr>
      <vt:lpstr>PowerPoint 演示文稿</vt:lpstr>
      <vt:lpstr>PowerPoint 演示文稿</vt:lpstr>
      <vt:lpstr>PowerPoint 演示文稿</vt:lpstr>
      <vt:lpstr>PowerPoint 演示文稿</vt:lpstr>
      <vt:lpstr>AWT</vt:lpstr>
      <vt:lpstr>词汇</vt:lpstr>
      <vt:lpstr>脑图</vt:lpstr>
      <vt:lpstr>什么是GUI编程</vt:lpstr>
      <vt:lpstr>Component &amp; Container</vt:lpstr>
      <vt:lpstr>Frame</vt:lpstr>
      <vt:lpstr>Panel</vt:lpstr>
      <vt:lpstr>布局管理器</vt:lpstr>
      <vt:lpstr>FlowLayout布局管理器</vt:lpstr>
      <vt:lpstr>FlowLayout 的构造方法</vt:lpstr>
      <vt:lpstr>FlowLayout 的构造方法</vt:lpstr>
      <vt:lpstr>BorderLayout 布局管理器</vt:lpstr>
      <vt:lpstr>BorderLayout 布局管理器</vt:lpstr>
      <vt:lpstr>BorderLayout 布局管理器</vt:lpstr>
      <vt:lpstr>GridLayout 布局管理器</vt:lpstr>
      <vt:lpstr>GridLayout 布局管理器</vt:lpstr>
      <vt:lpstr>GridLayout 布局管理器</vt:lpstr>
      <vt:lpstr>案例</vt:lpstr>
      <vt:lpstr>布局管理器总结</vt:lpstr>
      <vt:lpstr>事件监听</vt:lpstr>
      <vt:lpstr>事件监听</vt:lpstr>
      <vt:lpstr>事件监听</vt:lpstr>
      <vt:lpstr>TextField 类</vt:lpstr>
      <vt:lpstr>TextField事件监听</vt:lpstr>
      <vt:lpstr>内部类</vt:lpstr>
      <vt:lpstr>产生内部类的对象</vt:lpstr>
      <vt:lpstr>内部类举例 (2) 创建一个依赖于a而存在的b</vt:lpstr>
      <vt:lpstr>定义在方法内</vt:lpstr>
      <vt:lpstr>定义在任何范畴内</vt:lpstr>
      <vt:lpstr>内部类举例 (3) this的用法</vt:lpstr>
      <vt:lpstr>内部类特性</vt:lpstr>
      <vt:lpstr>匿名内部类</vt:lpstr>
      <vt:lpstr>静态内部类</vt:lpstr>
      <vt:lpstr>嵌套内部类</vt:lpstr>
      <vt:lpstr>内部类总结</vt:lpstr>
      <vt:lpstr>Graphics 类</vt:lpstr>
      <vt:lpstr>鼠标事件适配器</vt:lpstr>
      <vt:lpstr>PowerPoint 演示文稿</vt:lpstr>
      <vt:lpstr>Window 事件</vt:lpstr>
      <vt:lpstr>J2SE 开源项目介绍</vt:lpstr>
      <vt:lpstr>Swing简介和javax.swing包</vt:lpstr>
      <vt:lpstr>Swing  GUI框架</vt:lpstr>
      <vt:lpstr>顶级容器</vt:lpstr>
      <vt:lpstr>中间容器</vt:lpstr>
      <vt:lpstr>javax.swing.JFrame</vt:lpstr>
      <vt:lpstr>JFrame的常用方法</vt:lpstr>
      <vt:lpstr>创建窗体示例</vt:lpstr>
      <vt:lpstr>JPanel容器</vt:lpstr>
      <vt:lpstr>Javax.swing.JPanel的常用方法</vt:lpstr>
      <vt:lpstr>菜单使用示例</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Rivvy Wen</dc:creator>
  <cp:lastModifiedBy>user</cp:lastModifiedBy>
  <cp:revision>211</cp:revision>
  <dcterms:created xsi:type="dcterms:W3CDTF">2012-08-21T03:00:20Z</dcterms:created>
  <dcterms:modified xsi:type="dcterms:W3CDTF">2014-01-07T02:22:20Z</dcterms:modified>
</cp:coreProperties>
</file>