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3" r:id="rId4"/>
    <p:sldId id="28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4" autoAdjust="0"/>
  </p:normalViewPr>
  <p:slideViewPr>
    <p:cSldViewPr>
      <p:cViewPr varScale="1">
        <p:scale>
          <a:sx n="80" d="100"/>
          <a:sy n="80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DC9A0-DCAF-492A-AF9C-2E7A192E2A85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93543C8-7D72-4954-9D63-57171DEF166A}">
      <dgm:prSet phldrT="[Text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 线程的基本概念</a:t>
          </a:r>
          <a:endParaRPr 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8E26FC3C-661A-4FD6-B102-1AE10A24C25B}" type="parTrans" cxnId="{EFC4348E-3BD9-4294-A4C5-B81750D4094F}">
      <dgm:prSet/>
      <dgm:spPr/>
      <dgm:t>
        <a:bodyPr/>
        <a:lstStyle/>
        <a:p>
          <a:endParaRPr lang="en-US"/>
        </a:p>
      </dgm:t>
    </dgm:pt>
    <dgm:pt modelId="{1CA65836-39D4-4DB7-87E9-37A10E34923C}" type="sibTrans" cxnId="{EFC4348E-3BD9-4294-A4C5-B81750D4094F}">
      <dgm:prSet/>
      <dgm:spPr/>
      <dgm:t>
        <a:bodyPr/>
        <a:lstStyle/>
        <a:p>
          <a:endParaRPr lang="en-US"/>
        </a:p>
      </dgm:t>
    </dgm:pt>
    <dgm:pt modelId="{A880974F-141C-42E3-A8E4-2C75998ECAB7}">
      <dgm:prSet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线程的调度和优先级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12CDEB2C-5216-457C-83EF-EA6B31846128}" type="parTrans" cxnId="{7D804B9C-ED71-4EB1-A3C1-FFE04CF14AB5}">
      <dgm:prSet/>
      <dgm:spPr/>
      <dgm:t>
        <a:bodyPr/>
        <a:lstStyle/>
        <a:p>
          <a:endParaRPr lang="zh-CN" altLang="en-US"/>
        </a:p>
      </dgm:t>
    </dgm:pt>
    <dgm:pt modelId="{F9839213-D071-4914-B412-1860F1F8B39E}" type="sibTrans" cxnId="{7D804B9C-ED71-4EB1-A3C1-FFE04CF14AB5}">
      <dgm:prSet/>
      <dgm:spPr/>
      <dgm:t>
        <a:bodyPr/>
        <a:lstStyle/>
        <a:p>
          <a:endParaRPr lang="zh-CN" altLang="en-US"/>
        </a:p>
      </dgm:t>
    </dgm:pt>
    <dgm:pt modelId="{71D1E80F-9DB3-416D-A354-DA9CE4391A95}">
      <dgm:prSet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线程的创建和启动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DED07F65-E5C5-4935-86BF-BCC88D69E403}" type="parTrans" cxnId="{A070C7B9-A6C5-46A6-B906-6940BBFE9450}">
      <dgm:prSet/>
      <dgm:spPr/>
      <dgm:t>
        <a:bodyPr/>
        <a:lstStyle/>
        <a:p>
          <a:endParaRPr lang="zh-CN" altLang="en-US"/>
        </a:p>
      </dgm:t>
    </dgm:pt>
    <dgm:pt modelId="{60AE74DB-0FCF-4609-96BC-DABE793BBA7A}" type="sibTrans" cxnId="{A070C7B9-A6C5-46A6-B906-6940BBFE9450}">
      <dgm:prSet/>
      <dgm:spPr/>
      <dgm:t>
        <a:bodyPr/>
        <a:lstStyle/>
        <a:p>
          <a:endParaRPr lang="zh-CN" altLang="en-US"/>
        </a:p>
      </dgm:t>
    </dgm:pt>
    <dgm:pt modelId="{B6BFDBE7-E7DF-43B9-ACFF-0273DE58DFBE}">
      <dgm:prSet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线程同步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2EBD0C29-CC6C-48EE-BEE7-6CF0720C0A5F}" type="parTrans" cxnId="{B769AB49-E07E-4C7E-91DE-987971533B45}">
      <dgm:prSet/>
      <dgm:spPr/>
      <dgm:t>
        <a:bodyPr/>
        <a:lstStyle/>
        <a:p>
          <a:endParaRPr lang="zh-CN" altLang="en-US"/>
        </a:p>
      </dgm:t>
    </dgm:pt>
    <dgm:pt modelId="{194560D4-E585-4B8A-890C-501497B95BB0}" type="sibTrans" cxnId="{B769AB49-E07E-4C7E-91DE-987971533B45}">
      <dgm:prSet/>
      <dgm:spPr/>
      <dgm:t>
        <a:bodyPr/>
        <a:lstStyle/>
        <a:p>
          <a:endParaRPr lang="zh-CN" altLang="en-US"/>
        </a:p>
      </dgm:t>
    </dgm:pt>
    <dgm:pt modelId="{80F6FA65-E415-4C6F-89A0-A64BA071E1D2}">
      <dgm:prSet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 线程的状态控制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0AE23380-4D17-4CCE-8323-3570F7E645A6}" type="parTrans" cxnId="{25E41582-F08C-4FF2-9461-59429CB12F34}">
      <dgm:prSet/>
      <dgm:spPr/>
      <dgm:t>
        <a:bodyPr/>
        <a:lstStyle/>
        <a:p>
          <a:endParaRPr lang="zh-CN" altLang="en-US"/>
        </a:p>
      </dgm:t>
    </dgm:pt>
    <dgm:pt modelId="{72F48F85-341A-4E0B-B2ED-9617D4E7A87A}" type="sibTrans" cxnId="{25E41582-F08C-4FF2-9461-59429CB12F34}">
      <dgm:prSet/>
      <dgm:spPr/>
      <dgm:t>
        <a:bodyPr/>
        <a:lstStyle/>
        <a:p>
          <a:endParaRPr lang="zh-CN" altLang="en-US"/>
        </a:p>
      </dgm:t>
    </dgm:pt>
    <dgm:pt modelId="{7C9F285B-EFA0-471C-AD98-B25FB6346EEC}" type="pres">
      <dgm:prSet presAssocID="{972DC9A0-DCAF-492A-AF9C-2E7A192E2A8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B5C9476-5F6E-401C-A155-119EF4E8DA4C}" type="pres">
      <dgm:prSet presAssocID="{972DC9A0-DCAF-492A-AF9C-2E7A192E2A85}" presName="Name1" presStyleCnt="0"/>
      <dgm:spPr/>
      <dgm:t>
        <a:bodyPr/>
        <a:lstStyle/>
        <a:p>
          <a:endParaRPr lang="zh-CN" altLang="en-US"/>
        </a:p>
      </dgm:t>
    </dgm:pt>
    <dgm:pt modelId="{5F40A38C-B969-462A-A69C-2D9D4B54DB6E}" type="pres">
      <dgm:prSet presAssocID="{972DC9A0-DCAF-492A-AF9C-2E7A192E2A85}" presName="cycle" presStyleCnt="0"/>
      <dgm:spPr/>
      <dgm:t>
        <a:bodyPr/>
        <a:lstStyle/>
        <a:p>
          <a:endParaRPr lang="zh-CN" altLang="en-US"/>
        </a:p>
      </dgm:t>
    </dgm:pt>
    <dgm:pt modelId="{F3538014-00BF-4D04-9253-B85846F92FE1}" type="pres">
      <dgm:prSet presAssocID="{972DC9A0-DCAF-492A-AF9C-2E7A192E2A85}" presName="srcNode" presStyleLbl="node1" presStyleIdx="0" presStyleCnt="5"/>
      <dgm:spPr/>
      <dgm:t>
        <a:bodyPr/>
        <a:lstStyle/>
        <a:p>
          <a:endParaRPr lang="zh-CN" altLang="en-US"/>
        </a:p>
      </dgm:t>
    </dgm:pt>
    <dgm:pt modelId="{3BC49BE7-912B-4D6E-B748-49F503F432EC}" type="pres">
      <dgm:prSet presAssocID="{972DC9A0-DCAF-492A-AF9C-2E7A192E2A85}" presName="conn" presStyleLbl="parChTrans1D2" presStyleIdx="0" presStyleCnt="1"/>
      <dgm:spPr/>
      <dgm:t>
        <a:bodyPr/>
        <a:lstStyle/>
        <a:p>
          <a:endParaRPr lang="en-US"/>
        </a:p>
      </dgm:t>
    </dgm:pt>
    <dgm:pt modelId="{6A9BEF60-6F1D-48EE-8BA7-578220D4B47D}" type="pres">
      <dgm:prSet presAssocID="{972DC9A0-DCAF-492A-AF9C-2E7A192E2A85}" presName="extraNode" presStyleLbl="node1" presStyleIdx="0" presStyleCnt="5"/>
      <dgm:spPr/>
      <dgm:t>
        <a:bodyPr/>
        <a:lstStyle/>
        <a:p>
          <a:endParaRPr lang="zh-CN" altLang="en-US"/>
        </a:p>
      </dgm:t>
    </dgm:pt>
    <dgm:pt modelId="{E0F7CA20-3089-416E-BAA0-555421DECAED}" type="pres">
      <dgm:prSet presAssocID="{972DC9A0-DCAF-492A-AF9C-2E7A192E2A85}" presName="dstNode" presStyleLbl="node1" presStyleIdx="0" presStyleCnt="5"/>
      <dgm:spPr/>
      <dgm:t>
        <a:bodyPr/>
        <a:lstStyle/>
        <a:p>
          <a:endParaRPr lang="zh-CN" altLang="en-US"/>
        </a:p>
      </dgm:t>
    </dgm:pt>
    <dgm:pt modelId="{9103214B-2328-42B5-9C87-ECB584C29699}" type="pres">
      <dgm:prSet presAssocID="{993543C8-7D72-4954-9D63-57171DEF166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64957-ED87-471E-B9A4-FF0191BA14F1}" type="pres">
      <dgm:prSet presAssocID="{993543C8-7D72-4954-9D63-57171DEF166A}" presName="accent_1" presStyleCnt="0"/>
      <dgm:spPr/>
      <dgm:t>
        <a:bodyPr/>
        <a:lstStyle/>
        <a:p>
          <a:endParaRPr lang="zh-CN" altLang="en-US"/>
        </a:p>
      </dgm:t>
    </dgm:pt>
    <dgm:pt modelId="{22DF3FF7-7177-47D3-9E73-56C51F723028}" type="pres">
      <dgm:prSet presAssocID="{993543C8-7D72-4954-9D63-57171DEF166A}" presName="accentRepeatNode" presStyleLbl="solidFgAcc1" presStyleIdx="0" presStyleCnt="5"/>
      <dgm:spPr/>
      <dgm:t>
        <a:bodyPr/>
        <a:lstStyle/>
        <a:p>
          <a:endParaRPr lang="zh-CN" altLang="en-US"/>
        </a:p>
      </dgm:t>
    </dgm:pt>
    <dgm:pt modelId="{D1C23EC3-EA8D-43F7-B4ED-3EB690E6B7A5}" type="pres">
      <dgm:prSet presAssocID="{71D1E80F-9DB3-416D-A354-DA9CE4391A9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B2AB6-CCD0-4430-BB2E-92C7098605E2}" type="pres">
      <dgm:prSet presAssocID="{71D1E80F-9DB3-416D-A354-DA9CE4391A95}" presName="accent_2" presStyleCnt="0"/>
      <dgm:spPr/>
      <dgm:t>
        <a:bodyPr/>
        <a:lstStyle/>
        <a:p>
          <a:endParaRPr lang="zh-CN" altLang="en-US"/>
        </a:p>
      </dgm:t>
    </dgm:pt>
    <dgm:pt modelId="{26D3629F-273D-46AB-8703-19D43C77FF4C}" type="pres">
      <dgm:prSet presAssocID="{71D1E80F-9DB3-416D-A354-DA9CE4391A95}" presName="accentRepeatNode" presStyleLbl="solidFgAcc1" presStyleIdx="1" presStyleCnt="5"/>
      <dgm:spPr/>
      <dgm:t>
        <a:bodyPr/>
        <a:lstStyle/>
        <a:p>
          <a:endParaRPr lang="zh-CN" altLang="en-US"/>
        </a:p>
      </dgm:t>
    </dgm:pt>
    <dgm:pt modelId="{097331EB-8E41-461E-9C63-F264DA402FB3}" type="pres">
      <dgm:prSet presAssocID="{A880974F-141C-42E3-A8E4-2C75998ECAB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B0AC-91B4-4342-8714-0592B554BAAD}" type="pres">
      <dgm:prSet presAssocID="{A880974F-141C-42E3-A8E4-2C75998ECAB7}" presName="accent_3" presStyleCnt="0"/>
      <dgm:spPr/>
      <dgm:t>
        <a:bodyPr/>
        <a:lstStyle/>
        <a:p>
          <a:endParaRPr lang="zh-CN" altLang="en-US"/>
        </a:p>
      </dgm:t>
    </dgm:pt>
    <dgm:pt modelId="{02976FB4-DA40-4D74-B5F2-18AD387B0A69}" type="pres">
      <dgm:prSet presAssocID="{A880974F-141C-42E3-A8E4-2C75998ECAB7}" presName="accentRepeatNode" presStyleLbl="solidFgAcc1" presStyleIdx="2" presStyleCnt="5"/>
      <dgm:spPr/>
      <dgm:t>
        <a:bodyPr/>
        <a:lstStyle/>
        <a:p>
          <a:endParaRPr lang="zh-CN" altLang="en-US"/>
        </a:p>
      </dgm:t>
    </dgm:pt>
    <dgm:pt modelId="{E1951659-6B6C-462F-B4ED-5FC981ED78A9}" type="pres">
      <dgm:prSet presAssocID="{80F6FA65-E415-4C6F-89A0-A64BA071E1D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E0931-09B0-439E-8D5D-A9730ACAFB70}" type="pres">
      <dgm:prSet presAssocID="{80F6FA65-E415-4C6F-89A0-A64BA071E1D2}" presName="accent_4" presStyleCnt="0"/>
      <dgm:spPr/>
    </dgm:pt>
    <dgm:pt modelId="{EE1B041F-12BC-4556-BC2B-CE5D75670282}" type="pres">
      <dgm:prSet presAssocID="{80F6FA65-E415-4C6F-89A0-A64BA071E1D2}" presName="accentRepeatNode" presStyleLbl="solidFgAcc1" presStyleIdx="3" presStyleCnt="5"/>
      <dgm:spPr/>
    </dgm:pt>
    <dgm:pt modelId="{DFE16C8E-4D40-48B6-B6F7-88A34A95CAE5}" type="pres">
      <dgm:prSet presAssocID="{B6BFDBE7-E7DF-43B9-ACFF-0273DE58DFBE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5A9D3A-F084-43EB-A00A-426511DCE31B}" type="pres">
      <dgm:prSet presAssocID="{B6BFDBE7-E7DF-43B9-ACFF-0273DE58DFBE}" presName="accent_5" presStyleCnt="0"/>
      <dgm:spPr/>
    </dgm:pt>
    <dgm:pt modelId="{0F9F83E0-EB6C-4609-8E96-891823DFB7EE}" type="pres">
      <dgm:prSet presAssocID="{B6BFDBE7-E7DF-43B9-ACFF-0273DE58DFBE}" presName="accentRepeatNode" presStyleLbl="solidFgAcc1" presStyleIdx="4" presStyleCnt="5"/>
      <dgm:spPr/>
    </dgm:pt>
  </dgm:ptLst>
  <dgm:cxnLst>
    <dgm:cxn modelId="{D695AE04-4BF4-4728-9B28-17E2D85B1846}" type="presOf" srcId="{B6BFDBE7-E7DF-43B9-ACFF-0273DE58DFBE}" destId="{DFE16C8E-4D40-48B6-B6F7-88A34A95CAE5}" srcOrd="0" destOrd="0" presId="urn:microsoft.com/office/officeart/2008/layout/VerticalCurvedList"/>
    <dgm:cxn modelId="{6597AB25-B031-4A1C-957A-38EA83387C10}" type="presOf" srcId="{972DC9A0-DCAF-492A-AF9C-2E7A192E2A85}" destId="{7C9F285B-EFA0-471C-AD98-B25FB6346EEC}" srcOrd="0" destOrd="0" presId="urn:microsoft.com/office/officeart/2008/layout/VerticalCurvedList"/>
    <dgm:cxn modelId="{A00D6BFD-29C6-4C1E-BD7B-40D12C411C7A}" type="presOf" srcId="{80F6FA65-E415-4C6F-89A0-A64BA071E1D2}" destId="{E1951659-6B6C-462F-B4ED-5FC981ED78A9}" srcOrd="0" destOrd="0" presId="urn:microsoft.com/office/officeart/2008/layout/VerticalCurvedList"/>
    <dgm:cxn modelId="{25E41582-F08C-4FF2-9461-59429CB12F34}" srcId="{972DC9A0-DCAF-492A-AF9C-2E7A192E2A85}" destId="{80F6FA65-E415-4C6F-89A0-A64BA071E1D2}" srcOrd="3" destOrd="0" parTransId="{0AE23380-4D17-4CCE-8323-3570F7E645A6}" sibTransId="{72F48F85-341A-4E0B-B2ED-9617D4E7A87A}"/>
    <dgm:cxn modelId="{ED76C7A4-07D4-4DFA-97EB-9AA5F0F53530}" type="presOf" srcId="{A880974F-141C-42E3-A8E4-2C75998ECAB7}" destId="{097331EB-8E41-461E-9C63-F264DA402FB3}" srcOrd="0" destOrd="0" presId="urn:microsoft.com/office/officeart/2008/layout/VerticalCurvedList"/>
    <dgm:cxn modelId="{B769AB49-E07E-4C7E-91DE-987971533B45}" srcId="{972DC9A0-DCAF-492A-AF9C-2E7A192E2A85}" destId="{B6BFDBE7-E7DF-43B9-ACFF-0273DE58DFBE}" srcOrd="4" destOrd="0" parTransId="{2EBD0C29-CC6C-48EE-BEE7-6CF0720C0A5F}" sibTransId="{194560D4-E585-4B8A-890C-501497B95BB0}"/>
    <dgm:cxn modelId="{6F23E9F7-3E26-4A8A-962F-1DB309175760}" type="presOf" srcId="{71D1E80F-9DB3-416D-A354-DA9CE4391A95}" destId="{D1C23EC3-EA8D-43F7-B4ED-3EB690E6B7A5}" srcOrd="0" destOrd="0" presId="urn:microsoft.com/office/officeart/2008/layout/VerticalCurvedList"/>
    <dgm:cxn modelId="{EFC4348E-3BD9-4294-A4C5-B81750D4094F}" srcId="{972DC9A0-DCAF-492A-AF9C-2E7A192E2A85}" destId="{993543C8-7D72-4954-9D63-57171DEF166A}" srcOrd="0" destOrd="0" parTransId="{8E26FC3C-661A-4FD6-B102-1AE10A24C25B}" sibTransId="{1CA65836-39D4-4DB7-87E9-37A10E34923C}"/>
    <dgm:cxn modelId="{A070C7B9-A6C5-46A6-B906-6940BBFE9450}" srcId="{972DC9A0-DCAF-492A-AF9C-2E7A192E2A85}" destId="{71D1E80F-9DB3-416D-A354-DA9CE4391A95}" srcOrd="1" destOrd="0" parTransId="{DED07F65-E5C5-4935-86BF-BCC88D69E403}" sibTransId="{60AE74DB-0FCF-4609-96BC-DABE793BBA7A}"/>
    <dgm:cxn modelId="{7D804B9C-ED71-4EB1-A3C1-FFE04CF14AB5}" srcId="{972DC9A0-DCAF-492A-AF9C-2E7A192E2A85}" destId="{A880974F-141C-42E3-A8E4-2C75998ECAB7}" srcOrd="2" destOrd="0" parTransId="{12CDEB2C-5216-457C-83EF-EA6B31846128}" sibTransId="{F9839213-D071-4914-B412-1860F1F8B39E}"/>
    <dgm:cxn modelId="{12756E14-4895-444D-8238-814161182785}" type="presOf" srcId="{993543C8-7D72-4954-9D63-57171DEF166A}" destId="{9103214B-2328-42B5-9C87-ECB584C29699}" srcOrd="0" destOrd="0" presId="urn:microsoft.com/office/officeart/2008/layout/VerticalCurvedList"/>
    <dgm:cxn modelId="{E7917EE3-AA0D-4C22-A607-14182B00CFE2}" type="presOf" srcId="{1CA65836-39D4-4DB7-87E9-37A10E34923C}" destId="{3BC49BE7-912B-4D6E-B748-49F503F432EC}" srcOrd="0" destOrd="0" presId="urn:microsoft.com/office/officeart/2008/layout/VerticalCurvedList"/>
    <dgm:cxn modelId="{57898335-FC74-4032-9279-AEEF9F1F6BE9}" type="presParOf" srcId="{7C9F285B-EFA0-471C-AD98-B25FB6346EEC}" destId="{DB5C9476-5F6E-401C-A155-119EF4E8DA4C}" srcOrd="0" destOrd="0" presId="urn:microsoft.com/office/officeart/2008/layout/VerticalCurvedList"/>
    <dgm:cxn modelId="{4FBAB905-16EA-4C46-BAB0-4D8140AF0A20}" type="presParOf" srcId="{DB5C9476-5F6E-401C-A155-119EF4E8DA4C}" destId="{5F40A38C-B969-462A-A69C-2D9D4B54DB6E}" srcOrd="0" destOrd="0" presId="urn:microsoft.com/office/officeart/2008/layout/VerticalCurvedList"/>
    <dgm:cxn modelId="{1F8778B2-6302-4A51-A77F-E482D03104A2}" type="presParOf" srcId="{5F40A38C-B969-462A-A69C-2D9D4B54DB6E}" destId="{F3538014-00BF-4D04-9253-B85846F92FE1}" srcOrd="0" destOrd="0" presId="urn:microsoft.com/office/officeart/2008/layout/VerticalCurvedList"/>
    <dgm:cxn modelId="{05B56FAD-881C-46F7-9F3A-78F79261912F}" type="presParOf" srcId="{5F40A38C-B969-462A-A69C-2D9D4B54DB6E}" destId="{3BC49BE7-912B-4D6E-B748-49F503F432EC}" srcOrd="1" destOrd="0" presId="urn:microsoft.com/office/officeart/2008/layout/VerticalCurvedList"/>
    <dgm:cxn modelId="{C3072E39-8324-4CA1-99BE-CFC010B4E397}" type="presParOf" srcId="{5F40A38C-B969-462A-A69C-2D9D4B54DB6E}" destId="{6A9BEF60-6F1D-48EE-8BA7-578220D4B47D}" srcOrd="2" destOrd="0" presId="urn:microsoft.com/office/officeart/2008/layout/VerticalCurvedList"/>
    <dgm:cxn modelId="{14976303-F347-4681-80B1-790D6FEF9A74}" type="presParOf" srcId="{5F40A38C-B969-462A-A69C-2D9D4B54DB6E}" destId="{E0F7CA20-3089-416E-BAA0-555421DECAED}" srcOrd="3" destOrd="0" presId="urn:microsoft.com/office/officeart/2008/layout/VerticalCurvedList"/>
    <dgm:cxn modelId="{CC07AE71-F690-4138-9EB1-F5B2CA1B3798}" type="presParOf" srcId="{DB5C9476-5F6E-401C-A155-119EF4E8DA4C}" destId="{9103214B-2328-42B5-9C87-ECB584C29699}" srcOrd="1" destOrd="0" presId="urn:microsoft.com/office/officeart/2008/layout/VerticalCurvedList"/>
    <dgm:cxn modelId="{4BDCD61F-9B43-4338-B4AF-35893173C152}" type="presParOf" srcId="{DB5C9476-5F6E-401C-A155-119EF4E8DA4C}" destId="{B5F64957-ED87-471E-B9A4-FF0191BA14F1}" srcOrd="2" destOrd="0" presId="urn:microsoft.com/office/officeart/2008/layout/VerticalCurvedList"/>
    <dgm:cxn modelId="{9F181133-248B-4A21-B276-86357757B6E2}" type="presParOf" srcId="{B5F64957-ED87-471E-B9A4-FF0191BA14F1}" destId="{22DF3FF7-7177-47D3-9E73-56C51F723028}" srcOrd="0" destOrd="0" presId="urn:microsoft.com/office/officeart/2008/layout/VerticalCurvedList"/>
    <dgm:cxn modelId="{C4C93DED-1263-4DF3-AC3D-F270EF458C6C}" type="presParOf" srcId="{DB5C9476-5F6E-401C-A155-119EF4E8DA4C}" destId="{D1C23EC3-EA8D-43F7-B4ED-3EB690E6B7A5}" srcOrd="3" destOrd="0" presId="urn:microsoft.com/office/officeart/2008/layout/VerticalCurvedList"/>
    <dgm:cxn modelId="{B8E5FEA4-6FAD-4CDB-9B42-4AC83160285C}" type="presParOf" srcId="{DB5C9476-5F6E-401C-A155-119EF4E8DA4C}" destId="{E37B2AB6-CCD0-4430-BB2E-92C7098605E2}" srcOrd="4" destOrd="0" presId="urn:microsoft.com/office/officeart/2008/layout/VerticalCurvedList"/>
    <dgm:cxn modelId="{AE3A5ABB-5253-4DA6-AFCD-C49DD65037AC}" type="presParOf" srcId="{E37B2AB6-CCD0-4430-BB2E-92C7098605E2}" destId="{26D3629F-273D-46AB-8703-19D43C77FF4C}" srcOrd="0" destOrd="0" presId="urn:microsoft.com/office/officeart/2008/layout/VerticalCurvedList"/>
    <dgm:cxn modelId="{D54E1F46-727A-4F6D-B91F-7B81B7101D1B}" type="presParOf" srcId="{DB5C9476-5F6E-401C-A155-119EF4E8DA4C}" destId="{097331EB-8E41-461E-9C63-F264DA402FB3}" srcOrd="5" destOrd="0" presId="urn:microsoft.com/office/officeart/2008/layout/VerticalCurvedList"/>
    <dgm:cxn modelId="{683F047D-A847-4093-B205-DFDF6516093F}" type="presParOf" srcId="{DB5C9476-5F6E-401C-A155-119EF4E8DA4C}" destId="{3315B0AC-91B4-4342-8714-0592B554BAAD}" srcOrd="6" destOrd="0" presId="urn:microsoft.com/office/officeart/2008/layout/VerticalCurvedList"/>
    <dgm:cxn modelId="{FBC9868D-E1A4-4B67-84A5-71D206D36A18}" type="presParOf" srcId="{3315B0AC-91B4-4342-8714-0592B554BAAD}" destId="{02976FB4-DA40-4D74-B5F2-18AD387B0A69}" srcOrd="0" destOrd="0" presId="urn:microsoft.com/office/officeart/2008/layout/VerticalCurvedList"/>
    <dgm:cxn modelId="{B06398AB-3C39-41F5-8B6D-7B89A28F5933}" type="presParOf" srcId="{DB5C9476-5F6E-401C-A155-119EF4E8DA4C}" destId="{E1951659-6B6C-462F-B4ED-5FC981ED78A9}" srcOrd="7" destOrd="0" presId="urn:microsoft.com/office/officeart/2008/layout/VerticalCurvedList"/>
    <dgm:cxn modelId="{08B9041A-F278-45A8-9B94-A78E2AA53E8D}" type="presParOf" srcId="{DB5C9476-5F6E-401C-A155-119EF4E8DA4C}" destId="{1A1E0931-09B0-439E-8D5D-A9730ACAFB70}" srcOrd="8" destOrd="0" presId="urn:microsoft.com/office/officeart/2008/layout/VerticalCurvedList"/>
    <dgm:cxn modelId="{688DEE24-A54F-4F06-8AF7-D295095D49B6}" type="presParOf" srcId="{1A1E0931-09B0-439E-8D5D-A9730ACAFB70}" destId="{EE1B041F-12BC-4556-BC2B-CE5D75670282}" srcOrd="0" destOrd="0" presId="urn:microsoft.com/office/officeart/2008/layout/VerticalCurvedList"/>
    <dgm:cxn modelId="{BC407F3E-0801-41D3-9A82-FB711155D27A}" type="presParOf" srcId="{DB5C9476-5F6E-401C-A155-119EF4E8DA4C}" destId="{DFE16C8E-4D40-48B6-B6F7-88A34A95CAE5}" srcOrd="9" destOrd="0" presId="urn:microsoft.com/office/officeart/2008/layout/VerticalCurvedList"/>
    <dgm:cxn modelId="{A9BAD11E-16AF-45B3-BCA7-F78C5F1D0855}" type="presParOf" srcId="{DB5C9476-5F6E-401C-A155-119EF4E8DA4C}" destId="{965A9D3A-F084-43EB-A00A-426511DCE31B}" srcOrd="10" destOrd="0" presId="urn:microsoft.com/office/officeart/2008/layout/VerticalCurvedList"/>
    <dgm:cxn modelId="{1C33C500-A101-49DD-8CC3-4108EE96B27D}" type="presParOf" srcId="{965A9D3A-F084-43EB-A00A-426511DCE31B}" destId="{0F9F83E0-EB6C-4609-8E96-891823DFB7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49BE7-912B-4D6E-B748-49F503F432EC}">
      <dsp:nvSpPr>
        <dsp:cNvPr id="0" name=""/>
        <dsp:cNvSpPr/>
      </dsp:nvSpPr>
      <dsp:spPr>
        <a:xfrm>
          <a:off x="-5513922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3214B-2328-42B5-9C87-ECB584C29699}">
      <dsp:nvSpPr>
        <dsp:cNvPr id="0" name=""/>
        <dsp:cNvSpPr/>
      </dsp:nvSpPr>
      <dsp:spPr>
        <a:xfrm>
          <a:off x="459645" y="304702"/>
          <a:ext cx="6482730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 线程的基本概念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9645" y="304702"/>
        <a:ext cx="6482730" cy="609795"/>
      </dsp:txXfrm>
    </dsp:sp>
    <dsp:sp modelId="{22DF3FF7-7177-47D3-9E73-56C51F723028}">
      <dsp:nvSpPr>
        <dsp:cNvPr id="0" name=""/>
        <dsp:cNvSpPr/>
      </dsp:nvSpPr>
      <dsp:spPr>
        <a:xfrm>
          <a:off x="78523" y="2284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23EC3-EA8D-43F7-B4ED-3EB690E6B7A5}">
      <dsp:nvSpPr>
        <dsp:cNvPr id="0" name=""/>
        <dsp:cNvSpPr/>
      </dsp:nvSpPr>
      <dsp:spPr>
        <a:xfrm>
          <a:off x="896607" y="1219102"/>
          <a:ext cx="6045768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线程的创建和启动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96607" y="1219102"/>
        <a:ext cx="6045768" cy="609795"/>
      </dsp:txXfrm>
    </dsp:sp>
    <dsp:sp modelId="{26D3629F-273D-46AB-8703-19D43C77FF4C}">
      <dsp:nvSpPr>
        <dsp:cNvPr id="0" name=""/>
        <dsp:cNvSpPr/>
      </dsp:nvSpPr>
      <dsp:spPr>
        <a:xfrm>
          <a:off x="515485" y="11428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331EB-8E41-461E-9C63-F264DA402FB3}">
      <dsp:nvSpPr>
        <dsp:cNvPr id="0" name=""/>
        <dsp:cNvSpPr/>
      </dsp:nvSpPr>
      <dsp:spPr>
        <a:xfrm>
          <a:off x="1030719" y="2133502"/>
          <a:ext cx="5911656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线程的调度和优先级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30719" y="2133502"/>
        <a:ext cx="5911656" cy="609795"/>
      </dsp:txXfrm>
    </dsp:sp>
    <dsp:sp modelId="{02976FB4-DA40-4D74-B5F2-18AD387B0A69}">
      <dsp:nvSpPr>
        <dsp:cNvPr id="0" name=""/>
        <dsp:cNvSpPr/>
      </dsp:nvSpPr>
      <dsp:spPr>
        <a:xfrm>
          <a:off x="649597" y="20572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51659-6B6C-462F-B4ED-5FC981ED78A9}">
      <dsp:nvSpPr>
        <dsp:cNvPr id="0" name=""/>
        <dsp:cNvSpPr/>
      </dsp:nvSpPr>
      <dsp:spPr>
        <a:xfrm>
          <a:off x="896607" y="3047902"/>
          <a:ext cx="6045768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 线程的状态控制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96607" y="3047902"/>
        <a:ext cx="6045768" cy="609795"/>
      </dsp:txXfrm>
    </dsp:sp>
    <dsp:sp modelId="{EE1B041F-12BC-4556-BC2B-CE5D75670282}">
      <dsp:nvSpPr>
        <dsp:cNvPr id="0" name=""/>
        <dsp:cNvSpPr/>
      </dsp:nvSpPr>
      <dsp:spPr>
        <a:xfrm>
          <a:off x="515485" y="29716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16C8E-4D40-48B6-B6F7-88A34A95CAE5}">
      <dsp:nvSpPr>
        <dsp:cNvPr id="0" name=""/>
        <dsp:cNvSpPr/>
      </dsp:nvSpPr>
      <dsp:spPr>
        <a:xfrm>
          <a:off x="459645" y="3962302"/>
          <a:ext cx="6482730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线程同步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9645" y="3962302"/>
        <a:ext cx="6482730" cy="609795"/>
      </dsp:txXfrm>
    </dsp:sp>
    <dsp:sp modelId="{0F9F83E0-EB6C-4609-8E96-891823DFB7EE}">
      <dsp:nvSpPr>
        <dsp:cNvPr id="0" name=""/>
        <dsp:cNvSpPr/>
      </dsp:nvSpPr>
      <dsp:spPr>
        <a:xfrm>
          <a:off x="78523" y="38860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92B304-1584-4D80-A165-5519369E41D5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C9BCB06-E49A-4CBE-AEDA-283FE4C2A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01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28AB791-FE45-420A-96E3-8AB51D7619F3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10A980E-58AD-41FB-B717-60358E2C7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38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&#36827;&#31243;" TargetMode="External"/><Relationship Id="rId7" Type="http://schemas.openxmlformats.org/officeDocument/2006/relationships/hyperlink" Target="&#32447;&#31243;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&#22320;&#22336;" TargetMode="External"/><Relationship Id="rId5" Type="http://schemas.openxmlformats.org/officeDocument/2006/relationships/hyperlink" Target="&#20869;&#26680;" TargetMode="External"/><Relationship Id="rId4" Type="http://schemas.openxmlformats.org/officeDocument/2006/relationships/hyperlink" Target="&#36816;&#34892;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154E9-3E8B-45BD-B2CD-91AB850C905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zh-CN" altLang="en-US" b="1" u="sng" dirty="0">
                <a:hlinkMouseOver r:id="rId3"/>
              </a:rPr>
              <a:t>进程</a:t>
            </a:r>
            <a:r>
              <a:rPr lang="zh-CN" altLang="en-US" dirty="0"/>
              <a:t>是一个正</a:t>
            </a:r>
            <a:r>
              <a:rPr lang="zh-CN" altLang="en-US" b="1" u="sng" dirty="0">
                <a:hlinkMouseOver r:id="rId4"/>
              </a:rPr>
              <a:t>运行</a:t>
            </a:r>
            <a:r>
              <a:rPr lang="zh-CN" altLang="en-US" dirty="0"/>
              <a:t>的应用程序的实例 。它由两个部分组成：一个是操作系统用来管理这个</a:t>
            </a:r>
            <a:r>
              <a:rPr lang="zh-CN" altLang="en-US" b="1" u="sng" dirty="0">
                <a:hlinkMouseOver r:id="rId3"/>
              </a:rPr>
              <a:t>进程</a:t>
            </a:r>
            <a:r>
              <a:rPr lang="zh-CN" altLang="en-US" dirty="0"/>
              <a:t>的</a:t>
            </a:r>
            <a:r>
              <a:rPr lang="zh-CN" altLang="en-US" b="1" u="sng" dirty="0">
                <a:hlinkMouseOver r:id="rId5"/>
              </a:rPr>
              <a:t>内核</a:t>
            </a:r>
            <a:r>
              <a:rPr lang="zh-CN" altLang="en-US" dirty="0"/>
              <a:t>对象。另一个是这个</a:t>
            </a:r>
            <a:r>
              <a:rPr lang="zh-CN" altLang="en-US" b="1" u="sng" dirty="0">
                <a:hlinkMouseOver r:id="rId3"/>
              </a:rPr>
              <a:t>进程</a:t>
            </a:r>
            <a:r>
              <a:rPr lang="zh-CN" altLang="en-US" dirty="0"/>
              <a:t>拥有的</a:t>
            </a:r>
            <a:r>
              <a:rPr lang="zh-CN" altLang="en-US" b="1" u="sng" dirty="0">
                <a:hlinkMouseOver r:id="rId6"/>
              </a:rPr>
              <a:t>地址</a:t>
            </a:r>
            <a:r>
              <a:rPr lang="zh-CN" altLang="en-US" dirty="0"/>
              <a:t>空间。从执行角度方面看，一个</a:t>
            </a:r>
            <a:r>
              <a:rPr lang="zh-CN" altLang="en-US" b="1" u="sng" dirty="0">
                <a:hlinkMouseOver r:id="rId3"/>
              </a:rPr>
              <a:t>进程</a:t>
            </a:r>
            <a:r>
              <a:rPr lang="zh-CN" altLang="en-US" dirty="0"/>
              <a:t>由一个或多个</a:t>
            </a:r>
            <a:r>
              <a:rPr lang="zh-CN" altLang="en-US" b="1" u="sng" dirty="0">
                <a:hlinkMouseOver r:id="rId7"/>
              </a:rPr>
              <a:t>线程</a:t>
            </a:r>
            <a:r>
              <a:rPr lang="zh-CN" altLang="en-US" dirty="0"/>
              <a:t>组成。一个</a:t>
            </a:r>
            <a:r>
              <a:rPr lang="zh-CN" altLang="en-US" b="1" u="sng" dirty="0">
                <a:hlinkMouseOver r:id="rId7"/>
              </a:rPr>
              <a:t>线程</a:t>
            </a:r>
            <a:r>
              <a:rPr lang="zh-CN" altLang="en-US" dirty="0"/>
              <a:t>是一个执行单元，它控制</a:t>
            </a:r>
            <a:r>
              <a:rPr lang="en-US" altLang="zh-CN" dirty="0"/>
              <a:t>CPU</a:t>
            </a:r>
            <a:r>
              <a:rPr lang="zh-CN" altLang="en-US" dirty="0"/>
              <a:t>执行</a:t>
            </a:r>
            <a:r>
              <a:rPr lang="zh-CN" altLang="en-US" b="1" u="sng" dirty="0">
                <a:hlinkMouseOver r:id="rId3"/>
              </a:rPr>
              <a:t>进程</a:t>
            </a:r>
            <a:r>
              <a:rPr lang="zh-CN" altLang="en-US" dirty="0"/>
              <a:t>中某一段代码段。一个</a:t>
            </a:r>
            <a:r>
              <a:rPr lang="zh-CN" altLang="en-US" b="1" u="sng" dirty="0">
                <a:hlinkMouseOver r:id="rId7"/>
              </a:rPr>
              <a:t>线程</a:t>
            </a:r>
            <a:r>
              <a:rPr lang="zh-CN" altLang="en-US" dirty="0"/>
              <a:t>可以访问这个</a:t>
            </a:r>
            <a:r>
              <a:rPr lang="zh-CN" altLang="en-US" b="1" u="sng" dirty="0">
                <a:hlinkMouseOver r:id="rId3"/>
              </a:rPr>
              <a:t>进程</a:t>
            </a:r>
            <a:r>
              <a:rPr lang="zh-CN" altLang="en-US" dirty="0"/>
              <a:t>中所有的</a:t>
            </a:r>
            <a:r>
              <a:rPr lang="zh-CN" altLang="en-US" b="1" u="sng" dirty="0">
                <a:hlinkMouseOver r:id="rId6"/>
              </a:rPr>
              <a:t>地址</a:t>
            </a:r>
            <a:r>
              <a:rPr lang="zh-CN" altLang="en-US" dirty="0"/>
              <a:t>空间和资源。一个</a:t>
            </a:r>
            <a:r>
              <a:rPr lang="zh-CN" altLang="en-US" b="1" u="sng" dirty="0">
                <a:hlinkMouseOver r:id="rId3"/>
              </a:rPr>
              <a:t>进程</a:t>
            </a:r>
            <a:r>
              <a:rPr lang="zh-CN" altLang="en-US" dirty="0"/>
              <a:t>最少包括一个</a:t>
            </a:r>
            <a:r>
              <a:rPr lang="zh-CN" altLang="en-US" b="1" u="sng" dirty="0">
                <a:hlinkMouseOver r:id="rId7"/>
              </a:rPr>
              <a:t>线程</a:t>
            </a:r>
            <a:r>
              <a:rPr lang="zh-CN" altLang="en-US" dirty="0"/>
              <a:t>来执行代码，这个</a:t>
            </a:r>
            <a:r>
              <a:rPr lang="zh-CN" altLang="en-US" b="1" u="sng" dirty="0">
                <a:hlinkMouseOver r:id="rId7"/>
              </a:rPr>
              <a:t>线程</a:t>
            </a:r>
            <a:r>
              <a:rPr lang="zh-CN" altLang="en-US" dirty="0"/>
              <a:t>又叫做主</a:t>
            </a:r>
            <a:r>
              <a:rPr lang="zh-CN" altLang="en-US" b="1" u="sng" dirty="0">
                <a:hlinkMouseOver r:id="rId7"/>
              </a:rPr>
              <a:t>线程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zh-CN" altLang="en-US" b="1" u="sng" dirty="0">
                <a:hlinkMouseOver r:id="rId7"/>
              </a:rPr>
              <a:t>线程</a:t>
            </a:r>
            <a:r>
              <a:rPr lang="zh-CN" altLang="en-US" dirty="0"/>
              <a:t>除了能够访问</a:t>
            </a:r>
            <a:r>
              <a:rPr lang="zh-CN" altLang="en-US" b="1" u="sng" dirty="0">
                <a:hlinkMouseOver r:id="rId3"/>
              </a:rPr>
              <a:t>进程</a:t>
            </a:r>
            <a:r>
              <a:rPr lang="zh-CN" altLang="en-US" dirty="0"/>
              <a:t>的资源外，每个</a:t>
            </a:r>
            <a:r>
              <a:rPr lang="zh-CN" altLang="en-US" b="1" u="sng" dirty="0">
                <a:hlinkMouseOver r:id="rId7"/>
              </a:rPr>
              <a:t>线程</a:t>
            </a:r>
            <a:r>
              <a:rPr lang="zh-CN" altLang="en-US" dirty="0"/>
              <a:t>还拥有自己的栈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5DD04-AC60-4D1A-8036-10FA94996DC2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Linux   </a:t>
            </a:r>
            <a:r>
              <a:rPr lang="zh-CN" altLang="en-US"/>
              <a:t>和   </a:t>
            </a:r>
            <a:r>
              <a:rPr lang="en-US" altLang="zh-CN"/>
              <a:t>Windows   2000   </a:t>
            </a:r>
            <a:r>
              <a:rPr lang="zh-CN" altLang="en-US"/>
              <a:t>的线程时间片都是在   </a:t>
            </a:r>
            <a:r>
              <a:rPr lang="en-US" altLang="zh-CN"/>
              <a:t>10ms   </a:t>
            </a:r>
            <a:r>
              <a:rPr lang="zh-CN" altLang="en-US"/>
              <a:t>左右 </a:t>
            </a:r>
          </a:p>
          <a:p>
            <a:r>
              <a:rPr lang="zh-CN" altLang="en-US"/>
              <a:t>这个问题建议去看</a:t>
            </a:r>
            <a:r>
              <a:rPr lang="en-US" altLang="zh-CN"/>
              <a:t>《Windows</a:t>
            </a:r>
            <a:r>
              <a:rPr lang="zh-CN" altLang="en-US"/>
              <a:t>核心编程</a:t>
            </a:r>
            <a:r>
              <a:rPr lang="en-US" altLang="zh-CN"/>
              <a:t>》</a:t>
            </a:r>
            <a:r>
              <a:rPr lang="zh-CN" altLang="en-US"/>
              <a:t>和</a:t>
            </a:r>
            <a:r>
              <a:rPr lang="en-US" altLang="zh-CN"/>
              <a:t>《Windows</a:t>
            </a:r>
            <a:r>
              <a:rPr lang="zh-CN" altLang="en-US"/>
              <a:t>操作系统</a:t>
            </a:r>
            <a:r>
              <a:rPr lang="en-US" altLang="zh-CN"/>
              <a:t>》 </a:t>
            </a:r>
          </a:p>
          <a:p>
            <a:r>
              <a:rPr lang="zh-CN" altLang="en-US"/>
              <a:t>在</a:t>
            </a:r>
            <a:r>
              <a:rPr lang="en-US" altLang="zh-CN"/>
              <a:t>Solaris</a:t>
            </a:r>
            <a:r>
              <a:rPr lang="zh-CN" altLang="en-US"/>
              <a:t>平台上的运行环境中，相同优先级的线程不能相互抢占对方的</a:t>
            </a:r>
            <a:r>
              <a:rPr lang="en-US" altLang="zh-CN"/>
              <a:t>cpu</a:t>
            </a:r>
            <a:r>
              <a:rPr lang="zh-CN" altLang="en-US"/>
              <a:t>时间。 </a:t>
            </a:r>
          </a:p>
          <a:p>
            <a:endParaRPr lang="zh-CN" altLang="en-US"/>
          </a:p>
          <a:p>
            <a:r>
              <a:rPr lang="zh-CN" altLang="en-US"/>
              <a:t>处理器线程的系统或者是抢占式的，或者是非抢占式的。抢占式系统在任何给定的时间内将运行最高优先级的线程， 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C7FC1-3DDE-4E8E-9340-208881F53A3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一个线程忙于接受新任务以致它永远没有机会完成任何任务时，就会发生活锁。这个线程最终将超出缓冲区并导致程序崩溃。试想一个秘书需要录入一封信，但她一直在忙于接电话，所以这封信永远不会被录入。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3657600"/>
            <a:ext cx="6248400" cy="79216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dirty="0" smtClean="0"/>
              <a:t>请输入标题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0208A-68F5-4114-9010-AC51826DBFDA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614D7-9AA6-4956-96E6-3FC549AFF509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9F378-B2F2-4301-B198-8AF29F616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E4F77-A168-4BAC-BE53-D68B3679B3AD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E94BC-001E-4611-A8A0-5D53F8973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625" y="879475"/>
            <a:ext cx="8748713" cy="787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74625" y="1673225"/>
            <a:ext cx="8748713" cy="44608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6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B55D1-28AF-4188-969D-3AA44F0C3927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F2F13-3012-4765-B4DB-57A97FA1D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63BDB-0FDA-441D-8CD8-D04B94AEAD3B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CEAB1-EE1E-43CE-8782-A96788FE2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C375F-4EA5-45E7-B116-3F60E3FE2CAB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204F7-4682-409A-8989-E3BBC54D3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601D-859F-4881-9087-A4B413E396A6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135E1-9FD7-428F-94E4-71D6D4D7B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AF537-8D65-4F2C-A908-BF29FF597E8B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000AB-8163-4AED-AB4E-91E447D4F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7631113" y="6367463"/>
            <a:ext cx="15128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www.Coredu.cn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2653A-7A5D-48C4-BA94-FAA9D78D9A4A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59C7D-6BCB-44E3-9DD0-19FFE9DAA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1DA7A-856A-44CD-97AD-82AB6AEE3149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995C3-CFF9-4D46-B83D-DDAE00EC2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914D-7536-4407-B4D9-BC397E6C813C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FD2A0-4DEC-4FD6-8E26-14D7F646E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请输入标题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C0230D-DEFE-4623-B23D-B86A0854A3AF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www.coredu.cn</a:t>
            </a:r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228600"/>
            <a:ext cx="20208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04800" y="6553200"/>
            <a:ext cx="7239000" cy="46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523227"/>
          </a:solidFill>
          <a:latin typeface="黑体" pitchFamily="2" charset="-122"/>
          <a:ea typeface="黑体" pitchFamily="2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91581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91581F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91581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91581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91581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87475" y="155575"/>
            <a:ext cx="7691438" cy="987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88" y="6256338"/>
            <a:ext cx="7689850" cy="449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63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20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ine 15"/>
          <p:cNvSpPr>
            <a:spLocks noChangeShapeType="1"/>
          </p:cNvSpPr>
          <p:nvPr/>
        </p:nvSpPr>
        <p:spPr bwMode="auto">
          <a:xfrm>
            <a:off x="5562600" y="1692275"/>
            <a:ext cx="833438" cy="89852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Rectangle 16"/>
          <p:cNvSpPr>
            <a:spLocks noChangeArrowheads="1"/>
          </p:cNvSpPr>
          <p:nvPr/>
        </p:nvSpPr>
        <p:spPr bwMode="auto">
          <a:xfrm>
            <a:off x="5786438" y="5707063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400">
                <a:solidFill>
                  <a:srgbClr val="007FB8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15366" name="Line 17"/>
          <p:cNvSpPr>
            <a:spLocks noChangeShapeType="1"/>
          </p:cNvSpPr>
          <p:nvPr/>
        </p:nvSpPr>
        <p:spPr bwMode="auto">
          <a:xfrm flipH="1" flipV="1">
            <a:off x="6781800" y="2738438"/>
            <a:ext cx="757238" cy="3032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28"/>
          <p:cNvSpPr>
            <a:spLocks noChangeShapeType="1"/>
          </p:cNvSpPr>
          <p:nvPr/>
        </p:nvSpPr>
        <p:spPr bwMode="auto">
          <a:xfrm flipV="1">
            <a:off x="7143750" y="3184525"/>
            <a:ext cx="495300" cy="942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368" name="Picture 13" descr="headshotinset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6650" y="2881313"/>
            <a:ext cx="4095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 descr="headshotinset_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9163" y="2487613"/>
            <a:ext cx="5143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2" descr="headshotinset_0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86338" y="1111250"/>
            <a:ext cx="68738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4" descr="headshotinset_0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938" y="1235075"/>
            <a:ext cx="4492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9" descr="headshotinset_0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0" y="1235075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10" descr="headshotinset_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69038" y="2119313"/>
            <a:ext cx="7223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1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34238" y="5995988"/>
            <a:ext cx="1528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5" name="Rectangle 16"/>
          <p:cNvSpPr>
            <a:spLocks noChangeArrowheads="1"/>
          </p:cNvSpPr>
          <p:nvPr/>
        </p:nvSpPr>
        <p:spPr bwMode="auto">
          <a:xfrm>
            <a:off x="347663" y="4833938"/>
            <a:ext cx="8763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4400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44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多线程</a:t>
            </a:r>
            <a:endParaRPr lang="zh-CN" altLang="en-US" sz="44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4400" dirty="0">
              <a:solidFill>
                <a:srgbClr val="B36A4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CN" altLang="en-US" sz="4400" dirty="0">
              <a:solidFill>
                <a:srgbClr val="B36A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线程的优先级别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7" y="1371600"/>
            <a:ext cx="7986713" cy="49530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 Java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提供一个</a:t>
            </a:r>
            <a:r>
              <a:rPr kumimoji="1" lang="zh-CN" altLang="en-US" sz="20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线程调度器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来监控程序中启动后进入就绪状态的所有线程。线程调度器按照线程的优先级决定应调度哪个线程来执行。</a:t>
            </a:r>
          </a:p>
          <a:p>
            <a:pPr>
              <a:lnSpc>
                <a:spcPct val="90000"/>
              </a:lnSpc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 线程的优先级用数字表示，范围从1到10，一个线程的缺省优先级是5。</a:t>
            </a:r>
          </a:p>
          <a:p>
            <a:pPr lvl="1">
              <a:lnSpc>
                <a:spcPct val="90000"/>
              </a:lnSpc>
            </a:pPr>
            <a:r>
              <a:rPr kumimoji="1" lang="zh-CN" altLang="en-US" sz="2000" b="1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en-US" altLang="zh-CN" sz="2000" b="1" dirty="0" err="1">
                <a:latin typeface="微软雅黑" pitchFamily="34" charset="-122"/>
                <a:ea typeface="微软雅黑" pitchFamily="34" charset="-122"/>
              </a:rPr>
              <a:t>Thread.MIN_PRIORITY</a:t>
            </a:r>
            <a:r>
              <a:rPr kumimoji="1" lang="en-US" altLang="zh-CN" sz="2000" b="1" dirty="0">
                <a:latin typeface="微软雅黑" pitchFamily="34" charset="-122"/>
                <a:ea typeface="微软雅黑" pitchFamily="34" charset="-122"/>
              </a:rPr>
              <a:t> = 1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000" b="1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en-US" altLang="zh-CN" sz="2000" b="1" dirty="0" err="1">
                <a:latin typeface="微软雅黑" pitchFamily="34" charset="-122"/>
                <a:ea typeface="微软雅黑" pitchFamily="34" charset="-122"/>
              </a:rPr>
              <a:t>Thread.MAX_PRIORITY</a:t>
            </a:r>
            <a:r>
              <a:rPr kumimoji="1" lang="en-US" altLang="zh-CN" sz="2000" b="1" dirty="0">
                <a:latin typeface="微软雅黑" pitchFamily="34" charset="-122"/>
                <a:ea typeface="微软雅黑" pitchFamily="34" charset="-122"/>
              </a:rPr>
              <a:t> = 10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000" b="1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en-US" altLang="zh-CN" sz="2000" b="1" dirty="0" err="1">
                <a:latin typeface="微软雅黑" pitchFamily="34" charset="-122"/>
                <a:ea typeface="微软雅黑" pitchFamily="34" charset="-122"/>
              </a:rPr>
              <a:t>Thread.NORM_PRIORITY</a:t>
            </a:r>
            <a:r>
              <a:rPr kumimoji="1" lang="en-US" altLang="zh-CN" sz="2000" b="1" dirty="0">
                <a:latin typeface="微软雅黑" pitchFamily="34" charset="-122"/>
                <a:ea typeface="微软雅黑" pitchFamily="34" charset="-122"/>
              </a:rPr>
              <a:t> = 5</a:t>
            </a:r>
          </a:p>
          <a:p>
            <a:pPr>
              <a:lnSpc>
                <a:spcPct val="90000"/>
              </a:lnSpc>
            </a:pPr>
            <a:r>
              <a:rPr kumimoji="1"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使用下述线方法获得或设置线程对象的优先级。</a:t>
            </a:r>
          </a:p>
          <a:p>
            <a:pPr lvl="1">
              <a:lnSpc>
                <a:spcPct val="90000"/>
              </a:lnSpc>
            </a:pPr>
            <a:r>
              <a:rPr kumimoji="1" lang="zh-CN" altLang="en-US" sz="2000" b="1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en-US" altLang="zh-CN" sz="20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 dirty="0" err="1">
                <a:latin typeface="微软雅黑" pitchFamily="34" charset="-122"/>
                <a:ea typeface="微软雅黑" pitchFamily="34" charset="-122"/>
              </a:rPr>
              <a:t>getPriority</a:t>
            </a:r>
            <a:r>
              <a:rPr kumimoji="1" lang="en-US" altLang="zh-CN" sz="2000" b="1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000" b="1" dirty="0">
                <a:latin typeface="微软雅黑" pitchFamily="34" charset="-122"/>
                <a:ea typeface="微软雅黑" pitchFamily="34" charset="-122"/>
              </a:rPr>
              <a:t>		void </a:t>
            </a:r>
            <a:r>
              <a:rPr kumimoji="1" lang="en-US" altLang="zh-CN" sz="2000" b="1" dirty="0" err="1">
                <a:latin typeface="微软雅黑" pitchFamily="34" charset="-122"/>
                <a:ea typeface="微软雅黑" pitchFamily="34" charset="-122"/>
              </a:rPr>
              <a:t>setPriority</a:t>
            </a:r>
            <a:r>
              <a:rPr kumimoji="1"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20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 dirty="0" err="1">
                <a:latin typeface="微软雅黑" pitchFamily="34" charset="-122"/>
                <a:ea typeface="微软雅黑" pitchFamily="34" charset="-122"/>
              </a:rPr>
              <a:t>newPriority</a:t>
            </a:r>
            <a:r>
              <a:rPr kumimoji="1" lang="en-US" altLang="zh-CN" sz="2000" b="1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不同平台上的优先级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Solaris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：相同优先级的线程不能相互抢占对方的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时间。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：可以抢占相同甚至更高优先级的线程的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360740193"/>
      </p:ext>
    </p:extLst>
  </p:cSld>
  <p:clrMapOvr>
    <a:masterClrMapping/>
  </p:clrMapOvr>
  <p:transition advTm="20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临界资源问题(1)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525963"/>
          </a:xfrm>
          <a:ln/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两个线程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在同时操纵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类的同一个实例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堆栈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正在往堆栈里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一个数据，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则要从堆栈中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一个数据。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660133" y="2590800"/>
            <a:ext cx="7417067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400050" indent="-400050"/>
            <a:r>
              <a:rPr lang="en-US" altLang="zh-CN" dirty="0"/>
              <a:t>class Stack{</a:t>
            </a:r>
          </a:p>
          <a:p>
            <a:pPr marL="400050" indent="-400050"/>
            <a:r>
              <a:rPr lang="en-US" altLang="zh-CN" dirty="0"/>
              <a:t> 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idx</a:t>
            </a:r>
            <a:r>
              <a:rPr lang="en-US" altLang="zh-CN" dirty="0"/>
              <a:t>=0;</a:t>
            </a:r>
          </a:p>
          <a:p>
            <a:pPr marL="400050" indent="-400050"/>
            <a:r>
              <a:rPr lang="en-US" altLang="zh-CN" dirty="0"/>
              <a:t> 	char[ ] data = new char[6];</a:t>
            </a:r>
          </a:p>
          <a:p>
            <a:pPr marL="400050" indent="-400050"/>
            <a:r>
              <a:rPr lang="en-US" altLang="zh-CN" dirty="0"/>
              <a:t> 	public void push(char c){</a:t>
            </a:r>
          </a:p>
          <a:p>
            <a:pPr marL="400050" indent="-400050"/>
            <a:r>
              <a:rPr lang="en-US" altLang="zh-CN" dirty="0"/>
              <a:t>   		data[</a:t>
            </a:r>
            <a:r>
              <a:rPr lang="en-US" altLang="zh-CN" dirty="0" err="1"/>
              <a:t>idx</a:t>
            </a:r>
            <a:r>
              <a:rPr lang="en-US" altLang="zh-CN" dirty="0"/>
              <a:t>] = c;</a:t>
            </a:r>
          </a:p>
          <a:p>
            <a:pPr marL="400050" indent="-400050"/>
            <a:r>
              <a:rPr lang="en-US" altLang="zh-CN" dirty="0"/>
              <a:t>   		</a:t>
            </a:r>
            <a:r>
              <a:rPr lang="en-US" altLang="zh-CN" dirty="0" err="1"/>
              <a:t>idx</a:t>
            </a:r>
            <a:r>
              <a:rPr lang="en-US" altLang="zh-CN" dirty="0"/>
              <a:t>++;</a:t>
            </a:r>
          </a:p>
          <a:p>
            <a:pPr marL="400050" indent="-400050"/>
            <a:r>
              <a:rPr lang="en-US" altLang="zh-CN" dirty="0"/>
              <a:t> 	}</a:t>
            </a:r>
          </a:p>
          <a:p>
            <a:pPr marL="400050" indent="-400050"/>
            <a:r>
              <a:rPr lang="en-US" altLang="zh-CN" dirty="0"/>
              <a:t>	public char pop(){</a:t>
            </a:r>
          </a:p>
          <a:p>
            <a:pPr marL="400050" indent="-400050"/>
            <a:r>
              <a:rPr lang="en-US" altLang="zh-CN" dirty="0"/>
              <a:t> 		</a:t>
            </a:r>
            <a:r>
              <a:rPr lang="en-US" altLang="zh-CN" dirty="0" err="1"/>
              <a:t>idx</a:t>
            </a:r>
            <a:r>
              <a:rPr lang="en-US" altLang="zh-CN" dirty="0"/>
              <a:t>--;</a:t>
            </a:r>
          </a:p>
          <a:p>
            <a:pPr marL="400050" indent="-400050"/>
            <a:r>
              <a:rPr lang="en-US" altLang="zh-CN" dirty="0"/>
              <a:t> 		return data[</a:t>
            </a:r>
            <a:r>
              <a:rPr lang="en-US" altLang="zh-CN" dirty="0" err="1"/>
              <a:t>idx</a:t>
            </a:r>
            <a:r>
              <a:rPr lang="en-US" altLang="zh-CN" dirty="0"/>
              <a:t>];</a:t>
            </a:r>
          </a:p>
          <a:p>
            <a:pPr marL="400050" indent="-400050"/>
            <a:r>
              <a:rPr lang="en-US" altLang="zh-CN" dirty="0"/>
              <a:t> 	}</a:t>
            </a:r>
          </a:p>
          <a:p>
            <a:pPr marL="400050" indent="-400050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9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临界资源问题(2)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buClr>
                <a:schemeClr val="tx1"/>
              </a:buClr>
              <a:buFont typeface="Wingdings 2" pitchFamily="18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1. 	操作之前  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data = | </a:t>
            </a:r>
            <a:r>
              <a:rPr lang="en-US" altLang="zh-CN" sz="2400" dirty="0">
                <a:solidFill>
                  <a:srgbClr val="BD6FB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400" dirty="0">
                <a:solidFill>
                  <a:srgbClr val="BD6FBF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|  |  |  |  |    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idx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=2</a:t>
            </a:r>
          </a:p>
          <a:p>
            <a:pPr algn="just">
              <a:spcBef>
                <a:spcPct val="4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2.	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中的第一个语句，将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推入堆栈；</a:t>
            </a:r>
          </a:p>
          <a:p>
            <a:pPr algn="just">
              <a:buClr>
                <a:schemeClr val="tx1"/>
              </a:buClr>
              <a:buFont typeface="Wingdings 2" pitchFamily="18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data = | </a:t>
            </a:r>
            <a:r>
              <a:rPr lang="en-US" altLang="zh-CN" sz="2400" dirty="0">
                <a:solidFill>
                  <a:srgbClr val="BD6FBF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2400" dirty="0">
                <a:solidFill>
                  <a:srgbClr val="BD6FB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en-US" altLang="zh-CN" sz="2400" dirty="0">
                <a:solidFill>
                  <a:srgbClr val="BD6FBF"/>
                </a:solidFill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|  |  |  |    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idx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=2</a:t>
            </a:r>
          </a:p>
          <a:p>
            <a:pPr algn="just">
              <a:spcBef>
                <a:spcPct val="4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3.	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还未执行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idx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的执行被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中断，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方法，返回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c：</a:t>
            </a:r>
          </a:p>
          <a:p>
            <a:pPr algn="just">
              <a:buClr>
                <a:schemeClr val="tx1"/>
              </a:buClr>
              <a:buFont typeface="Wingdings 2" pitchFamily="18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data = | </a:t>
            </a:r>
            <a:r>
              <a:rPr lang="en-US" altLang="zh-CN" sz="2400" dirty="0">
                <a:solidFill>
                  <a:srgbClr val="BD6FBF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2400" dirty="0">
                <a:solidFill>
                  <a:srgbClr val="BD6FBF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2400" dirty="0">
                <a:solidFill>
                  <a:srgbClr val="BD6FBF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|  |  |  |    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idx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=1</a:t>
            </a:r>
          </a:p>
          <a:p>
            <a:pPr algn="just">
              <a:spcBef>
                <a:spcPct val="4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4.	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继续执行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的第二个语句：</a:t>
            </a:r>
          </a:p>
          <a:p>
            <a:pPr algn="just">
              <a:buClr>
                <a:schemeClr val="tx1"/>
              </a:buClr>
              <a:buFont typeface="Wingdings 2" pitchFamily="18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data = | </a:t>
            </a:r>
            <a:r>
              <a:rPr lang="en-US" altLang="zh-CN" sz="2400" dirty="0">
                <a:solidFill>
                  <a:srgbClr val="BD6FBF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2400" dirty="0">
                <a:solidFill>
                  <a:srgbClr val="BD6FBF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2400" dirty="0">
                <a:solidFill>
                  <a:srgbClr val="BD6FBF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|  |  |  |    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idx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=2</a:t>
            </a:r>
          </a:p>
          <a:p>
            <a:pPr algn="just">
              <a:spcBef>
                <a:spcPct val="4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最后的结果相当于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没有入栈,	产生这种问题的原因在于对共享数据访问的操作的不完整性。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676" name="Line 4"/>
          <p:cNvSpPr>
            <a:spLocks noChangeShapeType="1"/>
          </p:cNvSpPr>
          <p:nvPr/>
        </p:nvSpPr>
        <p:spPr bwMode="auto">
          <a:xfrm>
            <a:off x="3419475" y="148431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77" name="Line 5"/>
          <p:cNvSpPr>
            <a:spLocks noChangeShapeType="1"/>
          </p:cNvSpPr>
          <p:nvPr/>
        </p:nvSpPr>
        <p:spPr bwMode="auto">
          <a:xfrm>
            <a:off x="2627313" y="2276475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78" name="Line 6"/>
          <p:cNvSpPr>
            <a:spLocks noChangeShapeType="1"/>
          </p:cNvSpPr>
          <p:nvPr/>
        </p:nvSpPr>
        <p:spPr bwMode="auto">
          <a:xfrm>
            <a:off x="1979613" y="3068638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79" name="Line 7"/>
          <p:cNvSpPr>
            <a:spLocks noChangeShapeType="1"/>
          </p:cNvSpPr>
          <p:nvPr/>
        </p:nvSpPr>
        <p:spPr bwMode="auto">
          <a:xfrm>
            <a:off x="2339975" y="3933825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线程同步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533400" y="1524000"/>
            <a:ext cx="7829550" cy="4348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/>
            </a:r>
            <a:br>
              <a:rPr kumimoji="1" lang="en-US" altLang="zh-CN" sz="1600" b="1" dirty="0">
                <a:latin typeface="Courier New" pitchFamily="49" charset="0"/>
              </a:rPr>
            </a:br>
            <a:r>
              <a:rPr kumimoji="1" lang="en-US" altLang="zh-CN" sz="1600" b="1" dirty="0">
                <a:latin typeface="Courier New" pitchFamily="49" charset="0"/>
              </a:rPr>
              <a:t>public class Test implements Runnable {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Timer </a:t>
            </a:r>
            <a:r>
              <a:rPr kumimoji="1" lang="en-US" altLang="zh-CN" sz="1600" b="1" dirty="0" err="1">
                <a:latin typeface="Courier New" pitchFamily="49" charset="0"/>
              </a:rPr>
              <a:t>timer</a:t>
            </a:r>
            <a:r>
              <a:rPr kumimoji="1" lang="en-US" altLang="zh-CN" sz="1600" b="1" dirty="0">
                <a:latin typeface="Courier New" pitchFamily="49" charset="0"/>
              </a:rPr>
              <a:t> = new Timer();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public static void main(String[] </a:t>
            </a:r>
            <a:r>
              <a:rPr kumimoji="1" lang="en-US" altLang="zh-CN" sz="1600" b="1" dirty="0" err="1">
                <a:latin typeface="Courier New" pitchFamily="49" charset="0"/>
              </a:rPr>
              <a:t>args</a:t>
            </a:r>
            <a:r>
              <a:rPr kumimoji="1" lang="en-US" altLang="zh-CN" sz="1600" b="1" dirty="0">
                <a:latin typeface="Courier New" pitchFamily="49" charset="0"/>
              </a:rPr>
              <a:t>) {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  Test </a:t>
            </a:r>
            <a:r>
              <a:rPr kumimoji="1" lang="en-US" altLang="zh-CN" sz="1600" b="1" dirty="0" err="1">
                <a:latin typeface="Courier New" pitchFamily="49" charset="0"/>
              </a:rPr>
              <a:t>test</a:t>
            </a:r>
            <a:r>
              <a:rPr kumimoji="1" lang="en-US" altLang="zh-CN" sz="1600" b="1" dirty="0">
                <a:latin typeface="Courier New" pitchFamily="49" charset="0"/>
              </a:rPr>
              <a:t>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  Thread t1 = new Thread(test);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  Thread t2 = new Thread(test);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  t1.setName("t1"); t2.setName("t2");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  t1.start(); t2.start();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public void run(){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  </a:t>
            </a:r>
            <a:r>
              <a:rPr kumimoji="1" lang="en-US" altLang="zh-CN" sz="1600" b="1" dirty="0" err="1">
                <a:latin typeface="Courier New" pitchFamily="49" charset="0"/>
              </a:rPr>
              <a:t>timer.add</a:t>
            </a:r>
            <a:r>
              <a:rPr kumimoji="1" lang="en-US" altLang="zh-CN" sz="1600" b="1" dirty="0">
                <a:latin typeface="Courier New" pitchFamily="49" charset="0"/>
              </a:rPr>
              <a:t>(</a:t>
            </a:r>
            <a:r>
              <a:rPr kumimoji="1" lang="en-US" altLang="zh-CN" sz="1600" b="1" dirty="0" err="1">
                <a:latin typeface="Courier New" pitchFamily="49" charset="0"/>
              </a:rPr>
              <a:t>Thread.currentThread</a:t>
            </a:r>
            <a:r>
              <a:rPr kumimoji="1" lang="en-US" altLang="zh-CN" sz="1600" b="1" dirty="0">
                <a:latin typeface="Courier New" pitchFamily="49" charset="0"/>
              </a:rPr>
              <a:t>().</a:t>
            </a:r>
            <a:r>
              <a:rPr kumimoji="1" lang="en-US" altLang="zh-CN" sz="1600" b="1" dirty="0" err="1">
                <a:latin typeface="Courier New" pitchFamily="49" charset="0"/>
              </a:rPr>
              <a:t>getName</a:t>
            </a:r>
            <a:r>
              <a:rPr kumimoji="1" lang="en-US" altLang="zh-CN" sz="16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class Timer{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private static </a:t>
            </a:r>
            <a:r>
              <a:rPr kumimoji="1" lang="en-US" altLang="zh-CN" sz="1600" b="1" dirty="0" err="1">
                <a:latin typeface="Courier New" pitchFamily="49" charset="0"/>
              </a:rPr>
              <a:t>int</a:t>
            </a:r>
            <a:r>
              <a:rPr kumimoji="1" lang="en-US" altLang="zh-CN" sz="1600" b="1" dirty="0">
                <a:latin typeface="Courier New" pitchFamily="49" charset="0"/>
              </a:rPr>
              <a:t> </a:t>
            </a:r>
            <a:r>
              <a:rPr kumimoji="1" lang="en-US" altLang="zh-CN" sz="1600" b="1" dirty="0" err="1">
                <a:latin typeface="Courier New" pitchFamily="49" charset="0"/>
              </a:rPr>
              <a:t>num</a:t>
            </a:r>
            <a:r>
              <a:rPr kumimoji="1" lang="en-US" altLang="zh-CN" sz="1600" b="1" dirty="0">
                <a:latin typeface="Courier New" pitchFamily="49" charset="0"/>
              </a:rPr>
              <a:t> = 0;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public void add(String name){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  </a:t>
            </a:r>
            <a:r>
              <a:rPr kumimoji="1" lang="en-US" altLang="zh-CN" sz="1600" b="1" dirty="0" err="1">
                <a:latin typeface="Courier New" pitchFamily="49" charset="0"/>
              </a:rPr>
              <a:t>num</a:t>
            </a:r>
            <a:r>
              <a:rPr kumimoji="1" lang="en-US" altLang="zh-CN" sz="1600" b="1" dirty="0">
                <a:latin typeface="Courier New" pitchFamily="49" charset="0"/>
              </a:rPr>
              <a:t> ++;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  try {</a:t>
            </a:r>
            <a:r>
              <a:rPr kumimoji="1" lang="en-US" altLang="zh-CN" sz="1600" b="1" dirty="0" err="1">
                <a:latin typeface="Courier New" pitchFamily="49" charset="0"/>
              </a:rPr>
              <a:t>Thread.sleep</a:t>
            </a:r>
            <a:r>
              <a:rPr kumimoji="1" lang="en-US" altLang="zh-CN" sz="1600" b="1" dirty="0">
                <a:latin typeface="Courier New" pitchFamily="49" charset="0"/>
              </a:rPr>
              <a:t>(1);} 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  catch (</a:t>
            </a:r>
            <a:r>
              <a:rPr kumimoji="1" lang="en-US" altLang="zh-CN" sz="1600" b="1" dirty="0" err="1">
                <a:latin typeface="Courier New" pitchFamily="49" charset="0"/>
              </a:rPr>
              <a:t>InterruptedException</a:t>
            </a:r>
            <a:r>
              <a:rPr kumimoji="1" lang="en-US" altLang="zh-CN" sz="1600" b="1" dirty="0">
                <a:latin typeface="Courier New" pitchFamily="49" charset="0"/>
              </a:rPr>
              <a:t> e) {}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  </a:t>
            </a:r>
            <a:r>
              <a:rPr kumimoji="1" lang="en-US" altLang="zh-CN" sz="1600" b="1" dirty="0" err="1">
                <a:latin typeface="Courier New" pitchFamily="49" charset="0"/>
              </a:rPr>
              <a:t>System.out.println</a:t>
            </a:r>
            <a:r>
              <a:rPr kumimoji="1" lang="en-US" altLang="zh-CN" sz="1600" b="1" dirty="0">
                <a:latin typeface="Courier New" pitchFamily="49" charset="0"/>
              </a:rPr>
              <a:t>(name+", </a:t>
            </a:r>
            <a:r>
              <a:rPr kumimoji="1" lang="zh-CN" altLang="en-US" sz="1600" b="1" dirty="0">
                <a:latin typeface="Courier New" pitchFamily="49" charset="0"/>
              </a:rPr>
              <a:t>你是第"+</a:t>
            </a:r>
            <a:r>
              <a:rPr kumimoji="1" lang="en-US" altLang="zh-CN" sz="1600" b="1" dirty="0" err="1">
                <a:latin typeface="Courier New" pitchFamily="49" charset="0"/>
              </a:rPr>
              <a:t>num</a:t>
            </a:r>
            <a:r>
              <a:rPr kumimoji="1" lang="en-US" altLang="zh-CN" sz="1600" b="1" dirty="0">
                <a:latin typeface="Courier New" pitchFamily="49" charset="0"/>
              </a:rPr>
              <a:t>+"</a:t>
            </a:r>
            <a:r>
              <a:rPr kumimoji="1" lang="zh-CN" altLang="en-US" sz="1600" b="1" dirty="0">
                <a:latin typeface="Courier New" pitchFamily="49" charset="0"/>
              </a:rPr>
              <a:t>个使用</a:t>
            </a:r>
            <a:r>
              <a:rPr kumimoji="1" lang="en-US" altLang="zh-CN" sz="1600" b="1" dirty="0">
                <a:latin typeface="Courier New" pitchFamily="49" charset="0"/>
              </a:rPr>
              <a:t>timer</a:t>
            </a:r>
            <a:r>
              <a:rPr kumimoji="1" lang="zh-CN" altLang="en-US" sz="1600" b="1" dirty="0">
                <a:latin typeface="Courier New" pitchFamily="49" charset="0"/>
              </a:rPr>
              <a:t>的线程");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4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无论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关键字加在方法上还是对象上，它取得的锁都是锁在了对象上，而不是把一段代码或函数当作锁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――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而且同步方法很可能还会被其他线程的对象访问。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每个对象只有一个锁（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lock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）与之相关联。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实现同步是要很大的系统开销作为代价的，甚至可能造成死锁，所以尽量避免无谓的同步控制。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搞清楚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锁定的是哪个对象，就能帮助我们设计更安全的多线程程序。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还有一些技巧可以让我们对共享资源的同步访问更加安全：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private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instance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它的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方法，而不要定义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public/protected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instance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变量。如果将变量定义为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，对象在外界可以绕过同步方法的控制而直接取得它，并改动它。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instance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变量是一个对象，如数组或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什么的，那上述方法仍然不安全，因为当外界对象通过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方法拿到这个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instance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对象的引用后，又将其指向另一个对象，那么这个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变量也就变了，岂不是很危险。 这个时候就需要将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方法也加上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同步，并且，只返回这个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clone()――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这样，调用端得到的就是对象副本的引用了。</a:t>
            </a:r>
          </a:p>
        </p:txBody>
      </p:sp>
    </p:spTree>
    <p:extLst>
      <p:ext uri="{BB962C8B-B14F-4D97-AF65-F5344CB8AC3E}">
        <p14:creationId xmlns:p14="http://schemas.microsoft.com/office/powerpoint/2010/main" val="1261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线程同步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028" y="1210493"/>
            <a:ext cx="8229600" cy="4525963"/>
          </a:xfrm>
          <a:ln/>
        </p:spPr>
        <p:txBody>
          <a:bodyPr/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语言中，引入了对象互斥锁的概念，保证共享数据操作的完整性。每个对象都对应于一个可称为“互斥锁”的标记，这个标记保证在任一时刻，只能有一个线程访问该对象。</a:t>
            </a:r>
          </a:p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关键字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synchronized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来与对象的互斥锁联系。当某个对象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修饰时，表明该对象在任一时刻只能由一个线程访问。</a:t>
            </a: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1403350" y="3317875"/>
            <a:ext cx="6705600" cy="1624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b="1">
                <a:latin typeface="Courier New" pitchFamily="49" charset="0"/>
              </a:rPr>
              <a:t>              … … …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b="1">
                <a:latin typeface="Courier New" pitchFamily="49" charset="0"/>
              </a:rPr>
              <a:t>synchronized(this){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b="1">
                <a:latin typeface="Courier New" pitchFamily="49" charset="0"/>
              </a:rPr>
              <a:t>  num ++;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b="1">
                <a:latin typeface="Courier New" pitchFamily="49" charset="0"/>
              </a:rPr>
              <a:t>  try {Thread.sleep(1);} 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b="1">
                <a:latin typeface="Courier New" pitchFamily="49" charset="0"/>
              </a:rPr>
              <a:t>  catch (InterruptedException e) {}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b="1">
                <a:latin typeface="Courier New" pitchFamily="49" charset="0"/>
              </a:rPr>
              <a:t>  System.out.println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b="1">
                <a:latin typeface="Courier New" pitchFamily="49" charset="0"/>
              </a:rPr>
              <a:t>    (name+", </a:t>
            </a:r>
            <a:r>
              <a:rPr kumimoji="1" lang="zh-CN" altLang="en-US" sz="1400" b="1">
                <a:latin typeface="Courier New" pitchFamily="49" charset="0"/>
              </a:rPr>
              <a:t>你是第"+</a:t>
            </a:r>
            <a:r>
              <a:rPr kumimoji="1" lang="en-US" altLang="zh-CN" sz="1400" b="1">
                <a:latin typeface="Courier New" pitchFamily="49" charset="0"/>
              </a:rPr>
              <a:t>num+"</a:t>
            </a:r>
            <a:r>
              <a:rPr kumimoji="1" lang="zh-CN" altLang="en-US" sz="1400" b="1">
                <a:latin typeface="Courier New" pitchFamily="49" charset="0"/>
              </a:rPr>
              <a:t>个使用</a:t>
            </a:r>
            <a:r>
              <a:rPr kumimoji="1" lang="en-US" altLang="zh-CN" sz="1400" b="1">
                <a:latin typeface="Courier New" pitchFamily="49" charset="0"/>
              </a:rPr>
              <a:t>timer</a:t>
            </a:r>
            <a:r>
              <a:rPr kumimoji="1" lang="zh-CN" altLang="en-US" sz="1400" b="1">
                <a:latin typeface="Courier New" pitchFamily="49" charset="0"/>
              </a:rPr>
              <a:t>的线程");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400" b="1">
                <a:latin typeface="Courier New" pitchFamily="49" charset="0"/>
              </a:rPr>
              <a:t>}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400" b="1">
                <a:latin typeface="Courier New" pitchFamily="49" charset="0"/>
              </a:rPr>
              <a:t>              … … …</a:t>
            </a: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611188" y="2782888"/>
            <a:ext cx="807720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</a:pPr>
            <a:r>
              <a:rPr kumimoji="1" lang="zh-CN" altLang="en-US" sz="1600" b="1" dirty="0">
                <a:latin typeface="Courier New" pitchFamily="49" charset="0"/>
              </a:rPr>
              <a:t> </a:t>
            </a:r>
            <a:r>
              <a:rPr kumimoji="1" lang="en-US" altLang="zh-CN" sz="1600" b="1" dirty="0">
                <a:latin typeface="Courier New" pitchFamily="49" charset="0"/>
              </a:rPr>
              <a:t>synchronized </a:t>
            </a:r>
            <a:r>
              <a:rPr kumimoji="1" lang="zh-CN" altLang="en-US" sz="1600" b="1" dirty="0">
                <a:latin typeface="Courier New" pitchFamily="49" charset="0"/>
              </a:rPr>
              <a:t>的使用方法：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539750" y="5030788"/>
            <a:ext cx="8077200" cy="703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</a:pPr>
            <a:r>
              <a:rPr kumimoji="1" lang="zh-CN" altLang="en-US" sz="1600" b="1">
                <a:latin typeface="Courier New" pitchFamily="49" charset="0"/>
              </a:rPr>
              <a:t> </a:t>
            </a:r>
            <a:r>
              <a:rPr kumimoji="1" lang="en-US" altLang="zh-CN" sz="1600" b="1">
                <a:latin typeface="Courier New" pitchFamily="49" charset="0"/>
              </a:rPr>
              <a:t>synchronized </a:t>
            </a:r>
            <a:r>
              <a:rPr kumimoji="1" lang="zh-CN" altLang="en-US" sz="1600" b="1">
                <a:latin typeface="Courier New" pitchFamily="49" charset="0"/>
              </a:rPr>
              <a:t>还可以放在方法声明中，表示整个方法为同步方法，例如：</a:t>
            </a:r>
            <a:endParaRPr kumimoji="1" lang="en-US" altLang="zh-CN" sz="1600" b="1">
              <a:latin typeface="Courier New" pitchFamily="49" charset="0"/>
            </a:endParaRPr>
          </a:p>
          <a:p>
            <a:pPr algn="just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None/>
            </a:pPr>
            <a:r>
              <a:rPr kumimoji="1" lang="en-US" altLang="zh-CN" sz="1600" b="1">
                <a:latin typeface="Courier New" pitchFamily="49" charset="0"/>
              </a:rPr>
              <a:t>      synchronized public void add(String name){…}</a:t>
            </a:r>
            <a:endParaRPr kumimoji="1" lang="zh-CN" altLang="en-US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面试：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Wait sleep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区别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来源不同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Sleep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提供的方法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继承自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Object</a:t>
            </a: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代码位置不同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需要写在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Synchronize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语句块里面</a:t>
            </a: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是否释放锁定对象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方法，释放锁定该对象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Sleep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时别的线程也不可以访问锁定对象</a:t>
            </a:r>
          </a:p>
        </p:txBody>
      </p:sp>
    </p:spTree>
    <p:extLst>
      <p:ext uri="{BB962C8B-B14F-4D97-AF65-F5344CB8AC3E}">
        <p14:creationId xmlns:p14="http://schemas.microsoft.com/office/powerpoint/2010/main" val="8740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25963"/>
          </a:xfrm>
          <a:ln/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线程、进程的概念</a:t>
            </a: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线程的创建和启动方式</a:t>
            </a: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线程的调度和优先级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Sleep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Join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Yield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synchronized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Wait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notifyAll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0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648626"/>
              </p:ext>
            </p:extLst>
          </p:nvPr>
        </p:nvGraphicFramePr>
        <p:xfrm>
          <a:off x="762000" y="1524000"/>
          <a:ext cx="7010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81000"/>
            <a:ext cx="7416800" cy="685800"/>
          </a:xfrm>
          <a:prstGeom prst="rect">
            <a:avLst/>
          </a:prstGeom>
          <a:extLst/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JAVA SE</a:t>
            </a:r>
            <a:r>
              <a:rPr lang="zh-CN" altLang="en-US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基础</a:t>
            </a:r>
            <a:endParaRPr lang="zh-CN" altLang="en-US" sz="40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线程的基本概念</a:t>
            </a:r>
          </a:p>
        </p:txBody>
      </p:sp>
      <p:sp>
        <p:nvSpPr>
          <p:cNvPr id="2826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6408" y="1371600"/>
            <a:ext cx="8431212" cy="2628900"/>
          </a:xfrm>
          <a:ln/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线程是一个程序内部的顺序控制流。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线程和进程的区别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每个进程都有独立的代码和数据空间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进程上下文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，进程间的切换会有较大的开销。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线程可以看成时轻量级的进程，同一类线程共享代码和数据空间，每个线程有独立的运行栈和程序计数器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(PC)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，线程切换的开销小。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多进程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在操作系统中能同时运行多个任务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多线程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在同一应用程序中有多个顺序流同时执行</a:t>
            </a:r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black">
          <a:xfrm>
            <a:off x="609600" y="3962400"/>
            <a:ext cx="8077200" cy="22558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00050" indent="-4000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的线程是通过</a:t>
            </a:r>
            <a:r>
              <a:rPr lang="en-US" altLang="zh-CN" sz="20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java.lang.Thread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类来实现的。</a:t>
            </a:r>
          </a:p>
          <a:p>
            <a:pPr marL="400050" indent="-4000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VM 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启动时会有一个由主方法（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public static void main() {}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）所定义的线程。</a:t>
            </a:r>
          </a:p>
          <a:p>
            <a:pPr marL="400050" indent="-4000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可以通过创建 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Thread 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的实例来创建新的线程。</a:t>
            </a:r>
          </a:p>
          <a:p>
            <a:pPr marL="400050" indent="-4000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每个线程都是通过某个特定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对象所对应的方法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run( )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来完成其操作的，方法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run( )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称为线程体。</a:t>
            </a:r>
          </a:p>
          <a:p>
            <a:pPr marL="400050" indent="-4000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通过调用</a:t>
            </a:r>
            <a:r>
              <a:rPr lang="en-US" altLang="zh-CN" sz="20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Thead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start()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方法来启动一个线程。</a:t>
            </a:r>
            <a:endParaRPr lang="en-US" altLang="zh-CN" sz="2000" dirty="0">
              <a:solidFill>
                <a:srgbClr val="91581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9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什么叫线程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通俗点说，进程是一个具体的应用程序，线程是进程中的一个分支，为单独完成程序中的某一项或一组功能而存在。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应用程序可以有一个或多个进程，一个进程可以有一个或多个线程，其中一个是主线程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线程定义比较抽象，简单的说就是一个代码执行流。许多执行流可以混合在一起由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调度。线程是允许各种任务交互执行的方式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线程也是有状态和生命周期的，每个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程序都会有一个缺省的主线程，对于应用程序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application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方法就是一个主线程。 </a:t>
            </a:r>
          </a:p>
        </p:txBody>
      </p:sp>
    </p:spTree>
    <p:extLst>
      <p:ext uri="{BB962C8B-B14F-4D97-AF65-F5344CB8AC3E}">
        <p14:creationId xmlns:p14="http://schemas.microsoft.com/office/powerpoint/2010/main" val="351808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线程的创建和启动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50292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可以有两种方式创建新的线程。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第一种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定义线程类实现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Runnable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接口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Thread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myThread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＝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Thead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//target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Runnable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接口类型。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Runnable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中只有一个方法：</a:t>
            </a:r>
          </a:p>
          <a:p>
            <a:pPr lvl="3">
              <a:lnSpc>
                <a:spcPct val="80000"/>
              </a:lnSpc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public void run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用以定义线程运行体。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Runnable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接口可以为多个线程提供共享的数据。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在实现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Runnable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接口的类的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run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方法定义中可以使用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的静态方法：</a:t>
            </a:r>
          </a:p>
          <a:p>
            <a:pPr lvl="3">
              <a:lnSpc>
                <a:spcPct val="80000"/>
              </a:lnSpc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public static Thread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currentThread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()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获取当前线程的引用。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第二种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可以定义一个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的子类并重写其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run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方法如：</a:t>
            </a:r>
          </a:p>
          <a:p>
            <a:pPr lvl="3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MyThread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extends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Thead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 lvl="3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public void run(){…}</a:t>
            </a:r>
          </a:p>
          <a:p>
            <a:pPr lvl="3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}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然后生成该类的对象：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	 		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MyThread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myThread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MyThead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(…)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使用那种好呢？</a:t>
            </a:r>
          </a:p>
        </p:txBody>
      </p:sp>
    </p:spTree>
    <p:extLst>
      <p:ext uri="{BB962C8B-B14F-4D97-AF65-F5344CB8AC3E}">
        <p14:creationId xmlns:p14="http://schemas.microsoft.com/office/powerpoint/2010/main" val="1210588150"/>
      </p:ext>
    </p:extLst>
  </p:cSld>
  <p:clrMapOvr>
    <a:masterClrMapping/>
  </p:clrMapOvr>
  <p:transition advTm="20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线程状态转换</a:t>
            </a:r>
          </a:p>
        </p:txBody>
      </p:sp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1258888" y="2244725"/>
          <a:ext cx="65532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3" imgW="4420217" imgH="1600000" progId="Paint.Picture">
                  <p:embed/>
                </p:oleObj>
              </mc:Choice>
              <mc:Fallback>
                <p:oleObj r:id="rId3" imgW="4420217" imgH="16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44725"/>
                        <a:ext cx="6553200" cy="3200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6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750" name="Group 5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679127"/>
              </p:ext>
            </p:extLst>
          </p:nvPr>
        </p:nvGraphicFramePr>
        <p:xfrm>
          <a:off x="179388" y="1673225"/>
          <a:ext cx="8743950" cy="4460878"/>
        </p:xfrm>
        <a:graphic>
          <a:graphicData uri="http://schemas.openxmlformats.org/drawingml/2006/table">
            <a:tbl>
              <a:tblPr/>
              <a:tblGrid>
                <a:gridCol w="2363787"/>
                <a:gridCol w="6380163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  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        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isAlive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判断线程是否还“活”着，即线程是否还未终止。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getPriority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获得线程的优先级数值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setPriority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设置线程的优先级数值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Thread.sleep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将当前线程睡眠指定毫秒数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join()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调用某线程的该方法，将当前线程与该线程“合并”，即等待该线程结束，再恢复当前线程的运行。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yield()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让出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CPU，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当前线程进入就绪队列等待调度。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wait()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当前线程进入对象的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wait pool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73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notify()/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notifyAll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唤醒对象的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wait pool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中的一个/所有等待线程。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523227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23227"/>
                </a:solidFill>
                <a:latin typeface="黑体" pitchFamily="2" charset="-122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23227"/>
                </a:solidFill>
                <a:latin typeface="黑体" pitchFamily="2" charset="-122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23227"/>
                </a:solidFill>
                <a:latin typeface="黑体" pitchFamily="2" charset="-122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23227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23227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23227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23227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23227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线程状态转换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1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724650" cy="792162"/>
          </a:xfrm>
          <a:noFill/>
          <a:ln/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sleep / join / yield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方法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ln/>
        </p:spPr>
        <p:txBody>
          <a:bodyPr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sleep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 </a:t>
            </a:r>
          </a:p>
          <a:p>
            <a:pPr lvl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可以调用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的静态方法：</a:t>
            </a:r>
          </a:p>
          <a:p>
            <a:pPr lvl="1">
              <a:buFont typeface="Wingdings 2" pitchFamily="18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public static void sleep(long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millis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 throws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InterruptedException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 2" pitchFamily="18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使得当前线程休眠（暂时停止执行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millis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毫秒）。</a:t>
            </a:r>
          </a:p>
          <a:p>
            <a:pPr lvl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由于是静态方法，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sleep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可以由类名直接调用：</a:t>
            </a:r>
          </a:p>
          <a:p>
            <a:pPr lvl="1">
              <a:buFont typeface="Wingdings 2" pitchFamily="18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Thread.sleep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(…)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</a:t>
            </a:r>
          </a:p>
          <a:p>
            <a:pPr lvl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合并某个线程 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yield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</a:t>
            </a:r>
          </a:p>
          <a:p>
            <a:pPr lvl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让出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，给其他线程执行的机会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2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线程模式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ln/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两种线程模式：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协作式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一个线程保留对处理器的控制直到它自己决定放弃 </a:t>
            </a:r>
          </a:p>
          <a:p>
            <a:pPr lvl="2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速度快、代价低 </a:t>
            </a:r>
          </a:p>
          <a:p>
            <a:pPr lvl="2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用户编程非常麻烦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抢先式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。系统可以任意的从线程中夺回对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的控制权，再把控制权分给其它的线程 。</a:t>
            </a:r>
          </a:p>
          <a:p>
            <a:pPr lvl="2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两次切换之间的时间间隔就叫做</a:t>
            </a:r>
            <a:r>
              <a:rPr lang="zh-CN" altLang="en-US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时间片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效率不如协作式高 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核心必须负责管理线程 </a:t>
            </a:r>
          </a:p>
          <a:p>
            <a:pPr lvl="2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简化编程，而且使程序更加可靠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多数线程的调度是抢先式的。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1539</Words>
  <Application>Microsoft Office PowerPoint</Application>
  <PresentationFormat>全屏显示(4:3)</PresentationFormat>
  <Paragraphs>196</Paragraphs>
  <Slides>17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Theme</vt:lpstr>
      <vt:lpstr>Bitmap Image</vt:lpstr>
      <vt:lpstr>PowerPoint 演示文稿</vt:lpstr>
      <vt:lpstr>PowerPoint 演示文稿</vt:lpstr>
      <vt:lpstr>线程的基本概念</vt:lpstr>
      <vt:lpstr>什么叫线程</vt:lpstr>
      <vt:lpstr>线程的创建和启动</vt:lpstr>
      <vt:lpstr>线程状态转换</vt:lpstr>
      <vt:lpstr>PowerPoint 演示文稿</vt:lpstr>
      <vt:lpstr>sleep / join / yield 方法</vt:lpstr>
      <vt:lpstr>线程模式</vt:lpstr>
      <vt:lpstr>线程的优先级别</vt:lpstr>
      <vt:lpstr>临界资源问题(1)</vt:lpstr>
      <vt:lpstr>临界资源问题(2)</vt:lpstr>
      <vt:lpstr>线程同步</vt:lpstr>
      <vt:lpstr>Synchronized总结</vt:lpstr>
      <vt:lpstr>线程同步</vt:lpstr>
      <vt:lpstr>面试：Wait sleep区别</vt:lpstr>
      <vt:lpstr>总结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Rivvy Wen</dc:creator>
  <cp:lastModifiedBy>user</cp:lastModifiedBy>
  <cp:revision>152</cp:revision>
  <dcterms:created xsi:type="dcterms:W3CDTF">2012-08-21T03:00:20Z</dcterms:created>
  <dcterms:modified xsi:type="dcterms:W3CDTF">2013-07-17T08:46:54Z</dcterms:modified>
</cp:coreProperties>
</file>