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7"/>
  </p:notesMasterIdLst>
  <p:sldIdLst>
    <p:sldId id="258" r:id="rId2"/>
    <p:sldId id="260" r:id="rId3"/>
    <p:sldId id="262" r:id="rId4"/>
    <p:sldId id="275" r:id="rId5"/>
    <p:sldId id="269" r:id="rId6"/>
    <p:sldId id="276" r:id="rId7"/>
    <p:sldId id="263" r:id="rId8"/>
    <p:sldId id="277" r:id="rId9"/>
    <p:sldId id="271" r:id="rId10"/>
    <p:sldId id="278" r:id="rId11"/>
    <p:sldId id="272" r:id="rId12"/>
    <p:sldId id="279" r:id="rId13"/>
    <p:sldId id="273" r:id="rId14"/>
    <p:sldId id="274"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23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53C511-271D-4C91-891D-2141424E12DC}" v="1" dt="2025-04-17T17:47:01.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066" autoAdjust="0"/>
  </p:normalViewPr>
  <p:slideViewPr>
    <p:cSldViewPr snapToGrid="0">
      <p:cViewPr varScale="1">
        <p:scale>
          <a:sx n="61" d="100"/>
          <a:sy n="61" d="100"/>
        </p:scale>
        <p:origin x="884"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ymon joseph" userId="1ffdb5e45f3d0db8" providerId="LiveId" clId="{E853C511-271D-4C91-891D-2141424E12DC}"/>
    <pc:docChg chg="custSel modSld">
      <pc:chgData name="sonymon joseph" userId="1ffdb5e45f3d0db8" providerId="LiveId" clId="{E853C511-271D-4C91-891D-2141424E12DC}" dt="2025-04-17T18:00:03.666" v="16" actId="33524"/>
      <pc:docMkLst>
        <pc:docMk/>
      </pc:docMkLst>
      <pc:sldChg chg="modSp mod">
        <pc:chgData name="sonymon joseph" userId="1ffdb5e45f3d0db8" providerId="LiveId" clId="{E853C511-271D-4C91-891D-2141424E12DC}" dt="2025-04-17T17:47:20.877" v="3" actId="255"/>
        <pc:sldMkLst>
          <pc:docMk/>
          <pc:sldMk cId="1703925628" sldId="258"/>
        </pc:sldMkLst>
        <pc:spChg chg="mod">
          <ac:chgData name="sonymon joseph" userId="1ffdb5e45f3d0db8" providerId="LiveId" clId="{E853C511-271D-4C91-891D-2141424E12DC}" dt="2025-04-17T17:47:20.877" v="3" actId="255"/>
          <ac:spMkLst>
            <pc:docMk/>
            <pc:sldMk cId="1703925628" sldId="258"/>
            <ac:spMk id="7" creationId="{579B1E51-5936-5582-6F83-C6103E760AA6}"/>
          </ac:spMkLst>
        </pc:spChg>
      </pc:sldChg>
      <pc:sldChg chg="modSp mod">
        <pc:chgData name="sonymon joseph" userId="1ffdb5e45f3d0db8" providerId="LiveId" clId="{E853C511-271D-4C91-891D-2141424E12DC}" dt="2025-04-17T18:00:03.666" v="16" actId="33524"/>
        <pc:sldMkLst>
          <pc:docMk/>
          <pc:sldMk cId="2535184563" sldId="260"/>
        </pc:sldMkLst>
        <pc:spChg chg="mod">
          <ac:chgData name="sonymon joseph" userId="1ffdb5e45f3d0db8" providerId="LiveId" clId="{E853C511-271D-4C91-891D-2141424E12DC}" dt="2025-04-17T18:00:03.666" v="16" actId="33524"/>
          <ac:spMkLst>
            <pc:docMk/>
            <pc:sldMk cId="2535184563" sldId="260"/>
            <ac:spMk id="40" creationId="{BB5D4FAB-E4C1-5DB9-7AEF-B96C3D2066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E573DA-FC82-40FB-8195-D7298FFA49DB}" type="datetimeFigureOut">
              <a:rPr lang="en-CA" smtClean="0"/>
              <a:t>2025-04-17</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FFBE73-0A05-48EB-B00E-17B33FD02103}" type="slidenum">
              <a:rPr lang="en-CA" smtClean="0"/>
              <a:t>‹#›</a:t>
            </a:fld>
            <a:endParaRPr lang="en-CA" dirty="0"/>
          </a:p>
        </p:txBody>
      </p:sp>
    </p:spTree>
    <p:extLst>
      <p:ext uri="{BB962C8B-B14F-4D97-AF65-F5344CB8AC3E}">
        <p14:creationId xmlns:p14="http://schemas.microsoft.com/office/powerpoint/2010/main" val="1895528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1FFBE73-0A05-48EB-B00E-17B33FD02103}" type="slidenum">
              <a:rPr lang="en-CA" smtClean="0"/>
              <a:t>1</a:t>
            </a:fld>
            <a:endParaRPr lang="en-CA" dirty="0"/>
          </a:p>
        </p:txBody>
      </p:sp>
    </p:spTree>
    <p:extLst>
      <p:ext uri="{BB962C8B-B14F-4D97-AF65-F5344CB8AC3E}">
        <p14:creationId xmlns:p14="http://schemas.microsoft.com/office/powerpoint/2010/main" val="3963751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7676F-E48D-2D14-0D67-548E1A7A2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C34220-A7AA-AB82-6E91-2D7CB8B021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2053D6-CC96-BDBF-47C0-60BDAF738574}"/>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3DEA9A68-95A2-A442-011B-E85FD946D162}"/>
              </a:ext>
            </a:extLst>
          </p:cNvPr>
          <p:cNvSpPr>
            <a:spLocks noGrp="1"/>
          </p:cNvSpPr>
          <p:nvPr>
            <p:ph type="sldNum" sz="quarter" idx="5"/>
          </p:nvPr>
        </p:nvSpPr>
        <p:spPr/>
        <p:txBody>
          <a:bodyPr/>
          <a:lstStyle/>
          <a:p>
            <a:fld id="{F1FFBE73-0A05-48EB-B00E-17B33FD02103}" type="slidenum">
              <a:rPr lang="en-CA" smtClean="0"/>
              <a:t>11</a:t>
            </a:fld>
            <a:endParaRPr lang="en-CA" dirty="0"/>
          </a:p>
        </p:txBody>
      </p:sp>
    </p:spTree>
    <p:extLst>
      <p:ext uri="{BB962C8B-B14F-4D97-AF65-F5344CB8AC3E}">
        <p14:creationId xmlns:p14="http://schemas.microsoft.com/office/powerpoint/2010/main" val="532687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A3467-87A7-EC3C-48D5-402A418268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3D5C02-12D0-CB53-24EA-277934AF84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8F496-08CC-D431-5ADA-1285D0DA9584}"/>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D72C959A-2B4A-0FF8-5E18-9A65898F3BAF}"/>
              </a:ext>
            </a:extLst>
          </p:cNvPr>
          <p:cNvSpPr>
            <a:spLocks noGrp="1"/>
          </p:cNvSpPr>
          <p:nvPr>
            <p:ph type="sldNum" sz="quarter" idx="5"/>
          </p:nvPr>
        </p:nvSpPr>
        <p:spPr/>
        <p:txBody>
          <a:bodyPr/>
          <a:lstStyle/>
          <a:p>
            <a:fld id="{F1FFBE73-0A05-48EB-B00E-17B33FD02103}" type="slidenum">
              <a:rPr lang="en-CA" smtClean="0"/>
              <a:t>12</a:t>
            </a:fld>
            <a:endParaRPr lang="en-CA" dirty="0"/>
          </a:p>
        </p:txBody>
      </p:sp>
    </p:spTree>
    <p:extLst>
      <p:ext uri="{BB962C8B-B14F-4D97-AF65-F5344CB8AC3E}">
        <p14:creationId xmlns:p14="http://schemas.microsoft.com/office/powerpoint/2010/main" val="3608081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79501-FEEF-8778-202D-271DF2D16C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35F580-4B12-830A-740B-FEB9B1002A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8C98A-FCF4-C977-0140-74EC05262C34}"/>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1C5054B7-7D88-CB15-4F2D-FB0270B827F7}"/>
              </a:ext>
            </a:extLst>
          </p:cNvPr>
          <p:cNvSpPr>
            <a:spLocks noGrp="1"/>
          </p:cNvSpPr>
          <p:nvPr>
            <p:ph type="sldNum" sz="quarter" idx="5"/>
          </p:nvPr>
        </p:nvSpPr>
        <p:spPr/>
        <p:txBody>
          <a:bodyPr/>
          <a:lstStyle/>
          <a:p>
            <a:fld id="{F1FFBE73-0A05-48EB-B00E-17B33FD02103}" type="slidenum">
              <a:rPr lang="en-CA" smtClean="0"/>
              <a:t>13</a:t>
            </a:fld>
            <a:endParaRPr lang="en-CA" dirty="0"/>
          </a:p>
        </p:txBody>
      </p:sp>
    </p:spTree>
    <p:extLst>
      <p:ext uri="{BB962C8B-B14F-4D97-AF65-F5344CB8AC3E}">
        <p14:creationId xmlns:p14="http://schemas.microsoft.com/office/powerpoint/2010/main" val="2058178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93BAC-A874-F2C4-727D-8027AE94D9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9297D2-6F33-56DE-F592-17723FA826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6FBC26-5911-504E-178F-E2A1EA0A06DB}"/>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25E1555D-FC1B-3C4C-A64A-784590CCC829}"/>
              </a:ext>
            </a:extLst>
          </p:cNvPr>
          <p:cNvSpPr>
            <a:spLocks noGrp="1"/>
          </p:cNvSpPr>
          <p:nvPr>
            <p:ph type="sldNum" sz="quarter" idx="5"/>
          </p:nvPr>
        </p:nvSpPr>
        <p:spPr/>
        <p:txBody>
          <a:bodyPr/>
          <a:lstStyle/>
          <a:p>
            <a:fld id="{F1FFBE73-0A05-48EB-B00E-17B33FD02103}" type="slidenum">
              <a:rPr lang="en-CA" smtClean="0"/>
              <a:t>14</a:t>
            </a:fld>
            <a:endParaRPr lang="en-CA" dirty="0"/>
          </a:p>
        </p:txBody>
      </p:sp>
    </p:spTree>
    <p:extLst>
      <p:ext uri="{BB962C8B-B14F-4D97-AF65-F5344CB8AC3E}">
        <p14:creationId xmlns:p14="http://schemas.microsoft.com/office/powerpoint/2010/main" val="3968401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1FFBE73-0A05-48EB-B00E-17B33FD02103}" type="slidenum">
              <a:rPr lang="en-CA" smtClean="0"/>
              <a:t>3</a:t>
            </a:fld>
            <a:endParaRPr lang="en-CA" dirty="0"/>
          </a:p>
        </p:txBody>
      </p:sp>
    </p:spTree>
    <p:extLst>
      <p:ext uri="{BB962C8B-B14F-4D97-AF65-F5344CB8AC3E}">
        <p14:creationId xmlns:p14="http://schemas.microsoft.com/office/powerpoint/2010/main" val="319693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ECC53-96DB-82FC-CA53-7D40F4C6BA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E0378E-404A-1B64-ABA4-A66D916DBF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E8106D-9EC3-F546-001F-6344CB2427B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2796C8A3-095C-C8C7-D248-A5883D543050}"/>
              </a:ext>
            </a:extLst>
          </p:cNvPr>
          <p:cNvSpPr>
            <a:spLocks noGrp="1"/>
          </p:cNvSpPr>
          <p:nvPr>
            <p:ph type="sldNum" sz="quarter" idx="5"/>
          </p:nvPr>
        </p:nvSpPr>
        <p:spPr/>
        <p:txBody>
          <a:bodyPr/>
          <a:lstStyle/>
          <a:p>
            <a:fld id="{F1FFBE73-0A05-48EB-B00E-17B33FD02103}" type="slidenum">
              <a:rPr lang="en-CA" smtClean="0"/>
              <a:t>4</a:t>
            </a:fld>
            <a:endParaRPr lang="en-CA" dirty="0"/>
          </a:p>
        </p:txBody>
      </p:sp>
    </p:spTree>
    <p:extLst>
      <p:ext uri="{BB962C8B-B14F-4D97-AF65-F5344CB8AC3E}">
        <p14:creationId xmlns:p14="http://schemas.microsoft.com/office/powerpoint/2010/main" val="3187908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421D7-A63D-0A32-FA0C-62263A13E8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C5A300-49FE-100B-11A4-E1FFC9D79B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5DE4D9-DFEA-FD3B-7BE7-898C5ECB9062}"/>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26B00B87-4662-58E3-7430-12738C8EA683}"/>
              </a:ext>
            </a:extLst>
          </p:cNvPr>
          <p:cNvSpPr>
            <a:spLocks noGrp="1"/>
          </p:cNvSpPr>
          <p:nvPr>
            <p:ph type="sldNum" sz="quarter" idx="5"/>
          </p:nvPr>
        </p:nvSpPr>
        <p:spPr/>
        <p:txBody>
          <a:bodyPr/>
          <a:lstStyle/>
          <a:p>
            <a:fld id="{F1FFBE73-0A05-48EB-B00E-17B33FD02103}" type="slidenum">
              <a:rPr lang="en-CA" smtClean="0"/>
              <a:t>5</a:t>
            </a:fld>
            <a:endParaRPr lang="en-CA" dirty="0"/>
          </a:p>
        </p:txBody>
      </p:sp>
    </p:spTree>
    <p:extLst>
      <p:ext uri="{BB962C8B-B14F-4D97-AF65-F5344CB8AC3E}">
        <p14:creationId xmlns:p14="http://schemas.microsoft.com/office/powerpoint/2010/main" val="3865626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EE2FA-AC56-0DB0-1577-868FC00E84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105BF8-02B7-5B0B-6F69-6EB88147F0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4167C2-E846-3912-3C01-EC34DBAE6095}"/>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E15EF5D8-68FC-0753-93C5-3C8B3E9B6A75}"/>
              </a:ext>
            </a:extLst>
          </p:cNvPr>
          <p:cNvSpPr>
            <a:spLocks noGrp="1"/>
          </p:cNvSpPr>
          <p:nvPr>
            <p:ph type="sldNum" sz="quarter" idx="5"/>
          </p:nvPr>
        </p:nvSpPr>
        <p:spPr/>
        <p:txBody>
          <a:bodyPr/>
          <a:lstStyle/>
          <a:p>
            <a:fld id="{F1FFBE73-0A05-48EB-B00E-17B33FD02103}" type="slidenum">
              <a:rPr lang="en-CA" smtClean="0"/>
              <a:t>6</a:t>
            </a:fld>
            <a:endParaRPr lang="en-CA" dirty="0"/>
          </a:p>
        </p:txBody>
      </p:sp>
    </p:spTree>
    <p:extLst>
      <p:ext uri="{BB962C8B-B14F-4D97-AF65-F5344CB8AC3E}">
        <p14:creationId xmlns:p14="http://schemas.microsoft.com/office/powerpoint/2010/main" val="1818380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1FFBE73-0A05-48EB-B00E-17B33FD02103}" type="slidenum">
              <a:rPr lang="en-CA" smtClean="0"/>
              <a:t>7</a:t>
            </a:fld>
            <a:endParaRPr lang="en-CA" dirty="0"/>
          </a:p>
        </p:txBody>
      </p:sp>
    </p:spTree>
    <p:extLst>
      <p:ext uri="{BB962C8B-B14F-4D97-AF65-F5344CB8AC3E}">
        <p14:creationId xmlns:p14="http://schemas.microsoft.com/office/powerpoint/2010/main" val="107147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63E9A-D116-364E-B22E-B6C25FD256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FE0A2E-E4DD-4914-9ADD-5A4DBCB68B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F72744-B287-45E3-2202-4F8E227A719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61FD0E22-0240-1DE1-4DF0-50321930EF9B}"/>
              </a:ext>
            </a:extLst>
          </p:cNvPr>
          <p:cNvSpPr>
            <a:spLocks noGrp="1"/>
          </p:cNvSpPr>
          <p:nvPr>
            <p:ph type="sldNum" sz="quarter" idx="5"/>
          </p:nvPr>
        </p:nvSpPr>
        <p:spPr/>
        <p:txBody>
          <a:bodyPr/>
          <a:lstStyle/>
          <a:p>
            <a:fld id="{F1FFBE73-0A05-48EB-B00E-17B33FD02103}" type="slidenum">
              <a:rPr lang="en-CA" smtClean="0"/>
              <a:t>8</a:t>
            </a:fld>
            <a:endParaRPr lang="en-CA" dirty="0"/>
          </a:p>
        </p:txBody>
      </p:sp>
    </p:spTree>
    <p:extLst>
      <p:ext uri="{BB962C8B-B14F-4D97-AF65-F5344CB8AC3E}">
        <p14:creationId xmlns:p14="http://schemas.microsoft.com/office/powerpoint/2010/main" val="3598043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ACFDF-4EC6-2974-E2F3-96CD91AC64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41C69E-1F12-5702-46ED-11A7FB7177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6CB711-8F77-3D91-CC0B-FA68C371E506}"/>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B54082F2-4899-AB36-F9A0-2BFC386E6847}"/>
              </a:ext>
            </a:extLst>
          </p:cNvPr>
          <p:cNvSpPr>
            <a:spLocks noGrp="1"/>
          </p:cNvSpPr>
          <p:nvPr>
            <p:ph type="sldNum" sz="quarter" idx="5"/>
          </p:nvPr>
        </p:nvSpPr>
        <p:spPr/>
        <p:txBody>
          <a:bodyPr/>
          <a:lstStyle/>
          <a:p>
            <a:fld id="{F1FFBE73-0A05-48EB-B00E-17B33FD02103}" type="slidenum">
              <a:rPr lang="en-CA" smtClean="0"/>
              <a:t>9</a:t>
            </a:fld>
            <a:endParaRPr lang="en-CA" dirty="0"/>
          </a:p>
        </p:txBody>
      </p:sp>
    </p:spTree>
    <p:extLst>
      <p:ext uri="{BB962C8B-B14F-4D97-AF65-F5344CB8AC3E}">
        <p14:creationId xmlns:p14="http://schemas.microsoft.com/office/powerpoint/2010/main" val="1480944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3AAA8-1169-95B6-1B76-C3E9C0F686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EEB375-4809-C831-3C8F-3050A94BE9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9D76CB-14A0-D384-ED78-D94EBEF950EE}"/>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F255F14D-8888-3A09-9C9F-B005DD7EE2AC}"/>
              </a:ext>
            </a:extLst>
          </p:cNvPr>
          <p:cNvSpPr>
            <a:spLocks noGrp="1"/>
          </p:cNvSpPr>
          <p:nvPr>
            <p:ph type="sldNum" sz="quarter" idx="5"/>
          </p:nvPr>
        </p:nvSpPr>
        <p:spPr/>
        <p:txBody>
          <a:bodyPr/>
          <a:lstStyle/>
          <a:p>
            <a:fld id="{F1FFBE73-0A05-48EB-B00E-17B33FD02103}" type="slidenum">
              <a:rPr lang="en-CA" smtClean="0"/>
              <a:t>10</a:t>
            </a:fld>
            <a:endParaRPr lang="en-CA" dirty="0"/>
          </a:p>
        </p:txBody>
      </p:sp>
    </p:spTree>
    <p:extLst>
      <p:ext uri="{BB962C8B-B14F-4D97-AF65-F5344CB8AC3E}">
        <p14:creationId xmlns:p14="http://schemas.microsoft.com/office/powerpoint/2010/main" val="2216199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5980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141396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4499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2655964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3031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163696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2061934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77672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412491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124552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38887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70980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36356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161322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140548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240894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28A4EB-2274-4F84-8ACD-FA48905CC618}" type="datetimeFigureOut">
              <a:rPr lang="en-CA" smtClean="0"/>
              <a:t>2025-04-17</a:t>
            </a:fld>
            <a:endParaRPr lang="en-CA"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4146E2-DBD8-484E-8ACC-9B4412ABBFB1}" type="slidenum">
              <a:rPr lang="en-CA" smtClean="0"/>
              <a:t>‹#›</a:t>
            </a:fld>
            <a:endParaRPr lang="en-CA" dirty="0"/>
          </a:p>
        </p:txBody>
      </p:sp>
    </p:spTree>
    <p:extLst>
      <p:ext uri="{BB962C8B-B14F-4D97-AF65-F5344CB8AC3E}">
        <p14:creationId xmlns:p14="http://schemas.microsoft.com/office/powerpoint/2010/main" val="365815867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579B1E51-5936-5582-6F83-C6103E760AA6}"/>
              </a:ext>
            </a:extLst>
          </p:cNvPr>
          <p:cNvSpPr>
            <a:spLocks noGrp="1" noChangeArrowheads="1"/>
          </p:cNvSpPr>
          <p:nvPr>
            <p:ph type="title"/>
          </p:nvPr>
        </p:nvSpPr>
        <p:spPr bwMode="auto">
          <a:xfrm>
            <a:off x="199697" y="951399"/>
            <a:ext cx="9480331"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2400" b="1" i="0" u="none" strike="noStrike" cap="none" normalizeH="0" baseline="0" dirty="0">
                <a:ln>
                  <a:noFill/>
                </a:ln>
                <a:solidFill>
                  <a:srgbClr val="2C7FCE"/>
                </a:solidFill>
                <a:effectLst/>
                <a:latin typeface="Aptos Display" panose="020B0004020202020204" pitchFamily="34" charset="0"/>
                <a:ea typeface="Times New Roman" panose="02020603050405020304" pitchFamily="18" charset="0"/>
                <a:cs typeface="Times New Roman" panose="02020603050405020304" pitchFamily="18" charset="0"/>
              </a:rPr>
            </a:br>
            <a:r>
              <a:rPr kumimoji="0" lang="en-US" altLang="en-US" sz="2400" b="1" i="0" u="none" strike="noStrike" cap="none" normalizeH="0" baseline="0" dirty="0">
                <a:ln>
                  <a:noFill/>
                </a:ln>
                <a:solidFill>
                  <a:srgbClr val="2C7FCE"/>
                </a:solidFill>
                <a:effectLst/>
                <a:latin typeface="Aptos Display" panose="020B0004020202020204" pitchFamily="34" charset="0"/>
                <a:ea typeface="Times New Roman" panose="02020603050405020304" pitchFamily="18" charset="0"/>
                <a:cs typeface="Times New Roman" panose="02020603050405020304" pitchFamily="18" charset="0"/>
              </a:rPr>
              <a:t>DURHAM COLLEGE</a:t>
            </a:r>
            <a:br>
              <a:rPr kumimoji="0" lang="en-US" altLang="en-US" sz="2400" b="0" i="0" u="none" strike="noStrike" cap="none" normalizeH="0" baseline="0" dirty="0">
                <a:ln>
                  <a:noFill/>
                </a:ln>
                <a:solidFill>
                  <a:srgbClr val="2C7FCE"/>
                </a:solidFill>
                <a:effectLst/>
                <a:latin typeface="Aptos Display" panose="020B0004020202020204" pitchFamily="34" charset="0"/>
                <a:ea typeface="Times New Roman" panose="02020603050405020304" pitchFamily="18" charset="0"/>
                <a:cs typeface="Times New Roman" panose="02020603050405020304" pitchFamily="18" charset="0"/>
              </a:rPr>
            </a:br>
            <a:br>
              <a:rPr kumimoji="0" lang="en-US" altLang="en-US" sz="2400" b="1" i="0" u="none" strike="noStrike" cap="none" normalizeH="0" baseline="0" dirty="0">
                <a:ln>
                  <a:noFill/>
                </a:ln>
                <a:solidFill>
                  <a:srgbClr val="156082"/>
                </a:solidFill>
                <a:effectLst/>
                <a:latin typeface="Aptos" panose="020B0004020202020204" pitchFamily="34" charset="0"/>
                <a:ea typeface="Times New Roman" panose="02020603050405020304" pitchFamily="18" charset="0"/>
                <a:cs typeface="Times New Roman" panose="02020603050405020304" pitchFamily="18" charset="0"/>
              </a:rPr>
            </a:br>
            <a:br>
              <a:rPr kumimoji="0" lang="en-US" altLang="en-US" sz="2400" b="1" i="0" u="none" strike="noStrike" cap="none" normalizeH="0" baseline="0" dirty="0">
                <a:ln>
                  <a:noFill/>
                </a:ln>
                <a:solidFill>
                  <a:srgbClr val="156082"/>
                </a:solidFill>
                <a:effectLst/>
                <a:latin typeface="Aptos" panose="020B0004020202020204" pitchFamily="34" charset="0"/>
                <a:ea typeface="Times New Roman" panose="02020603050405020304" pitchFamily="18" charset="0"/>
                <a:cs typeface="Times New Roman" panose="02020603050405020304" pitchFamily="18" charset="0"/>
              </a:rPr>
            </a:br>
            <a:r>
              <a:rPr lang="en-US" altLang="en-US" sz="4000" b="1" dirty="0">
                <a:solidFill>
                  <a:srgbClr val="156082"/>
                </a:solidFill>
                <a:latin typeface="Aptos" panose="020B0004020202020204" pitchFamily="34" charset="0"/>
                <a:ea typeface="Times New Roman" panose="02020603050405020304" pitchFamily="18" charset="0"/>
                <a:cs typeface="Times New Roman" panose="02020603050405020304" pitchFamily="18" charset="0"/>
              </a:rPr>
              <a:t>Final Project</a:t>
            </a:r>
            <a:br>
              <a:rPr lang="en-US" sz="1800" b="1" dirty="0">
                <a:effectLst/>
                <a:latin typeface="Calibri" panose="020F0502020204030204" pitchFamily="34" charset="0"/>
                <a:ea typeface="Calibri" panose="020F0502020204030204" pitchFamily="34" charset="0"/>
              </a:rPr>
            </a:br>
            <a:br>
              <a:rPr kumimoji="0" lang="en-CA" altLang="en-US" sz="2400" b="0" i="0" u="none" strike="noStrike" cap="none" normalizeH="0" baseline="0" dirty="0">
                <a:ln>
                  <a:noFill/>
                </a:ln>
                <a:solidFill>
                  <a:srgbClr val="0070C0"/>
                </a:solidFill>
                <a:effectLst/>
                <a:latin typeface="Aptos" panose="020B0004020202020204" pitchFamily="34" charset="0"/>
                <a:ea typeface="Aptos" panose="020B0004020202020204" pitchFamily="34" charset="0"/>
                <a:cs typeface="Times New Roman" panose="02020603050405020304" pitchFamily="18" charset="0"/>
              </a:rPr>
            </a:br>
            <a:br>
              <a:rPr lang="en-CA" altLang="en-US" sz="2400" dirty="0">
                <a:solidFill>
                  <a:srgbClr val="0070C0"/>
                </a:solidFill>
                <a:latin typeface="Aptos" panose="020B0004020202020204" pitchFamily="34" charset="0"/>
                <a:ea typeface="Aptos" panose="020B0004020202020204" pitchFamily="34" charset="0"/>
                <a:cs typeface="Times New Roman" panose="02020603050405020304" pitchFamily="18" charset="0"/>
              </a:rPr>
            </a:br>
            <a:br>
              <a:rPr lang="en-CA" altLang="en-US" sz="2400" dirty="0">
                <a:solidFill>
                  <a:srgbClr val="0070C0"/>
                </a:solidFill>
                <a:latin typeface="Aptos" panose="020B0004020202020204" pitchFamily="34" charset="0"/>
                <a:ea typeface="Aptos" panose="020B0004020202020204" pitchFamily="34" charset="0"/>
                <a:cs typeface="Times New Roman" panose="02020603050405020304" pitchFamily="18" charset="0"/>
              </a:rPr>
            </a:br>
            <a:br>
              <a:rPr lang="en-CA" altLang="en-US" sz="2400" dirty="0">
                <a:solidFill>
                  <a:srgbClr val="0070C0"/>
                </a:solidFill>
                <a:latin typeface="Aptos" panose="020B0004020202020204" pitchFamily="34" charset="0"/>
                <a:ea typeface="Aptos" panose="020B0004020202020204" pitchFamily="34" charset="0"/>
                <a:cs typeface="Times New Roman" panose="02020603050405020304" pitchFamily="18" charset="0"/>
              </a:rPr>
            </a:br>
            <a:r>
              <a:rPr kumimoji="0" lang="en-CA" altLang="en-US" sz="2400" b="0" i="0" u="none" strike="noStrike" cap="none" normalizeH="0" baseline="0" dirty="0">
                <a:ln>
                  <a:noFill/>
                </a:ln>
                <a:solidFill>
                  <a:schemeClr val="accent5"/>
                </a:solidFill>
                <a:effectLst/>
                <a:latin typeface="Aptos" panose="020B0004020202020204" pitchFamily="34" charset="0"/>
                <a:ea typeface="Aptos" panose="020B0004020202020204" pitchFamily="34" charset="0"/>
                <a:cs typeface="Times New Roman" panose="02020603050405020304" pitchFamily="18" charset="0"/>
              </a:rPr>
              <a:t>Submitted By: </a:t>
            </a:r>
            <a:br>
              <a:rPr kumimoji="0" lang="en-CA" altLang="en-US" sz="2400" b="0" i="0" u="none" strike="noStrike" cap="none" normalizeH="0" baseline="0" dirty="0">
                <a:ln>
                  <a:noFill/>
                </a:ln>
                <a:solidFill>
                  <a:schemeClr val="accent5"/>
                </a:solidFill>
                <a:effectLst/>
                <a:latin typeface="Aptos" panose="020B0004020202020204" pitchFamily="34" charset="0"/>
                <a:ea typeface="Aptos" panose="020B0004020202020204" pitchFamily="34" charset="0"/>
                <a:cs typeface="Times New Roman" panose="02020603050405020304" pitchFamily="18" charset="0"/>
              </a:rPr>
            </a:br>
            <a:r>
              <a:rPr kumimoji="0" lang="en-CA" altLang="en-US" sz="2400" b="0" i="0" u="none" strike="noStrike" cap="none" normalizeH="0" baseline="0" dirty="0">
                <a:ln>
                  <a:noFill/>
                </a:ln>
                <a:solidFill>
                  <a:schemeClr val="accent5"/>
                </a:solidFill>
                <a:effectLst/>
                <a:latin typeface="Aptos" panose="020B0004020202020204" pitchFamily="34" charset="0"/>
                <a:ea typeface="Aptos" panose="020B0004020202020204" pitchFamily="34" charset="0"/>
                <a:cs typeface="Times New Roman" panose="02020603050405020304" pitchFamily="18" charset="0"/>
              </a:rPr>
              <a:t>Sonymon Chirakkadavil Joseph</a:t>
            </a:r>
            <a:br>
              <a:rPr kumimoji="0" lang="en-CA" altLang="en-US" sz="2400" b="0" i="0" u="none" strike="noStrike" cap="none" normalizeH="0" baseline="0" dirty="0">
                <a:ln>
                  <a:noFill/>
                </a:ln>
                <a:solidFill>
                  <a:schemeClr val="accent5"/>
                </a:solidFill>
                <a:effectLst/>
                <a:latin typeface="Aptos" panose="020B0004020202020204" pitchFamily="34" charset="0"/>
                <a:ea typeface="Aptos" panose="020B0004020202020204" pitchFamily="34" charset="0"/>
                <a:cs typeface="Times New Roman" panose="02020603050405020304" pitchFamily="18" charset="0"/>
              </a:rPr>
            </a:br>
            <a:br>
              <a:rPr kumimoji="0" lang="en-CA" altLang="en-US" sz="1800" b="0" i="0" u="none" strike="noStrike" cap="none" normalizeH="0" baseline="0" dirty="0">
                <a:ln>
                  <a:noFill/>
                </a:ln>
                <a:solidFill>
                  <a:schemeClr val="accent5"/>
                </a:solidFill>
                <a:effectLst/>
                <a:latin typeface="Aptos" panose="020B0004020202020204" pitchFamily="34" charset="0"/>
                <a:ea typeface="Aptos" panose="020B0004020202020204" pitchFamily="34" charset="0"/>
                <a:cs typeface="Times New Roman" panose="02020603050405020304" pitchFamily="18" charset="0"/>
              </a:rPr>
            </a:br>
            <a:endParaRPr kumimoji="0" lang="en-CA" altLang="en-US" sz="1800" b="0" i="0" u="none" strike="noStrike" cap="none" normalizeH="0" baseline="0" dirty="0">
              <a:ln>
                <a:noFill/>
              </a:ln>
              <a:solidFill>
                <a:schemeClr val="accent5"/>
              </a:solidFill>
              <a:effectLst/>
              <a:latin typeface="Arial" panose="020B0604020202020204" pitchFamily="34" charset="0"/>
            </a:endParaRPr>
          </a:p>
        </p:txBody>
      </p:sp>
    </p:spTree>
    <p:extLst>
      <p:ext uri="{BB962C8B-B14F-4D97-AF65-F5344CB8AC3E}">
        <p14:creationId xmlns:p14="http://schemas.microsoft.com/office/powerpoint/2010/main" val="1703925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44DC39-3FE4-D3F4-6DA7-2FEBE2C61947}"/>
            </a:ext>
          </a:extLst>
        </p:cNvPr>
        <p:cNvGrpSpPr/>
        <p:nvPr/>
      </p:nvGrpSpPr>
      <p:grpSpPr>
        <a:xfrm>
          <a:off x="0" y="0"/>
          <a:ext cx="0" cy="0"/>
          <a:chOff x="0" y="0"/>
          <a:chExt cx="0" cy="0"/>
        </a:xfrm>
      </p:grpSpPr>
      <p:sp>
        <p:nvSpPr>
          <p:cNvPr id="40" name="Text Placeholder 3">
            <a:extLst>
              <a:ext uri="{FF2B5EF4-FFF2-40B4-BE49-F238E27FC236}">
                <a16:creationId xmlns:a16="http://schemas.microsoft.com/office/drawing/2014/main" id="{B61EF5CA-2700-9434-E770-2ED00593529A}"/>
              </a:ext>
            </a:extLst>
          </p:cNvPr>
          <p:cNvSpPr>
            <a:spLocks noGrp="1"/>
          </p:cNvSpPr>
          <p:nvPr>
            <p:ph type="body" sz="half" idx="2"/>
          </p:nvPr>
        </p:nvSpPr>
        <p:spPr>
          <a:xfrm>
            <a:off x="777765" y="851338"/>
            <a:ext cx="6453351" cy="5822731"/>
          </a:xfrm>
        </p:spPr>
        <p:txBody>
          <a:bodyPr vert="horz" lIns="91440" tIns="45720" rIns="91440" bIns="45720" rtlCol="0">
            <a:normAutofit fontScale="85000" lnSpcReduction="20000"/>
          </a:bodyPr>
          <a:lstStyle/>
          <a:p>
            <a:pPr>
              <a:spcBef>
                <a:spcPts val="1000"/>
              </a:spcBef>
            </a:pPr>
            <a:r>
              <a:rPr lang="en-US" sz="2400" b="1" u="sng" dirty="0">
                <a:ea typeface="Calibri" panose="020F0502020204030204" pitchFamily="34" charset="0"/>
              </a:rPr>
              <a:t>2</a:t>
            </a:r>
            <a:r>
              <a:rPr lang="en-US" sz="2400" b="1" u="sng" dirty="0">
                <a:effectLst/>
                <a:ea typeface="Calibri" panose="020F0502020204030204" pitchFamily="34" charset="0"/>
              </a:rPr>
              <a:t>.</a:t>
            </a:r>
            <a:r>
              <a:rPr lang="en-US" sz="2400" b="1" u="sng" dirty="0">
                <a:ea typeface="Calibri" panose="020F0502020204030204" pitchFamily="34" charset="0"/>
              </a:rPr>
              <a:t>Logistical Regression:</a:t>
            </a:r>
          </a:p>
          <a:p>
            <a:pPr>
              <a:spcBef>
                <a:spcPts val="1000"/>
              </a:spcBef>
            </a:pPr>
            <a:r>
              <a:rPr lang="en-US" sz="2400" b="1" i="0" dirty="0">
                <a:solidFill>
                  <a:srgbClr val="000000"/>
                </a:solidFill>
                <a:effectLst/>
              </a:rPr>
              <a:t>1.Precision:</a:t>
            </a:r>
            <a:r>
              <a:rPr lang="en-US" sz="2400" b="0" i="0" dirty="0">
                <a:solidFill>
                  <a:srgbClr val="000000"/>
                </a:solidFill>
                <a:effectLst/>
              </a:rPr>
              <a:t>The precision value for Class 0 stands at </a:t>
            </a:r>
            <a:r>
              <a:rPr lang="en-US" sz="2400" b="1" i="0" dirty="0">
                <a:solidFill>
                  <a:srgbClr val="000000"/>
                </a:solidFill>
                <a:effectLst/>
              </a:rPr>
              <a:t>0.57 </a:t>
            </a:r>
            <a:r>
              <a:rPr lang="en-US" sz="2400" b="0" i="0" dirty="0">
                <a:solidFill>
                  <a:srgbClr val="000000"/>
                </a:solidFill>
                <a:effectLst/>
              </a:rPr>
              <a:t>indicating that predictions made by the model achieve </a:t>
            </a:r>
            <a:r>
              <a:rPr lang="en-US" sz="2400" b="1" i="0" dirty="0">
                <a:solidFill>
                  <a:srgbClr val="000000"/>
                </a:solidFill>
                <a:effectLst/>
              </a:rPr>
              <a:t>57% </a:t>
            </a:r>
            <a:r>
              <a:rPr lang="en-US" sz="2400" b="0" i="0" dirty="0">
                <a:solidFill>
                  <a:srgbClr val="000000"/>
                </a:solidFill>
                <a:effectLst/>
              </a:rPr>
              <a:t>accuracy. Based on predictive modeling when the system forecasted that students would demonstrate negative learning improvements after training it proved correct </a:t>
            </a:r>
            <a:r>
              <a:rPr lang="en-US" sz="2400" b="1" i="0" dirty="0">
                <a:solidFill>
                  <a:srgbClr val="000000"/>
                </a:solidFill>
                <a:effectLst/>
              </a:rPr>
              <a:t>57% </a:t>
            </a:r>
            <a:r>
              <a:rPr lang="en-US" sz="2400" b="0" i="0" dirty="0">
                <a:solidFill>
                  <a:srgbClr val="000000"/>
                </a:solidFill>
                <a:effectLst/>
              </a:rPr>
              <a:t>of the time. The precision value of Class 1 reveals that the model correctly predicts positive change among students during training at a rate of </a:t>
            </a:r>
            <a:r>
              <a:rPr lang="en-US" sz="2400" b="1" i="0" dirty="0">
                <a:solidFill>
                  <a:srgbClr val="000000"/>
                </a:solidFill>
                <a:effectLst/>
              </a:rPr>
              <a:t>40%.</a:t>
            </a:r>
          </a:p>
          <a:p>
            <a:pPr>
              <a:spcBef>
                <a:spcPts val="1000"/>
              </a:spcBef>
            </a:pPr>
            <a:r>
              <a:rPr lang="en-US" sz="2400" dirty="0">
                <a:solidFill>
                  <a:srgbClr val="000000"/>
                </a:solidFill>
                <a:ea typeface="Calibri" panose="020F0502020204030204" pitchFamily="34" charset="0"/>
              </a:rPr>
              <a:t>2.</a:t>
            </a:r>
            <a:r>
              <a:rPr lang="en-US" sz="2400" b="1" dirty="0">
                <a:solidFill>
                  <a:srgbClr val="000000"/>
                </a:solidFill>
                <a:ea typeface="Calibri" panose="020F0502020204030204" pitchFamily="34" charset="0"/>
              </a:rPr>
              <a:t>Recall:</a:t>
            </a:r>
            <a:r>
              <a:rPr lang="en-US" sz="2400" b="0" i="0" dirty="0">
                <a:solidFill>
                  <a:srgbClr val="000000"/>
                </a:solidFill>
                <a:effectLst/>
              </a:rPr>
              <a:t>The Recall value for Class 0 greater than the value for Class 1 </a:t>
            </a:r>
            <a:r>
              <a:rPr lang="en-US" sz="2400" b="1" i="0" dirty="0">
                <a:solidFill>
                  <a:srgbClr val="000000"/>
                </a:solidFill>
                <a:effectLst/>
              </a:rPr>
              <a:t>(0.57 &gt; 0.40) </a:t>
            </a:r>
            <a:r>
              <a:rPr lang="en-US" sz="2400" b="0" i="0" dirty="0">
                <a:solidFill>
                  <a:srgbClr val="000000"/>
                </a:solidFill>
                <a:effectLst/>
              </a:rPr>
              <a:t>indicating more accuracy in predicting students with negative score change after training.</a:t>
            </a:r>
          </a:p>
          <a:p>
            <a:pPr>
              <a:spcBef>
                <a:spcPts val="1000"/>
              </a:spcBef>
            </a:pPr>
            <a:r>
              <a:rPr lang="en-US" sz="2400" dirty="0">
                <a:solidFill>
                  <a:srgbClr val="000000"/>
                </a:solidFill>
                <a:ea typeface="Calibri" panose="020F0502020204030204" pitchFamily="34" charset="0"/>
              </a:rPr>
              <a:t>3.</a:t>
            </a:r>
            <a:r>
              <a:rPr lang="en-US" sz="2400" b="1" dirty="0">
                <a:solidFill>
                  <a:srgbClr val="000000"/>
                </a:solidFill>
                <a:ea typeface="Calibri" panose="020F0502020204030204" pitchFamily="34" charset="0"/>
              </a:rPr>
              <a:t>F1 Score:</a:t>
            </a:r>
            <a:r>
              <a:rPr lang="en-US" sz="2400" b="1" i="0" dirty="0">
                <a:solidFill>
                  <a:srgbClr val="000000"/>
                </a:solidFill>
                <a:effectLst/>
              </a:rPr>
              <a:t> </a:t>
            </a:r>
            <a:r>
              <a:rPr lang="en-US" sz="2400" b="0" i="0" dirty="0">
                <a:solidFill>
                  <a:srgbClr val="000000"/>
                </a:solidFill>
                <a:effectLst/>
              </a:rPr>
              <a:t>The F1-Score of Class 0 achieves </a:t>
            </a:r>
            <a:r>
              <a:rPr lang="en-US" sz="2400" b="1" i="0" dirty="0">
                <a:solidFill>
                  <a:srgbClr val="000000"/>
                </a:solidFill>
                <a:effectLst/>
              </a:rPr>
              <a:t>0.57</a:t>
            </a:r>
            <a:r>
              <a:rPr lang="en-US" sz="2400" b="0" i="0" dirty="0">
                <a:solidFill>
                  <a:srgbClr val="000000"/>
                </a:solidFill>
                <a:effectLst/>
              </a:rPr>
              <a:t> while Class 1 attains</a:t>
            </a:r>
            <a:r>
              <a:rPr lang="en-US" sz="2400" b="1" i="0" dirty="0">
                <a:solidFill>
                  <a:srgbClr val="000000"/>
                </a:solidFill>
                <a:effectLst/>
              </a:rPr>
              <a:t> 0.40 </a:t>
            </a:r>
            <a:r>
              <a:rPr lang="en-US" sz="2400" b="0" i="0" dirty="0">
                <a:solidFill>
                  <a:srgbClr val="000000"/>
                </a:solidFill>
                <a:effectLst/>
              </a:rPr>
              <a:t>indicating that students showed no improvement during training. F1-Score maintains importance because it establishes fair evaluation combined with precision and recall measures.</a:t>
            </a:r>
            <a:endParaRPr lang="en-US" sz="2400" b="1" dirty="0">
              <a:effectLst/>
              <a:ea typeface="Calibri" panose="020F0502020204030204" pitchFamily="34" charset="0"/>
            </a:endParaRPr>
          </a:p>
          <a:p>
            <a:pPr marL="342900" indent="-342900">
              <a:buFont typeface="Wingdings" panose="05000000000000000000" pitchFamily="2" charset="2"/>
              <a:buChar char="q"/>
            </a:pPr>
            <a:endParaRPr lang="en-US" sz="2000" b="1" dirty="0">
              <a:effectLst/>
              <a:latin typeface="Calibri" panose="020F0502020204030204" pitchFamily="34" charset="0"/>
              <a:ea typeface="Calibri" panose="020F0502020204030204" pitchFamily="34" charset="0"/>
            </a:endParaRPr>
          </a:p>
          <a:p>
            <a:pPr marL="342900" indent="-342900">
              <a:spcBef>
                <a:spcPts val="1000"/>
              </a:spcBef>
              <a:buFont typeface="Wingdings" panose="05000000000000000000" pitchFamily="2" charset="2"/>
              <a:buChar char="q"/>
            </a:pPr>
            <a:endParaRPr lang="en-US" sz="2000" b="1" dirty="0">
              <a:effectLst/>
              <a:latin typeface="Calibri" panose="020F0502020204030204" pitchFamily="34" charset="0"/>
              <a:ea typeface="Calibri" panose="020F0502020204030204" pitchFamily="34" charset="0"/>
            </a:endParaRPr>
          </a:p>
          <a:p>
            <a:pPr marL="342900" indent="-342900">
              <a:spcBef>
                <a:spcPts val="1000"/>
              </a:spcBef>
              <a:buFont typeface="Wingdings" panose="05000000000000000000" pitchFamily="2" charset="2"/>
              <a:buChar char="q"/>
            </a:pPr>
            <a:endParaRPr lang="en-US" sz="2000" b="1" dirty="0">
              <a:effectLst/>
              <a:latin typeface="Calibri" panose="020F0502020204030204" pitchFamily="34" charset="0"/>
              <a:ea typeface="Calibri" panose="020F0502020204030204" pitchFamily="34" charset="0"/>
            </a:endParaRPr>
          </a:p>
          <a:p>
            <a:pPr marL="342900" indent="-342900">
              <a:spcBef>
                <a:spcPts val="1000"/>
              </a:spcBef>
              <a:buFont typeface="Wingdings" panose="05000000000000000000" pitchFamily="2" charset="2"/>
              <a:buChar char="q"/>
            </a:pPr>
            <a:endParaRPr lang="en-US" sz="2000" dirty="0">
              <a:effectLst/>
              <a:latin typeface="Calibri" panose="020F0502020204030204" pitchFamily="34" charset="0"/>
              <a:ea typeface="Calibri" panose="020F0502020204030204" pitchFamily="34" charset="0"/>
            </a:endParaRPr>
          </a:p>
          <a:p>
            <a:pPr marL="342900" indent="-342900">
              <a:spcBef>
                <a:spcPts val="1000"/>
              </a:spcBef>
              <a:buFont typeface="Wingdings" panose="05000000000000000000" pitchFamily="2" charset="2"/>
              <a:buChar char="q"/>
            </a:pPr>
            <a:endParaRPr lang="en-US" sz="2000" dirty="0"/>
          </a:p>
          <a:p>
            <a:pPr>
              <a:spcBef>
                <a:spcPts val="1000"/>
              </a:spcBef>
            </a:pPr>
            <a:endParaRPr lang="en-US" sz="2000" dirty="0"/>
          </a:p>
        </p:txBody>
      </p:sp>
      <p:sp>
        <p:nvSpPr>
          <p:cNvPr id="2" name="TextBox 1">
            <a:extLst>
              <a:ext uri="{FF2B5EF4-FFF2-40B4-BE49-F238E27FC236}">
                <a16:creationId xmlns:a16="http://schemas.microsoft.com/office/drawing/2014/main" id="{53B09BF9-D46B-7EF0-C8F9-E10BD46D3FB9}"/>
              </a:ext>
            </a:extLst>
          </p:cNvPr>
          <p:cNvSpPr txBox="1"/>
          <p:nvPr/>
        </p:nvSpPr>
        <p:spPr>
          <a:xfrm>
            <a:off x="1051035" y="304800"/>
            <a:ext cx="8387255" cy="461665"/>
          </a:xfrm>
          <a:prstGeom prst="rect">
            <a:avLst/>
          </a:prstGeom>
          <a:noFill/>
        </p:spPr>
        <p:txBody>
          <a:bodyPr wrap="square" rtlCol="0">
            <a:spAutoFit/>
          </a:bodyPr>
          <a:lstStyle/>
          <a:p>
            <a:pPr algn="ctr"/>
            <a:r>
              <a:rPr lang="en-CA" sz="2400" b="1" u="sng" dirty="0">
                <a:solidFill>
                  <a:schemeClr val="accent2"/>
                </a:solidFill>
              </a:rPr>
              <a:t>CONFUSION/CLASSIFICATION REPORTS OF THREE MODELS</a:t>
            </a:r>
          </a:p>
        </p:txBody>
      </p:sp>
      <p:sp>
        <p:nvSpPr>
          <p:cNvPr id="3" name="Rectangle 1">
            <a:extLst>
              <a:ext uri="{FF2B5EF4-FFF2-40B4-BE49-F238E27FC236}">
                <a16:creationId xmlns:a16="http://schemas.microsoft.com/office/drawing/2014/main" id="{D4AE2AA8-E28D-0C49-A70C-C1672B59F4C9}"/>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A screenshot of a computer screen&#10;&#10;AI-generated content may be incorrect.">
            <a:extLst>
              <a:ext uri="{FF2B5EF4-FFF2-40B4-BE49-F238E27FC236}">
                <a16:creationId xmlns:a16="http://schemas.microsoft.com/office/drawing/2014/main" id="{FE21C758-24FA-7466-A7E7-F39E45A41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3572" y="1040524"/>
            <a:ext cx="4399025" cy="3354143"/>
          </a:xfrm>
          <a:prstGeom prst="rect">
            <a:avLst/>
          </a:prstGeom>
        </p:spPr>
      </p:pic>
    </p:spTree>
    <p:extLst>
      <p:ext uri="{BB962C8B-B14F-4D97-AF65-F5344CB8AC3E}">
        <p14:creationId xmlns:p14="http://schemas.microsoft.com/office/powerpoint/2010/main" val="255910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068B02-D859-AEA5-3041-7AFC173BFF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3E8B1CF-9896-5152-6291-494E36DAF11A}"/>
              </a:ext>
            </a:extLst>
          </p:cNvPr>
          <p:cNvSpPr txBox="1"/>
          <p:nvPr/>
        </p:nvSpPr>
        <p:spPr>
          <a:xfrm>
            <a:off x="1051035" y="304800"/>
            <a:ext cx="8387255" cy="1938992"/>
          </a:xfrm>
          <a:prstGeom prst="rect">
            <a:avLst/>
          </a:prstGeom>
          <a:noFill/>
        </p:spPr>
        <p:txBody>
          <a:bodyPr wrap="square" rtlCol="0">
            <a:spAutoFit/>
          </a:bodyPr>
          <a:lstStyle/>
          <a:p>
            <a:pPr algn="ctr"/>
            <a:r>
              <a:rPr lang="en-CA" sz="2400" b="1" u="sng" dirty="0">
                <a:solidFill>
                  <a:schemeClr val="accent2"/>
                </a:solidFill>
              </a:rPr>
              <a:t>CONFUSION/CLASSIFICATION REPORTS OF THREE MODELS</a:t>
            </a:r>
          </a:p>
          <a:p>
            <a:pPr algn="ctr"/>
            <a:endParaRPr lang="en-CA" sz="2400" b="1" u="sng" dirty="0">
              <a:solidFill>
                <a:schemeClr val="accent2"/>
              </a:solidFill>
            </a:endParaRPr>
          </a:p>
          <a:p>
            <a:r>
              <a:rPr lang="en-CA" sz="2000" b="1" u="sng" dirty="0">
                <a:solidFill>
                  <a:schemeClr val="accent2"/>
                </a:solidFill>
              </a:rPr>
              <a:t>NEURAL NETWORK</a:t>
            </a:r>
          </a:p>
          <a:p>
            <a:pPr algn="ctr"/>
            <a:endParaRPr lang="en-CA" sz="2400" b="1" u="sng" dirty="0">
              <a:solidFill>
                <a:schemeClr val="accent2"/>
              </a:solidFill>
            </a:endParaRPr>
          </a:p>
          <a:p>
            <a:pPr algn="ctr"/>
            <a:endParaRPr lang="en-CA" sz="2400" b="1" u="sng" dirty="0">
              <a:solidFill>
                <a:schemeClr val="accent2"/>
              </a:solidFill>
            </a:endParaRPr>
          </a:p>
        </p:txBody>
      </p:sp>
      <p:sp>
        <p:nvSpPr>
          <p:cNvPr id="3" name="Rectangle 1">
            <a:extLst>
              <a:ext uri="{FF2B5EF4-FFF2-40B4-BE49-F238E27FC236}">
                <a16:creationId xmlns:a16="http://schemas.microsoft.com/office/drawing/2014/main" id="{3BBE7B90-C44E-6F75-5B0D-799F8E987681}"/>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A screenshot of a computer screen&#10;&#10;AI-generated content may be incorrect.">
            <a:extLst>
              <a:ext uri="{FF2B5EF4-FFF2-40B4-BE49-F238E27FC236}">
                <a16:creationId xmlns:a16="http://schemas.microsoft.com/office/drawing/2014/main" id="{7889E974-D818-15F3-769B-1C6EC4901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552" y="2249213"/>
            <a:ext cx="6642538" cy="3726223"/>
          </a:xfrm>
          <a:prstGeom prst="rect">
            <a:avLst/>
          </a:prstGeom>
        </p:spPr>
      </p:pic>
    </p:spTree>
    <p:extLst>
      <p:ext uri="{BB962C8B-B14F-4D97-AF65-F5344CB8AC3E}">
        <p14:creationId xmlns:p14="http://schemas.microsoft.com/office/powerpoint/2010/main" val="221674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49BB5A-985B-9CE5-C11C-B2AFD8BFC158}"/>
            </a:ext>
          </a:extLst>
        </p:cNvPr>
        <p:cNvGrpSpPr/>
        <p:nvPr/>
      </p:nvGrpSpPr>
      <p:grpSpPr>
        <a:xfrm>
          <a:off x="0" y="0"/>
          <a:ext cx="0" cy="0"/>
          <a:chOff x="0" y="0"/>
          <a:chExt cx="0" cy="0"/>
        </a:xfrm>
      </p:grpSpPr>
      <p:sp>
        <p:nvSpPr>
          <p:cNvPr id="40" name="Text Placeholder 3">
            <a:extLst>
              <a:ext uri="{FF2B5EF4-FFF2-40B4-BE49-F238E27FC236}">
                <a16:creationId xmlns:a16="http://schemas.microsoft.com/office/drawing/2014/main" id="{F2FE68D2-7D80-D490-5D80-7735B1BC18CB}"/>
              </a:ext>
            </a:extLst>
          </p:cNvPr>
          <p:cNvSpPr>
            <a:spLocks noGrp="1"/>
          </p:cNvSpPr>
          <p:nvPr>
            <p:ph type="body" sz="half" idx="2"/>
          </p:nvPr>
        </p:nvSpPr>
        <p:spPr>
          <a:xfrm>
            <a:off x="746234" y="922282"/>
            <a:ext cx="6453351" cy="5935718"/>
          </a:xfrm>
        </p:spPr>
        <p:txBody>
          <a:bodyPr vert="horz" lIns="91440" tIns="45720" rIns="91440" bIns="45720" rtlCol="0">
            <a:normAutofit fontScale="92500" lnSpcReduction="20000"/>
          </a:bodyPr>
          <a:lstStyle/>
          <a:p>
            <a:pPr>
              <a:spcBef>
                <a:spcPts val="1000"/>
              </a:spcBef>
            </a:pPr>
            <a:r>
              <a:rPr lang="en-US" sz="2200" b="1" u="sng" dirty="0">
                <a:effectLst/>
                <a:ea typeface="Calibri" panose="020F0502020204030204" pitchFamily="34" charset="0"/>
              </a:rPr>
              <a:t>3.Neural Networ</a:t>
            </a:r>
            <a:r>
              <a:rPr lang="en-US" sz="2200" b="1" u="sng" dirty="0">
                <a:ea typeface="Calibri" panose="020F0502020204030204" pitchFamily="34" charset="0"/>
              </a:rPr>
              <a:t>k:</a:t>
            </a:r>
          </a:p>
          <a:p>
            <a:pPr>
              <a:spcBef>
                <a:spcPts val="1000"/>
              </a:spcBef>
            </a:pPr>
            <a:r>
              <a:rPr lang="en-US" sz="2200" b="1" u="sng" dirty="0">
                <a:effectLst/>
                <a:ea typeface="Calibri" panose="020F0502020204030204" pitchFamily="34" charset="0"/>
              </a:rPr>
              <a:t>1.Precision:</a:t>
            </a:r>
            <a:r>
              <a:rPr lang="en-US" sz="2200" b="0" i="0" dirty="0">
                <a:solidFill>
                  <a:srgbClr val="000000"/>
                </a:solidFill>
                <a:effectLst/>
              </a:rPr>
              <a:t>The prediction accuracy rate for Class 0 amounts to 0.56 which demonstrates that the model correctly predicts results with 56% precision. The forecasting model achieved accurate results in 56% of cases where students would show negative learning improvements following training. The precision value shows that the model correctly predicts student training-related positive changes to occur at a 33% success rate.</a:t>
            </a:r>
          </a:p>
          <a:p>
            <a:pPr>
              <a:spcBef>
                <a:spcPts val="1000"/>
              </a:spcBef>
            </a:pPr>
            <a:r>
              <a:rPr lang="en-US" sz="2200" b="1" u="sng" dirty="0">
                <a:solidFill>
                  <a:srgbClr val="000000"/>
                </a:solidFill>
                <a:ea typeface="Calibri" panose="020F0502020204030204" pitchFamily="34" charset="0"/>
              </a:rPr>
              <a:t>2.Recall:</a:t>
            </a:r>
            <a:r>
              <a:rPr lang="en-US" sz="2200" b="0" i="0" dirty="0">
                <a:solidFill>
                  <a:srgbClr val="000000"/>
                </a:solidFill>
                <a:effectLst/>
              </a:rPr>
              <a:t>The Recall value for Class 0 showed better predictive ability than Class 1 because it exceeded its value </a:t>
            </a:r>
            <a:r>
              <a:rPr lang="en-US" sz="2200" b="1" i="0" dirty="0">
                <a:solidFill>
                  <a:srgbClr val="000000"/>
                </a:solidFill>
                <a:effectLst/>
              </a:rPr>
              <a:t>(0.71 &gt; 0.20) </a:t>
            </a:r>
            <a:r>
              <a:rPr lang="en-US" sz="2200" i="0" dirty="0">
                <a:solidFill>
                  <a:srgbClr val="000000"/>
                </a:solidFill>
                <a:effectLst/>
              </a:rPr>
              <a:t>which results  prediction of negative impact of score after training is higher than positive effect.</a:t>
            </a:r>
          </a:p>
          <a:p>
            <a:pPr>
              <a:spcBef>
                <a:spcPts val="1000"/>
              </a:spcBef>
            </a:pPr>
            <a:r>
              <a:rPr lang="en-US" sz="2200" b="1" u="sng" dirty="0">
                <a:solidFill>
                  <a:srgbClr val="000000"/>
                </a:solidFill>
                <a:ea typeface="Calibri" panose="020F0502020204030204" pitchFamily="34" charset="0"/>
              </a:rPr>
              <a:t>3.F1-Score:</a:t>
            </a:r>
            <a:r>
              <a:rPr lang="en-US" sz="2200" b="0" i="0" dirty="0">
                <a:solidFill>
                  <a:srgbClr val="000000"/>
                </a:solidFill>
                <a:effectLst/>
              </a:rPr>
              <a:t>The trained students failed to show improvement as Class 0 F1-Score reached</a:t>
            </a:r>
            <a:r>
              <a:rPr lang="en-US" sz="2200" b="1" i="0" dirty="0">
                <a:solidFill>
                  <a:srgbClr val="000000"/>
                </a:solidFill>
                <a:effectLst/>
              </a:rPr>
              <a:t> 0.62 </a:t>
            </a:r>
            <a:r>
              <a:rPr lang="en-US" sz="2200" b="0" i="0" dirty="0">
                <a:solidFill>
                  <a:srgbClr val="000000"/>
                </a:solidFill>
                <a:effectLst/>
              </a:rPr>
              <a:t>while Class 1 scored </a:t>
            </a:r>
            <a:r>
              <a:rPr lang="en-US" sz="2200" b="1" i="0" dirty="0">
                <a:solidFill>
                  <a:srgbClr val="000000"/>
                </a:solidFill>
                <a:effectLst/>
              </a:rPr>
              <a:t>0.25</a:t>
            </a:r>
            <a:r>
              <a:rPr lang="en-US" sz="2200" b="0" i="0" dirty="0">
                <a:solidFill>
                  <a:srgbClr val="000000"/>
                </a:solidFill>
                <a:effectLst/>
              </a:rPr>
              <a:t>. F1-Score functions as an important performance indicator since it offers balanced evaluation based on precision and recall metrics.</a:t>
            </a:r>
            <a:endParaRPr lang="en-US" sz="2200" b="1" u="sng" dirty="0">
              <a:effectLst/>
              <a:ea typeface="Calibri" panose="020F0502020204030204" pitchFamily="34" charset="0"/>
            </a:endParaRPr>
          </a:p>
          <a:p>
            <a:pPr marL="342900" indent="-342900">
              <a:buFont typeface="Wingdings" panose="05000000000000000000" pitchFamily="2" charset="2"/>
              <a:buChar char="q"/>
            </a:pPr>
            <a:endParaRPr lang="en-US" sz="2000" b="1" dirty="0">
              <a:effectLst/>
              <a:latin typeface="Calibri" panose="020F0502020204030204" pitchFamily="34" charset="0"/>
              <a:ea typeface="Calibri" panose="020F0502020204030204" pitchFamily="34" charset="0"/>
            </a:endParaRPr>
          </a:p>
          <a:p>
            <a:pPr marL="342900" indent="-342900">
              <a:spcBef>
                <a:spcPts val="1000"/>
              </a:spcBef>
              <a:buFont typeface="Wingdings" panose="05000000000000000000" pitchFamily="2" charset="2"/>
              <a:buChar char="q"/>
            </a:pPr>
            <a:endParaRPr lang="en-US" sz="2000" b="1" dirty="0">
              <a:effectLst/>
              <a:latin typeface="Calibri" panose="020F0502020204030204" pitchFamily="34" charset="0"/>
              <a:ea typeface="Calibri" panose="020F0502020204030204" pitchFamily="34" charset="0"/>
            </a:endParaRPr>
          </a:p>
          <a:p>
            <a:pPr marL="342900" indent="-342900">
              <a:spcBef>
                <a:spcPts val="1000"/>
              </a:spcBef>
              <a:buFont typeface="Wingdings" panose="05000000000000000000" pitchFamily="2" charset="2"/>
              <a:buChar char="q"/>
            </a:pPr>
            <a:endParaRPr lang="en-US" sz="2000" b="1" dirty="0">
              <a:effectLst/>
              <a:latin typeface="Calibri" panose="020F0502020204030204" pitchFamily="34" charset="0"/>
              <a:ea typeface="Calibri" panose="020F0502020204030204" pitchFamily="34" charset="0"/>
            </a:endParaRPr>
          </a:p>
          <a:p>
            <a:pPr marL="342900" indent="-342900">
              <a:spcBef>
                <a:spcPts val="1000"/>
              </a:spcBef>
              <a:buFont typeface="Wingdings" panose="05000000000000000000" pitchFamily="2" charset="2"/>
              <a:buChar char="q"/>
            </a:pPr>
            <a:endParaRPr lang="en-US" sz="2000" dirty="0">
              <a:effectLst/>
              <a:latin typeface="Calibri" panose="020F0502020204030204" pitchFamily="34" charset="0"/>
              <a:ea typeface="Calibri" panose="020F0502020204030204" pitchFamily="34" charset="0"/>
            </a:endParaRPr>
          </a:p>
          <a:p>
            <a:pPr marL="342900" indent="-342900">
              <a:spcBef>
                <a:spcPts val="1000"/>
              </a:spcBef>
              <a:buFont typeface="Wingdings" panose="05000000000000000000" pitchFamily="2" charset="2"/>
              <a:buChar char="q"/>
            </a:pPr>
            <a:endParaRPr lang="en-US" sz="2000" dirty="0"/>
          </a:p>
          <a:p>
            <a:pPr>
              <a:spcBef>
                <a:spcPts val="1000"/>
              </a:spcBef>
            </a:pPr>
            <a:endParaRPr lang="en-US" sz="2000" dirty="0"/>
          </a:p>
        </p:txBody>
      </p:sp>
      <p:sp>
        <p:nvSpPr>
          <p:cNvPr id="2" name="TextBox 1">
            <a:extLst>
              <a:ext uri="{FF2B5EF4-FFF2-40B4-BE49-F238E27FC236}">
                <a16:creationId xmlns:a16="http://schemas.microsoft.com/office/drawing/2014/main" id="{619AC87E-612B-88BC-2E43-A955036C4A12}"/>
              </a:ext>
            </a:extLst>
          </p:cNvPr>
          <p:cNvSpPr txBox="1"/>
          <p:nvPr/>
        </p:nvSpPr>
        <p:spPr>
          <a:xfrm>
            <a:off x="1051035" y="304800"/>
            <a:ext cx="8387255" cy="461665"/>
          </a:xfrm>
          <a:prstGeom prst="rect">
            <a:avLst/>
          </a:prstGeom>
          <a:noFill/>
        </p:spPr>
        <p:txBody>
          <a:bodyPr wrap="square" rtlCol="0">
            <a:spAutoFit/>
          </a:bodyPr>
          <a:lstStyle/>
          <a:p>
            <a:pPr algn="ctr"/>
            <a:r>
              <a:rPr lang="en-CA" sz="2400" b="1" u="sng" dirty="0">
                <a:solidFill>
                  <a:schemeClr val="accent2"/>
                </a:solidFill>
              </a:rPr>
              <a:t>CONFUSION/CLASSIFICATION REPORTS OF THREE MODELS</a:t>
            </a:r>
          </a:p>
        </p:txBody>
      </p:sp>
      <p:sp>
        <p:nvSpPr>
          <p:cNvPr id="3" name="Rectangle 1">
            <a:extLst>
              <a:ext uri="{FF2B5EF4-FFF2-40B4-BE49-F238E27FC236}">
                <a16:creationId xmlns:a16="http://schemas.microsoft.com/office/drawing/2014/main" id="{9D723683-D111-04E7-95AF-ABBF3D2FB878}"/>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A screenshot of a computer screen&#10;&#10;AI-generated content may be incorrect.">
            <a:extLst>
              <a:ext uri="{FF2B5EF4-FFF2-40B4-BE49-F238E27FC236}">
                <a16:creationId xmlns:a16="http://schemas.microsoft.com/office/drawing/2014/main" id="{7D17C8B0-F724-A24E-23EB-10157A234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9903" y="1458310"/>
            <a:ext cx="4020052" cy="2924583"/>
          </a:xfrm>
          <a:prstGeom prst="rect">
            <a:avLst/>
          </a:prstGeom>
        </p:spPr>
      </p:pic>
    </p:spTree>
    <p:extLst>
      <p:ext uri="{BB962C8B-B14F-4D97-AF65-F5344CB8AC3E}">
        <p14:creationId xmlns:p14="http://schemas.microsoft.com/office/powerpoint/2010/main" val="803831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7E3E1C-CBE1-A3C4-9BE2-5553E16D0A36}"/>
            </a:ext>
          </a:extLst>
        </p:cNvPr>
        <p:cNvGrpSpPr/>
        <p:nvPr/>
      </p:nvGrpSpPr>
      <p:grpSpPr>
        <a:xfrm>
          <a:off x="0" y="0"/>
          <a:ext cx="0" cy="0"/>
          <a:chOff x="0" y="0"/>
          <a:chExt cx="0" cy="0"/>
        </a:xfrm>
      </p:grpSpPr>
      <p:sp>
        <p:nvSpPr>
          <p:cNvPr id="40" name="Text Placeholder 3">
            <a:extLst>
              <a:ext uri="{FF2B5EF4-FFF2-40B4-BE49-F238E27FC236}">
                <a16:creationId xmlns:a16="http://schemas.microsoft.com/office/drawing/2014/main" id="{7571D01E-15AB-468A-13D2-CF888B5D59EE}"/>
              </a:ext>
            </a:extLst>
          </p:cNvPr>
          <p:cNvSpPr>
            <a:spLocks noGrp="1"/>
          </p:cNvSpPr>
          <p:nvPr>
            <p:ph type="body" sz="half" idx="2"/>
          </p:nvPr>
        </p:nvSpPr>
        <p:spPr>
          <a:xfrm>
            <a:off x="746234" y="553998"/>
            <a:ext cx="6453351" cy="6304002"/>
          </a:xfrm>
        </p:spPr>
        <p:txBody>
          <a:bodyPr vert="horz" lIns="91440" tIns="45720" rIns="91440" bIns="45720" rtlCol="0">
            <a:normAutofit fontScale="92500" lnSpcReduction="20000"/>
          </a:bodyPr>
          <a:lstStyle/>
          <a:p>
            <a:r>
              <a:rPr lang="en-US" sz="2200" dirty="0">
                <a:effectLst/>
                <a:ea typeface="Calibri" panose="020F0502020204030204" pitchFamily="34" charset="0"/>
              </a:rPr>
              <a:t>After comparing Accuracy,Precision,Recall,F1 Score and </a:t>
            </a:r>
            <a:r>
              <a:rPr lang="en-US" sz="2200" dirty="0">
                <a:ea typeface="Calibri" panose="020F0502020204030204" pitchFamily="34" charset="0"/>
              </a:rPr>
              <a:t>S</a:t>
            </a:r>
            <a:r>
              <a:rPr lang="en-US" sz="2200" dirty="0">
                <a:effectLst/>
                <a:ea typeface="Calibri" panose="020F0502020204030204" pitchFamily="34" charset="0"/>
              </a:rPr>
              <a:t>upport from the three models I would recommend Naïve Bayes model for the use.Following are the reasons for choosing this model.</a:t>
            </a:r>
          </a:p>
          <a:p>
            <a:r>
              <a:rPr lang="en-US" sz="2200" b="1" dirty="0">
                <a:ea typeface="Calibri" panose="020F0502020204030204" pitchFamily="34" charset="0"/>
              </a:rPr>
              <a:t>1.Accuracy:</a:t>
            </a:r>
            <a:r>
              <a:rPr lang="en-US" sz="2200" dirty="0"/>
              <a:t>Naive Bayes achieved the highest accuracy </a:t>
            </a:r>
            <a:r>
              <a:rPr lang="en-US" sz="2200" b="1" dirty="0"/>
              <a:t>(58%) </a:t>
            </a:r>
            <a:r>
              <a:rPr lang="en-US" sz="2200" dirty="0"/>
              <a:t>compared to other two both  Logical Regression  and Neural Network have accuracy is about </a:t>
            </a:r>
            <a:r>
              <a:rPr lang="en-US" sz="2200" b="1" dirty="0"/>
              <a:t>50%.</a:t>
            </a:r>
          </a:p>
          <a:p>
            <a:r>
              <a:rPr lang="en-US" sz="2200" b="1" dirty="0">
                <a:effectLst/>
                <a:ea typeface="Calibri" panose="020F0502020204030204" pitchFamily="34" charset="0"/>
              </a:rPr>
              <a:t>2.Performance:</a:t>
            </a:r>
            <a:r>
              <a:rPr lang="en-US" sz="2200" b="0" i="0" dirty="0">
                <a:solidFill>
                  <a:srgbClr val="000000"/>
                </a:solidFill>
                <a:effectLst/>
              </a:rPr>
              <a:t>The precision and Recall value of Naïve Bayes model surpasses other 2 models indicating better prediction abilities while Neural Network model shows a Recall value of 0.20 which is significantly lower than the 2 other models.</a:t>
            </a:r>
          </a:p>
          <a:p>
            <a:r>
              <a:rPr lang="en-US" sz="2200" dirty="0">
                <a:solidFill>
                  <a:srgbClr val="000000"/>
                </a:solidFill>
                <a:ea typeface="Calibri" panose="020F0502020204030204" pitchFamily="34" charset="0"/>
              </a:rPr>
              <a:t>3.</a:t>
            </a:r>
            <a:r>
              <a:rPr lang="en-US" sz="2200" b="1" dirty="0">
                <a:solidFill>
                  <a:srgbClr val="000000"/>
                </a:solidFill>
                <a:ea typeface="Calibri" panose="020F0502020204030204" pitchFamily="34" charset="0"/>
              </a:rPr>
              <a:t>F1 Score Superiority:</a:t>
            </a:r>
            <a:r>
              <a:rPr lang="en-US" sz="2200" b="1" i="0" dirty="0">
                <a:solidFill>
                  <a:srgbClr val="000000"/>
                </a:solidFill>
                <a:effectLst/>
              </a:rPr>
              <a:t> </a:t>
            </a:r>
            <a:r>
              <a:rPr lang="en-US" sz="2200" b="0" i="0" dirty="0">
                <a:solidFill>
                  <a:srgbClr val="000000"/>
                </a:solidFill>
                <a:effectLst/>
              </a:rPr>
              <a:t>The F1-score shows superiority by balancing precision with recall throughout macro and weighted average calculations.</a:t>
            </a:r>
          </a:p>
          <a:p>
            <a:r>
              <a:rPr lang="en-US" sz="2200" b="0" i="0" dirty="0">
                <a:solidFill>
                  <a:srgbClr val="000000"/>
                </a:solidFill>
                <a:effectLst/>
              </a:rPr>
              <a:t>The Naive Bayes model stands out as the best choice because it presents superior overall testing performance and better data generalization capabilities. The enhancement stands as a marginally significant advantage that surpasses alternative models.</a:t>
            </a:r>
            <a:endParaRPr lang="en-US" sz="2200" dirty="0">
              <a:effectLst/>
              <a:ea typeface="Calibri" panose="020F0502020204030204" pitchFamily="34" charset="0"/>
            </a:endParaRPr>
          </a:p>
          <a:p>
            <a:pPr marL="342900" indent="-342900">
              <a:spcBef>
                <a:spcPts val="1000"/>
              </a:spcBef>
              <a:buFont typeface="Wingdings" panose="05000000000000000000" pitchFamily="2" charset="2"/>
              <a:buChar char="q"/>
            </a:pPr>
            <a:endParaRPr lang="en-US" sz="2000" dirty="0"/>
          </a:p>
          <a:p>
            <a:pPr>
              <a:spcBef>
                <a:spcPts val="1000"/>
              </a:spcBef>
            </a:pPr>
            <a:endParaRPr lang="en-US" sz="2000" dirty="0"/>
          </a:p>
        </p:txBody>
      </p:sp>
      <p:sp>
        <p:nvSpPr>
          <p:cNvPr id="2" name="TextBox 1">
            <a:extLst>
              <a:ext uri="{FF2B5EF4-FFF2-40B4-BE49-F238E27FC236}">
                <a16:creationId xmlns:a16="http://schemas.microsoft.com/office/drawing/2014/main" id="{84F7B6A1-8A0F-C293-82FF-73E489611D90}"/>
              </a:ext>
            </a:extLst>
          </p:cNvPr>
          <p:cNvSpPr txBox="1"/>
          <p:nvPr/>
        </p:nvSpPr>
        <p:spPr>
          <a:xfrm>
            <a:off x="0" y="92333"/>
            <a:ext cx="8387255" cy="461665"/>
          </a:xfrm>
          <a:prstGeom prst="rect">
            <a:avLst/>
          </a:prstGeom>
          <a:noFill/>
        </p:spPr>
        <p:txBody>
          <a:bodyPr wrap="square" rtlCol="0">
            <a:spAutoFit/>
          </a:bodyPr>
          <a:lstStyle/>
          <a:p>
            <a:pPr algn="ctr"/>
            <a:r>
              <a:rPr lang="en-CA" sz="2400" b="1" u="sng" dirty="0">
                <a:solidFill>
                  <a:schemeClr val="accent2"/>
                </a:solidFill>
              </a:rPr>
              <a:t>RECOMMENDATION OF THE MODEL</a:t>
            </a:r>
          </a:p>
        </p:txBody>
      </p:sp>
      <p:sp>
        <p:nvSpPr>
          <p:cNvPr id="3" name="Rectangle 1">
            <a:extLst>
              <a:ext uri="{FF2B5EF4-FFF2-40B4-BE49-F238E27FC236}">
                <a16:creationId xmlns:a16="http://schemas.microsoft.com/office/drawing/2014/main" id="{0EB1C4D0-FEE6-35A2-B382-74E6AB065264}"/>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3320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54CBCE-6A10-30D9-8E4C-0BFFD47D93D1}"/>
            </a:ext>
          </a:extLst>
        </p:cNvPr>
        <p:cNvGrpSpPr/>
        <p:nvPr/>
      </p:nvGrpSpPr>
      <p:grpSpPr>
        <a:xfrm>
          <a:off x="0" y="0"/>
          <a:ext cx="0" cy="0"/>
          <a:chOff x="0" y="0"/>
          <a:chExt cx="0" cy="0"/>
        </a:xfrm>
      </p:grpSpPr>
      <p:sp>
        <p:nvSpPr>
          <p:cNvPr id="40" name="Text Placeholder 3">
            <a:extLst>
              <a:ext uri="{FF2B5EF4-FFF2-40B4-BE49-F238E27FC236}">
                <a16:creationId xmlns:a16="http://schemas.microsoft.com/office/drawing/2014/main" id="{4BCF7CE7-EDB4-E395-AD33-6C7407E43948}"/>
              </a:ext>
            </a:extLst>
          </p:cNvPr>
          <p:cNvSpPr>
            <a:spLocks noGrp="1"/>
          </p:cNvSpPr>
          <p:nvPr>
            <p:ph type="body" sz="half" idx="2"/>
          </p:nvPr>
        </p:nvSpPr>
        <p:spPr>
          <a:xfrm>
            <a:off x="746234" y="553998"/>
            <a:ext cx="6453351" cy="7066002"/>
          </a:xfrm>
        </p:spPr>
        <p:txBody>
          <a:bodyPr vert="horz" lIns="91440" tIns="45720" rIns="91440" bIns="45720" rtlCol="0">
            <a:normAutofit fontScale="70000" lnSpcReduction="20000"/>
          </a:bodyPr>
          <a:lstStyle/>
          <a:p>
            <a:pPr>
              <a:spcBef>
                <a:spcPts val="1000"/>
              </a:spcBef>
            </a:pPr>
            <a:r>
              <a:rPr lang="en-US" sz="2900" dirty="0"/>
              <a:t>Following are the 2 possible improvements demanding for the model for the better prediction and usability.</a:t>
            </a:r>
          </a:p>
          <a:p>
            <a:pPr>
              <a:spcBef>
                <a:spcPts val="1000"/>
              </a:spcBef>
            </a:pPr>
            <a:r>
              <a:rPr lang="en-US" sz="2900" b="1" u="sng" dirty="0"/>
              <a:t>1.Probability Calibration:</a:t>
            </a:r>
          </a:p>
          <a:p>
            <a:pPr>
              <a:spcBef>
                <a:spcPts val="1000"/>
              </a:spcBef>
            </a:pPr>
            <a:r>
              <a:rPr lang="en-US" sz="2900" dirty="0"/>
              <a:t>If the model can apply Probability Calibration techniques like Platt scaling or isotonic regression the model would be better compared to other models also Naive Bayes generates probability scores that present themselves with excessive confidence. Realistic confidence levels derived from calibrated model assessment enable better decision-making especially when dealing with risk-sensitive tasks.</a:t>
            </a:r>
          </a:p>
          <a:p>
            <a:pPr>
              <a:spcBef>
                <a:spcPts val="1000"/>
              </a:spcBef>
            </a:pPr>
            <a:r>
              <a:rPr lang="en-US" sz="2900" b="1" u="sng" dirty="0"/>
              <a:t>2.</a:t>
            </a:r>
            <a:r>
              <a:rPr lang="en-CA" sz="2900" b="1" u="sng" dirty="0"/>
              <a:t> Dimensionality Reduction:</a:t>
            </a:r>
          </a:p>
          <a:p>
            <a:pPr>
              <a:spcBef>
                <a:spcPts val="1000"/>
              </a:spcBef>
            </a:pPr>
            <a:r>
              <a:rPr lang="en-US" sz="2900" b="0" i="0" dirty="0">
                <a:solidFill>
                  <a:srgbClr val="000000"/>
                </a:solidFill>
                <a:effectLst/>
              </a:rPr>
              <a:t>The Naive Bayes model becomes negatively affected by high levels of noise. The model achieves higher accuracy and operates at increased speed when methods are applied to decrease the number of features it needs to process.</a:t>
            </a:r>
          </a:p>
          <a:p>
            <a:pPr>
              <a:spcBef>
                <a:spcPts val="1000"/>
              </a:spcBef>
            </a:pPr>
            <a:r>
              <a:rPr lang="en-US" sz="2900" b="0" i="0" dirty="0">
                <a:solidFill>
                  <a:srgbClr val="000000"/>
                </a:solidFill>
                <a:effectLst/>
              </a:rPr>
              <a:t>Three techniques namely PCA (Principal Component Analysis), LDA (Linear Discriminant Analysis), and feature selection (with chi-squared test as an example) enable users to eliminate features which do not contribute value to the analysis.</a:t>
            </a:r>
          </a:p>
          <a:p>
            <a:pPr>
              <a:spcBef>
                <a:spcPts val="1000"/>
              </a:spcBef>
            </a:pPr>
            <a:endParaRPr lang="en-US" sz="2000" b="1" u="sng" dirty="0"/>
          </a:p>
        </p:txBody>
      </p:sp>
      <p:sp>
        <p:nvSpPr>
          <p:cNvPr id="2" name="TextBox 1">
            <a:extLst>
              <a:ext uri="{FF2B5EF4-FFF2-40B4-BE49-F238E27FC236}">
                <a16:creationId xmlns:a16="http://schemas.microsoft.com/office/drawing/2014/main" id="{85E39060-F76C-C416-AE81-FB7ADE83A2D5}"/>
              </a:ext>
            </a:extLst>
          </p:cNvPr>
          <p:cNvSpPr txBox="1"/>
          <p:nvPr/>
        </p:nvSpPr>
        <p:spPr>
          <a:xfrm>
            <a:off x="0" y="92333"/>
            <a:ext cx="8387255" cy="461665"/>
          </a:xfrm>
          <a:prstGeom prst="rect">
            <a:avLst/>
          </a:prstGeom>
          <a:noFill/>
        </p:spPr>
        <p:txBody>
          <a:bodyPr wrap="square" rtlCol="0">
            <a:spAutoFit/>
          </a:bodyPr>
          <a:lstStyle/>
          <a:p>
            <a:pPr algn="ctr"/>
            <a:r>
              <a:rPr lang="en-CA" sz="2400" b="1" u="sng" dirty="0">
                <a:solidFill>
                  <a:schemeClr val="accent2"/>
                </a:solidFill>
              </a:rPr>
              <a:t>POSSIBLE IMPROVEMENTS OF THE MODELS</a:t>
            </a:r>
          </a:p>
        </p:txBody>
      </p:sp>
      <p:sp>
        <p:nvSpPr>
          <p:cNvPr id="3" name="Rectangle 1">
            <a:extLst>
              <a:ext uri="{FF2B5EF4-FFF2-40B4-BE49-F238E27FC236}">
                <a16:creationId xmlns:a16="http://schemas.microsoft.com/office/drawing/2014/main" id="{F66A0297-AD1D-E77E-AE1C-F84698937D66}"/>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28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89D634-334D-C7EA-76AA-CAD42DA8CE3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9A0023E-FBD1-AB7A-5A68-9A28394DC506}"/>
              </a:ext>
            </a:extLst>
          </p:cNvPr>
          <p:cNvSpPr txBox="1"/>
          <p:nvPr/>
        </p:nvSpPr>
        <p:spPr>
          <a:xfrm>
            <a:off x="3499946" y="2649765"/>
            <a:ext cx="6831724" cy="923330"/>
          </a:xfrm>
          <a:prstGeom prst="rect">
            <a:avLst/>
          </a:prstGeom>
          <a:noFill/>
        </p:spPr>
        <p:txBody>
          <a:bodyPr wrap="square" rtlCol="0">
            <a:spAutoFit/>
          </a:bodyPr>
          <a:lstStyle/>
          <a:p>
            <a:r>
              <a:rPr lang="en-CA" sz="5400" dirty="0">
                <a:solidFill>
                  <a:srgbClr val="92D050"/>
                </a:solidFill>
              </a:rPr>
              <a:t>THANK YOU</a:t>
            </a:r>
          </a:p>
        </p:txBody>
      </p:sp>
    </p:spTree>
    <p:extLst>
      <p:ext uri="{BB962C8B-B14F-4D97-AF65-F5344CB8AC3E}">
        <p14:creationId xmlns:p14="http://schemas.microsoft.com/office/powerpoint/2010/main" val="66282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ABF6F6-6BA7-D5D7-3168-99DE7EA1A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2E4B5-F84E-0760-9994-2CBADE9843A4}"/>
              </a:ext>
            </a:extLst>
          </p:cNvPr>
          <p:cNvSpPr>
            <a:spLocks noGrp="1"/>
          </p:cNvSpPr>
          <p:nvPr>
            <p:ph type="title"/>
          </p:nvPr>
        </p:nvSpPr>
        <p:spPr>
          <a:xfrm>
            <a:off x="1162741" y="185098"/>
            <a:ext cx="4772975" cy="565223"/>
          </a:xfrm>
        </p:spPr>
        <p:txBody>
          <a:bodyPr vert="horz" lIns="91440" tIns="45720" rIns="91440" bIns="45720" rtlCol="0" anchor="ctr">
            <a:normAutofit fontScale="90000"/>
          </a:bodyPr>
          <a:lstStyle/>
          <a:p>
            <a:r>
              <a:rPr lang="en-US" sz="2800" b="1" u="sng" dirty="0">
                <a:solidFill>
                  <a:schemeClr val="accent2"/>
                </a:solidFill>
              </a:rPr>
              <a:t>SUMMARY OF THE PROBLEMS</a:t>
            </a:r>
          </a:p>
        </p:txBody>
      </p:sp>
      <p:sp>
        <p:nvSpPr>
          <p:cNvPr id="40" name="Text Placeholder 3">
            <a:extLst>
              <a:ext uri="{FF2B5EF4-FFF2-40B4-BE49-F238E27FC236}">
                <a16:creationId xmlns:a16="http://schemas.microsoft.com/office/drawing/2014/main" id="{BB5D4FAB-E4C1-5DB9-7AEF-B96C3D20667E}"/>
              </a:ext>
            </a:extLst>
          </p:cNvPr>
          <p:cNvSpPr>
            <a:spLocks noGrp="1"/>
          </p:cNvSpPr>
          <p:nvPr>
            <p:ph type="body" sz="half" idx="2"/>
          </p:nvPr>
        </p:nvSpPr>
        <p:spPr>
          <a:xfrm>
            <a:off x="1036618" y="872359"/>
            <a:ext cx="8212486" cy="6096000"/>
          </a:xfrm>
        </p:spPr>
        <p:txBody>
          <a:bodyPr vert="horz" lIns="91440" tIns="45720" rIns="91440" bIns="45720" rtlCol="0">
            <a:normAutofit fontScale="55000" lnSpcReduction="20000"/>
          </a:bodyPr>
          <a:lstStyle/>
          <a:p>
            <a:pPr>
              <a:buNone/>
            </a:pPr>
            <a:r>
              <a:rPr lang="en-US" sz="3600" dirty="0"/>
              <a:t>In this final project, I am required to analyze 60 observations and 6 variables to identify the best model for predicting students’ changes in standardized scores after training. I will compare the performance of three models: Naïve Bayes, Logistic Regression, and Neural Network.</a:t>
            </a:r>
          </a:p>
          <a:p>
            <a:pPr>
              <a:buNone/>
            </a:pPr>
            <a:r>
              <a:rPr lang="en-US" sz="3600" dirty="0"/>
              <a:t>The following steps will be addressed before making a conclusion:</a:t>
            </a:r>
          </a:p>
          <a:p>
            <a:pPr>
              <a:buFont typeface="+mj-lt"/>
              <a:buAutoNum type="arabicPeriod"/>
            </a:pPr>
            <a:r>
              <a:rPr lang="en-US" sz="3600" dirty="0"/>
              <a:t>Plot a correlation heatmap to explore relationships between variables and explain the key insights derived from the heatmap.</a:t>
            </a:r>
          </a:p>
          <a:p>
            <a:pPr>
              <a:buFont typeface="+mj-lt"/>
              <a:buAutoNum type="arabicPeriod"/>
            </a:pPr>
            <a:r>
              <a:rPr lang="en-US" sz="3600" dirty="0"/>
              <a:t>Present a pair plot to visually examine the distributions and interactions among variables and explain the key insights observed.</a:t>
            </a:r>
          </a:p>
          <a:p>
            <a:pPr>
              <a:buFont typeface="+mj-lt"/>
              <a:buAutoNum type="arabicPeriod"/>
            </a:pPr>
            <a:r>
              <a:rPr lang="en-US" sz="3600" dirty="0"/>
              <a:t>Present the confusion matrix and classification report for each of the three models. Analyze and explain the strengths and limitations of each model based on these metrics.</a:t>
            </a:r>
          </a:p>
          <a:p>
            <a:pPr>
              <a:buFont typeface="+mj-lt"/>
              <a:buAutoNum type="arabicPeriod"/>
            </a:pPr>
            <a:r>
              <a:rPr lang="en-US" sz="3600" dirty="0"/>
              <a:t>After evaluating the results of all three models, recommend the most accurate model for predicting changes in students’ standardized scores.</a:t>
            </a:r>
          </a:p>
          <a:p>
            <a:pPr>
              <a:buFont typeface="+mj-lt"/>
              <a:buAutoNum type="arabicPeriod"/>
            </a:pPr>
            <a:r>
              <a:rPr lang="en-US" sz="3600" dirty="0"/>
              <a:t>Propose two improvements that could increase the usability and performance of the chosen model.</a:t>
            </a:r>
          </a:p>
          <a:p>
            <a:pPr algn="just">
              <a:spcBef>
                <a:spcPts val="1000"/>
              </a:spcBef>
            </a:pPr>
            <a:endParaRPr lang="en-US" sz="2000" dirty="0"/>
          </a:p>
        </p:txBody>
      </p:sp>
    </p:spTree>
    <p:extLst>
      <p:ext uri="{BB962C8B-B14F-4D97-AF65-F5344CB8AC3E}">
        <p14:creationId xmlns:p14="http://schemas.microsoft.com/office/powerpoint/2010/main" val="253518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63E27E-6289-3492-90DA-5DCB2845ADF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61CA3EC-3FDC-9987-ED08-A562F22C020D}"/>
              </a:ext>
            </a:extLst>
          </p:cNvPr>
          <p:cNvSpPr txBox="1"/>
          <p:nvPr/>
        </p:nvSpPr>
        <p:spPr>
          <a:xfrm>
            <a:off x="1053663" y="115614"/>
            <a:ext cx="9701048" cy="461665"/>
          </a:xfrm>
          <a:prstGeom prst="rect">
            <a:avLst/>
          </a:prstGeom>
          <a:noFill/>
        </p:spPr>
        <p:txBody>
          <a:bodyPr wrap="square" rtlCol="0">
            <a:spAutoFit/>
          </a:bodyPr>
          <a:lstStyle/>
          <a:p>
            <a:pPr algn="ctr"/>
            <a:r>
              <a:rPr lang="en-CA" sz="2400" b="1" dirty="0">
                <a:solidFill>
                  <a:schemeClr val="accent2"/>
                </a:solidFill>
              </a:rPr>
              <a:t> </a:t>
            </a:r>
            <a:r>
              <a:rPr lang="en-CA" sz="2400" b="1" u="sng" dirty="0">
                <a:solidFill>
                  <a:schemeClr val="accent2"/>
                </a:solidFill>
              </a:rPr>
              <a:t>CORRRELATION HEAT MAP</a:t>
            </a:r>
          </a:p>
        </p:txBody>
      </p:sp>
      <p:pic>
        <p:nvPicPr>
          <p:cNvPr id="6" name="Picture 5" descr="A blue squares with black text&#10;&#10;AI-generated content may be incorrect.">
            <a:extLst>
              <a:ext uri="{FF2B5EF4-FFF2-40B4-BE49-F238E27FC236}">
                <a16:creationId xmlns:a16="http://schemas.microsoft.com/office/drawing/2014/main" id="{A6CC99F8-0572-3191-1712-32EB4C191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332" y="1216622"/>
            <a:ext cx="8247992" cy="4803128"/>
          </a:xfrm>
          <a:prstGeom prst="rect">
            <a:avLst/>
          </a:prstGeom>
        </p:spPr>
      </p:pic>
    </p:spTree>
    <p:extLst>
      <p:ext uri="{BB962C8B-B14F-4D97-AF65-F5344CB8AC3E}">
        <p14:creationId xmlns:p14="http://schemas.microsoft.com/office/powerpoint/2010/main" val="2975573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118A53-7A54-80FF-C3EA-F7309F9A5F0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BD86CC0-4306-86F3-32CE-648886F57BDE}"/>
              </a:ext>
            </a:extLst>
          </p:cNvPr>
          <p:cNvSpPr txBox="1"/>
          <p:nvPr/>
        </p:nvSpPr>
        <p:spPr>
          <a:xfrm>
            <a:off x="1053663" y="115614"/>
            <a:ext cx="9701048" cy="461665"/>
          </a:xfrm>
          <a:prstGeom prst="rect">
            <a:avLst/>
          </a:prstGeom>
          <a:noFill/>
        </p:spPr>
        <p:txBody>
          <a:bodyPr wrap="square" rtlCol="0">
            <a:spAutoFit/>
          </a:bodyPr>
          <a:lstStyle/>
          <a:p>
            <a:r>
              <a:rPr lang="en-CA" sz="2400" b="1" u="sng" dirty="0">
                <a:solidFill>
                  <a:schemeClr val="accent2"/>
                </a:solidFill>
              </a:rPr>
              <a:t>KEY INSIGHTS- CORRELATION HEAT MAP</a:t>
            </a:r>
          </a:p>
        </p:txBody>
      </p:sp>
      <p:sp>
        <p:nvSpPr>
          <p:cNvPr id="5" name="TextBox 4">
            <a:extLst>
              <a:ext uri="{FF2B5EF4-FFF2-40B4-BE49-F238E27FC236}">
                <a16:creationId xmlns:a16="http://schemas.microsoft.com/office/drawing/2014/main" id="{1162A235-6D3A-69C6-7E4E-57305AB03712}"/>
              </a:ext>
            </a:extLst>
          </p:cNvPr>
          <p:cNvSpPr txBox="1"/>
          <p:nvPr/>
        </p:nvSpPr>
        <p:spPr>
          <a:xfrm>
            <a:off x="1053663" y="577279"/>
            <a:ext cx="6053958" cy="6247864"/>
          </a:xfrm>
          <a:prstGeom prst="rect">
            <a:avLst/>
          </a:prstGeom>
          <a:noFill/>
        </p:spPr>
        <p:txBody>
          <a:bodyPr wrap="square" rtlCol="0">
            <a:spAutoFit/>
          </a:bodyPr>
          <a:lstStyle/>
          <a:p>
            <a:pPr algn="just"/>
            <a:r>
              <a:rPr lang="en-CA" sz="2000" b="1" dirty="0"/>
              <a:t>1.</a:t>
            </a:r>
            <a:r>
              <a:rPr lang="en-CA" sz="2000" b="1" u="sng" dirty="0"/>
              <a:t>Positive Correlation:</a:t>
            </a:r>
          </a:p>
          <a:p>
            <a:pPr algn="just"/>
            <a:endParaRPr lang="en-CA" sz="2000" b="1" u="sng" dirty="0"/>
          </a:p>
          <a:p>
            <a:pPr algn="just"/>
            <a:r>
              <a:rPr lang="en-CA" sz="2000" dirty="0"/>
              <a:t>It is clear from the heat map that there will be a positive correlation(0.53) between Method and ability and it is obvious that when the teaching method increases  ability score is also increasing. In conclusion, when the training method increases students ability  to score also increases. </a:t>
            </a:r>
          </a:p>
          <a:p>
            <a:pPr algn="just"/>
            <a:endParaRPr lang="en-CA" sz="2000" dirty="0"/>
          </a:p>
          <a:p>
            <a:pPr algn="just"/>
            <a:r>
              <a:rPr lang="en-CA" sz="2000" b="1" u="sng" dirty="0"/>
              <a:t>2.Negative Correlation:</a:t>
            </a:r>
          </a:p>
          <a:p>
            <a:pPr algn="just"/>
            <a:endParaRPr lang="en-CA" sz="2000" b="1" u="sng" dirty="0"/>
          </a:p>
          <a:p>
            <a:pPr algn="just"/>
            <a:r>
              <a:rPr lang="en-CA" sz="2000" dirty="0"/>
              <a:t>There will be a Negative Correlation(-0.36) between Method and Previous Performance(prvperf) which indicate that when the method score increases the score of prvperf is decreasing. In general, </a:t>
            </a:r>
            <a:r>
              <a:rPr lang="en-US" sz="2000" dirty="0"/>
              <a:t>students with lower previous performance are more likely to be assigned higher-method scores.</a:t>
            </a:r>
            <a:endParaRPr lang="en-CA" sz="2000" dirty="0"/>
          </a:p>
          <a:p>
            <a:pPr algn="just"/>
            <a:endParaRPr lang="en-CA" sz="2000" b="1" u="sng" dirty="0"/>
          </a:p>
          <a:p>
            <a:pPr algn="just"/>
            <a:endParaRPr lang="en-CA" sz="2000" b="1" u="sng" dirty="0"/>
          </a:p>
        </p:txBody>
      </p:sp>
    </p:spTree>
    <p:extLst>
      <p:ext uri="{BB962C8B-B14F-4D97-AF65-F5344CB8AC3E}">
        <p14:creationId xmlns:p14="http://schemas.microsoft.com/office/powerpoint/2010/main" val="361604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C766CD-ADFA-B27F-8965-73D6DB88B12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B1132A-CF78-7568-CA38-EB94CC9A8BCF}"/>
              </a:ext>
            </a:extLst>
          </p:cNvPr>
          <p:cNvSpPr txBox="1"/>
          <p:nvPr/>
        </p:nvSpPr>
        <p:spPr>
          <a:xfrm>
            <a:off x="1053663" y="115614"/>
            <a:ext cx="9701048" cy="461665"/>
          </a:xfrm>
          <a:prstGeom prst="rect">
            <a:avLst/>
          </a:prstGeom>
          <a:noFill/>
        </p:spPr>
        <p:txBody>
          <a:bodyPr wrap="square" rtlCol="0">
            <a:spAutoFit/>
          </a:bodyPr>
          <a:lstStyle/>
          <a:p>
            <a:r>
              <a:rPr lang="en-CA" sz="2400" b="1" dirty="0">
                <a:solidFill>
                  <a:schemeClr val="accent2"/>
                </a:solidFill>
              </a:rPr>
              <a:t> </a:t>
            </a:r>
            <a:r>
              <a:rPr lang="en-CA" sz="2400" b="1" u="sng" dirty="0">
                <a:solidFill>
                  <a:schemeClr val="accent2"/>
                </a:solidFill>
              </a:rPr>
              <a:t>PAIR PLOT VISUAL</a:t>
            </a:r>
          </a:p>
        </p:txBody>
      </p:sp>
      <p:pic>
        <p:nvPicPr>
          <p:cNvPr id="6" name="Picture 5" descr="A screenshot of a graph&#10;&#10;AI-generated content may be incorrect.">
            <a:extLst>
              <a:ext uri="{FF2B5EF4-FFF2-40B4-BE49-F238E27FC236}">
                <a16:creationId xmlns:a16="http://schemas.microsoft.com/office/drawing/2014/main" id="{B0BEFAED-40E4-187B-DF21-A55008633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503" y="693684"/>
            <a:ext cx="10399208" cy="6090596"/>
          </a:xfrm>
          <a:prstGeom prst="rect">
            <a:avLst/>
          </a:prstGeom>
        </p:spPr>
      </p:pic>
      <p:sp>
        <p:nvSpPr>
          <p:cNvPr id="7" name="Rectangle 1">
            <a:extLst>
              <a:ext uri="{FF2B5EF4-FFF2-40B4-BE49-F238E27FC236}">
                <a16:creationId xmlns:a16="http://schemas.microsoft.com/office/drawing/2014/main" id="{E197811A-2D07-AAE3-ED43-A03BE339D201}"/>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0" name="Rectangle 4">
            <a:extLst>
              <a:ext uri="{FF2B5EF4-FFF2-40B4-BE49-F238E27FC236}">
                <a16:creationId xmlns:a16="http://schemas.microsoft.com/office/drawing/2014/main" id="{6B16AF34-3150-BCF8-DA21-91F13E630480}"/>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59000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FDF187-DC4A-7870-347A-10E5BFAF2B8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B97CCA8-00FC-FE03-A0C8-4FC323AD187A}"/>
              </a:ext>
            </a:extLst>
          </p:cNvPr>
          <p:cNvSpPr txBox="1"/>
          <p:nvPr/>
        </p:nvSpPr>
        <p:spPr>
          <a:xfrm>
            <a:off x="1053663" y="577279"/>
            <a:ext cx="7270530" cy="5940088"/>
          </a:xfrm>
          <a:prstGeom prst="rect">
            <a:avLst/>
          </a:prstGeom>
          <a:noFill/>
        </p:spPr>
        <p:txBody>
          <a:bodyPr wrap="square" rtlCol="0">
            <a:spAutoFit/>
          </a:bodyPr>
          <a:lstStyle/>
          <a:p>
            <a:pPr marL="457200" indent="-457200" algn="just">
              <a:buAutoNum type="arabicPeriod"/>
            </a:pPr>
            <a:r>
              <a:rPr lang="en-US" sz="2000" b="1" u="sng" dirty="0"/>
              <a:t>Ability is the Strongest Predictor:</a:t>
            </a:r>
          </a:p>
          <a:p>
            <a:pPr algn="just"/>
            <a:endParaRPr lang="en-US" sz="2000" dirty="0"/>
          </a:p>
          <a:p>
            <a:pPr algn="just"/>
            <a:r>
              <a:rPr kumimoji="0" lang="en-US" altLang="en-US" sz="2000" b="0" i="0" u="none" strike="noStrike" cap="none" normalizeH="0" baseline="0" dirty="0">
                <a:ln>
                  <a:noFill/>
                </a:ln>
                <a:solidFill>
                  <a:schemeClr val="tx1"/>
                </a:solidFill>
                <a:effectLst/>
              </a:rPr>
              <a:t>The orange curve, which represents students that made progress, is primarily concentrated in the higher ability range (~35–60) in the pair plot. Most students in the blue category have lower ability scores (~15–35). </a:t>
            </a:r>
          </a:p>
          <a:p>
            <a:pPr algn="just"/>
            <a:endParaRPr lang="en-US" altLang="en-US" sz="2000" dirty="0"/>
          </a:p>
          <a:p>
            <a:pPr algn="just"/>
            <a:r>
              <a:rPr kumimoji="0" lang="en-US" altLang="en-US" sz="2000" b="1" i="0" u="sng" strike="noStrike" cap="none" normalizeH="0" baseline="0" dirty="0">
                <a:ln>
                  <a:noFill/>
                </a:ln>
                <a:solidFill>
                  <a:schemeClr val="tx1"/>
                </a:solidFill>
                <a:effectLst/>
              </a:rPr>
              <a:t>2.</a:t>
            </a:r>
            <a:r>
              <a:rPr lang="en-CA" sz="2000" b="1" u="sng" dirty="0"/>
              <a:t>Previous Performance Boosts Predictability:</a:t>
            </a:r>
          </a:p>
          <a:p>
            <a:pPr algn="just"/>
            <a:endParaRPr lang="en-CA" sz="2000" b="1" u="sng" dirty="0"/>
          </a:p>
          <a:p>
            <a:pPr algn="just"/>
            <a:r>
              <a:rPr kumimoji="0" lang="en-US" altLang="en-US" sz="2000" b="0" i="0" u="none" strike="noStrike" cap="none" normalizeH="0" baseline="0" dirty="0">
                <a:ln>
                  <a:noFill/>
                </a:ln>
                <a:solidFill>
                  <a:schemeClr val="tx1"/>
                </a:solidFill>
                <a:effectLst/>
              </a:rPr>
              <a:t>The previous performance scores of students who improved are often higher range (~28–32), whereas those who did not improve are typically between 20 and 26.</a:t>
            </a:r>
            <a:endParaRPr lang="en-CA" sz="2000" b="1" u="sng" dirty="0"/>
          </a:p>
          <a:p>
            <a:pPr algn="just"/>
            <a:endParaRPr lang="en-CA" sz="2000" b="1" u="sng" dirty="0"/>
          </a:p>
          <a:p>
            <a:pPr algn="just"/>
            <a:endParaRPr lang="en-CA" sz="2000" b="1" u="sng" dirty="0"/>
          </a:p>
          <a:p>
            <a:pPr algn="just"/>
            <a:endParaRPr lang="en-CA" sz="2000" dirty="0"/>
          </a:p>
          <a:p>
            <a:pPr algn="just"/>
            <a:endParaRPr lang="en-CA" sz="2000" dirty="0"/>
          </a:p>
          <a:p>
            <a:pPr algn="just"/>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just"/>
            <a:endParaRPr lang="en-US" sz="2000" b="1" dirty="0"/>
          </a:p>
          <a:p>
            <a:pPr algn="just"/>
            <a:endParaRPr lang="en-CA" sz="2000" b="1" dirty="0"/>
          </a:p>
        </p:txBody>
      </p:sp>
      <p:sp>
        <p:nvSpPr>
          <p:cNvPr id="2" name="TextBox 1">
            <a:extLst>
              <a:ext uri="{FF2B5EF4-FFF2-40B4-BE49-F238E27FC236}">
                <a16:creationId xmlns:a16="http://schemas.microsoft.com/office/drawing/2014/main" id="{1842BFDA-FCFE-2505-5225-284528C9930C}"/>
              </a:ext>
            </a:extLst>
          </p:cNvPr>
          <p:cNvSpPr txBox="1"/>
          <p:nvPr/>
        </p:nvSpPr>
        <p:spPr>
          <a:xfrm>
            <a:off x="1053663" y="115614"/>
            <a:ext cx="9701048" cy="461665"/>
          </a:xfrm>
          <a:prstGeom prst="rect">
            <a:avLst/>
          </a:prstGeom>
          <a:noFill/>
        </p:spPr>
        <p:txBody>
          <a:bodyPr wrap="square" rtlCol="0">
            <a:spAutoFit/>
          </a:bodyPr>
          <a:lstStyle/>
          <a:p>
            <a:r>
              <a:rPr lang="en-CA" sz="2400" b="1" u="sng" dirty="0">
                <a:solidFill>
                  <a:schemeClr val="accent2"/>
                </a:solidFill>
              </a:rPr>
              <a:t>KEY INSIGHTS- PAIR PLOT</a:t>
            </a:r>
          </a:p>
        </p:txBody>
      </p:sp>
      <p:sp>
        <p:nvSpPr>
          <p:cNvPr id="7" name="Rectangle 1">
            <a:extLst>
              <a:ext uri="{FF2B5EF4-FFF2-40B4-BE49-F238E27FC236}">
                <a16:creationId xmlns:a16="http://schemas.microsoft.com/office/drawing/2014/main" id="{E180A26C-E8BD-7EC9-D95E-7B9F8EAB1108}"/>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0" name="Rectangle 4">
            <a:extLst>
              <a:ext uri="{FF2B5EF4-FFF2-40B4-BE49-F238E27FC236}">
                <a16:creationId xmlns:a16="http://schemas.microsoft.com/office/drawing/2014/main" id="{284D7A7B-9A16-A2B6-61FE-9CDE134C9DA1}"/>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70373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C42903-79DA-BABB-8586-36EA2007A4F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986FEEF-6BA7-FDDA-EC92-B57FDD700367}"/>
              </a:ext>
            </a:extLst>
          </p:cNvPr>
          <p:cNvSpPr txBox="1"/>
          <p:nvPr/>
        </p:nvSpPr>
        <p:spPr>
          <a:xfrm>
            <a:off x="830318" y="92333"/>
            <a:ext cx="8387255" cy="1138773"/>
          </a:xfrm>
          <a:prstGeom prst="rect">
            <a:avLst/>
          </a:prstGeom>
          <a:noFill/>
        </p:spPr>
        <p:txBody>
          <a:bodyPr wrap="square" rtlCol="0">
            <a:spAutoFit/>
          </a:bodyPr>
          <a:lstStyle/>
          <a:p>
            <a:pPr algn="ctr"/>
            <a:r>
              <a:rPr lang="en-CA" sz="2400" b="1" u="sng" dirty="0">
                <a:solidFill>
                  <a:schemeClr val="accent2"/>
                </a:solidFill>
              </a:rPr>
              <a:t>CONFUSION/CLASSIFICATION REPORTS OF THREE MODELS</a:t>
            </a:r>
          </a:p>
          <a:p>
            <a:pPr algn="ctr"/>
            <a:endParaRPr lang="en-CA" sz="2400" b="1" u="sng" dirty="0">
              <a:solidFill>
                <a:schemeClr val="accent2"/>
              </a:solidFill>
            </a:endParaRPr>
          </a:p>
          <a:p>
            <a:r>
              <a:rPr lang="en-CA" sz="2000" b="1" u="sng" dirty="0">
                <a:solidFill>
                  <a:schemeClr val="accent2"/>
                </a:solidFill>
              </a:rPr>
              <a:t>NAÏVE BAYES</a:t>
            </a:r>
          </a:p>
        </p:txBody>
      </p:sp>
      <p:sp>
        <p:nvSpPr>
          <p:cNvPr id="3" name="Rectangle 1">
            <a:extLst>
              <a:ext uri="{FF2B5EF4-FFF2-40B4-BE49-F238E27FC236}">
                <a16:creationId xmlns:a16="http://schemas.microsoft.com/office/drawing/2014/main" id="{2C0BECF9-232F-997A-48ED-1D9D31A606DD}"/>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A screenshot of a computer screen&#10;&#10;AI-generated content may be incorrect.">
            <a:extLst>
              <a:ext uri="{FF2B5EF4-FFF2-40B4-BE49-F238E27FC236}">
                <a16:creationId xmlns:a16="http://schemas.microsoft.com/office/drawing/2014/main" id="{13B10789-003B-F0A2-2D20-DFB89E33F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303" y="1650124"/>
            <a:ext cx="7115504" cy="4520566"/>
          </a:xfrm>
          <a:prstGeom prst="rect">
            <a:avLst/>
          </a:prstGeom>
        </p:spPr>
      </p:pic>
    </p:spTree>
    <p:extLst>
      <p:ext uri="{BB962C8B-B14F-4D97-AF65-F5344CB8AC3E}">
        <p14:creationId xmlns:p14="http://schemas.microsoft.com/office/powerpoint/2010/main" val="238636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DBBEEC-7736-7817-3F06-EDC06D67F13F}"/>
            </a:ext>
          </a:extLst>
        </p:cNvPr>
        <p:cNvGrpSpPr/>
        <p:nvPr/>
      </p:nvGrpSpPr>
      <p:grpSpPr>
        <a:xfrm>
          <a:off x="0" y="0"/>
          <a:ext cx="0" cy="0"/>
          <a:chOff x="0" y="0"/>
          <a:chExt cx="0" cy="0"/>
        </a:xfrm>
      </p:grpSpPr>
      <p:sp>
        <p:nvSpPr>
          <p:cNvPr id="40" name="Text Placeholder 3">
            <a:extLst>
              <a:ext uri="{FF2B5EF4-FFF2-40B4-BE49-F238E27FC236}">
                <a16:creationId xmlns:a16="http://schemas.microsoft.com/office/drawing/2014/main" id="{42AB43BA-B059-464C-78B6-0BB6391F9381}"/>
              </a:ext>
            </a:extLst>
          </p:cNvPr>
          <p:cNvSpPr>
            <a:spLocks noGrp="1"/>
          </p:cNvSpPr>
          <p:nvPr>
            <p:ph type="body" sz="half" idx="2"/>
          </p:nvPr>
        </p:nvSpPr>
        <p:spPr>
          <a:xfrm>
            <a:off x="756745" y="838200"/>
            <a:ext cx="6169572" cy="7034047"/>
          </a:xfrm>
        </p:spPr>
        <p:txBody>
          <a:bodyPr vert="horz" lIns="91440" tIns="45720" rIns="91440" bIns="45720" rtlCol="0">
            <a:normAutofit fontScale="47500" lnSpcReduction="20000"/>
          </a:bodyPr>
          <a:lstStyle/>
          <a:p>
            <a:pPr>
              <a:spcBef>
                <a:spcPts val="1000"/>
              </a:spcBef>
            </a:pPr>
            <a:r>
              <a:rPr lang="en-US" sz="4200" b="1" u="sng" dirty="0">
                <a:effectLst/>
                <a:ea typeface="Calibri" panose="020F0502020204030204" pitchFamily="34" charset="0"/>
                <a:cs typeface="Arial" panose="020B0604020202020204" pitchFamily="34" charset="0"/>
              </a:rPr>
              <a:t>1.Naïve Bayes:</a:t>
            </a:r>
          </a:p>
          <a:p>
            <a:pPr>
              <a:spcBef>
                <a:spcPts val="1000"/>
              </a:spcBef>
            </a:pPr>
            <a:r>
              <a:rPr lang="en-US" sz="4200" dirty="0">
                <a:ea typeface="Calibri" panose="020F0502020204030204" pitchFamily="34" charset="0"/>
                <a:cs typeface="Arial" panose="020B0604020202020204" pitchFamily="34" charset="0"/>
              </a:rPr>
              <a:t>a)</a:t>
            </a:r>
            <a:r>
              <a:rPr lang="en-US" sz="4200" b="1" dirty="0">
                <a:ea typeface="Calibri" panose="020F0502020204030204" pitchFamily="34" charset="0"/>
                <a:cs typeface="Arial" panose="020B0604020202020204" pitchFamily="34" charset="0"/>
              </a:rPr>
              <a:t>Precision: </a:t>
            </a:r>
            <a:r>
              <a:rPr lang="en-US" sz="4200" dirty="0">
                <a:ea typeface="Calibri" panose="020F0502020204030204" pitchFamily="34" charset="0"/>
                <a:cs typeface="Arial" panose="020B0604020202020204" pitchFamily="34" charset="0"/>
              </a:rPr>
              <a:t>It is clear that the precision value of Class 0 is 0.62  which indicate that  model is </a:t>
            </a:r>
            <a:r>
              <a:rPr lang="en-US" sz="4200" b="1" dirty="0">
                <a:ea typeface="Calibri" panose="020F0502020204030204" pitchFamily="34" charset="0"/>
                <a:cs typeface="Arial" panose="020B0604020202020204" pitchFamily="34" charset="0"/>
              </a:rPr>
              <a:t>62% </a:t>
            </a:r>
            <a:r>
              <a:rPr lang="en-US" sz="4200" dirty="0">
                <a:ea typeface="Calibri" panose="020F0502020204030204" pitchFamily="34" charset="0"/>
                <a:cs typeface="Arial" panose="020B0604020202020204" pitchFamily="34" charset="0"/>
              </a:rPr>
              <a:t>correct when it predicts the outcome. In conclusion When the model predicted a student had a negative change after training, it was correct 62% of the time. Also, in the case of Class 1 the precision value is</a:t>
            </a:r>
            <a:r>
              <a:rPr lang="en-US" sz="4200" b="1" dirty="0">
                <a:ea typeface="Calibri" panose="020F0502020204030204" pitchFamily="34" charset="0"/>
                <a:cs typeface="Arial" panose="020B0604020202020204" pitchFamily="34" charset="0"/>
              </a:rPr>
              <a:t> 0.50 </a:t>
            </a:r>
            <a:r>
              <a:rPr lang="en-US" sz="4200" dirty="0">
                <a:ea typeface="Calibri" panose="020F0502020204030204" pitchFamily="34" charset="0"/>
                <a:cs typeface="Arial" panose="020B0604020202020204" pitchFamily="34" charset="0"/>
              </a:rPr>
              <a:t>which means when the model predicts student’s have a positive change after training only </a:t>
            </a:r>
            <a:r>
              <a:rPr lang="en-US" sz="4200" b="1" dirty="0">
                <a:ea typeface="Calibri" panose="020F0502020204030204" pitchFamily="34" charset="0"/>
                <a:cs typeface="Arial" panose="020B0604020202020204" pitchFamily="34" charset="0"/>
              </a:rPr>
              <a:t>50% </a:t>
            </a:r>
            <a:r>
              <a:rPr lang="en-US" sz="4200" dirty="0">
                <a:ea typeface="Calibri" panose="020F0502020204030204" pitchFamily="34" charset="0"/>
                <a:cs typeface="Arial" panose="020B0604020202020204" pitchFamily="34" charset="0"/>
              </a:rPr>
              <a:t>of prediction is correct.</a:t>
            </a:r>
          </a:p>
          <a:p>
            <a:pPr>
              <a:spcBef>
                <a:spcPts val="1000"/>
              </a:spcBef>
            </a:pPr>
            <a:r>
              <a:rPr lang="en-US" sz="4200" dirty="0">
                <a:effectLst/>
                <a:ea typeface="Calibri" panose="020F0502020204030204" pitchFamily="34" charset="0"/>
                <a:cs typeface="Arial" panose="020B0604020202020204" pitchFamily="34" charset="0"/>
              </a:rPr>
              <a:t>b)</a:t>
            </a:r>
            <a:r>
              <a:rPr lang="en-US" sz="4200" b="1" dirty="0">
                <a:effectLst/>
                <a:ea typeface="Calibri" panose="020F0502020204030204" pitchFamily="34" charset="0"/>
                <a:cs typeface="Arial" panose="020B0604020202020204" pitchFamily="34" charset="0"/>
              </a:rPr>
              <a:t>Recall: </a:t>
            </a:r>
            <a:r>
              <a:rPr lang="en-US" sz="4200" dirty="0">
                <a:effectLst/>
                <a:ea typeface="Calibri" panose="020F0502020204030204" pitchFamily="34" charset="0"/>
                <a:cs typeface="Arial" panose="020B0604020202020204" pitchFamily="34" charset="0"/>
              </a:rPr>
              <a:t>The Recall value of Class 0 is 0.71 which is greater than Class 1 recall value(0.40) which indicate that the model is accurate when predicting students have a negative change of previous score after training.</a:t>
            </a:r>
          </a:p>
          <a:p>
            <a:pPr>
              <a:spcBef>
                <a:spcPts val="1000"/>
              </a:spcBef>
            </a:pPr>
            <a:r>
              <a:rPr lang="en-US" sz="4200" dirty="0">
                <a:ea typeface="Calibri" panose="020F0502020204030204" pitchFamily="34" charset="0"/>
                <a:cs typeface="Arial" panose="020B0604020202020204" pitchFamily="34" charset="0"/>
              </a:rPr>
              <a:t>c)</a:t>
            </a:r>
            <a:r>
              <a:rPr lang="en-US" sz="4200" b="1" dirty="0">
                <a:ea typeface="Calibri" panose="020F0502020204030204" pitchFamily="34" charset="0"/>
                <a:cs typeface="Arial" panose="020B0604020202020204" pitchFamily="34" charset="0"/>
              </a:rPr>
              <a:t>F1-Score:</a:t>
            </a:r>
            <a:r>
              <a:rPr lang="en-US" sz="4200" dirty="0">
                <a:ea typeface="Calibri" panose="020F0502020204030204" pitchFamily="34" charset="0"/>
                <a:cs typeface="Arial" panose="020B0604020202020204" pitchFamily="34" charset="0"/>
              </a:rPr>
              <a:t>The F1-score of Class 0 is </a:t>
            </a:r>
            <a:r>
              <a:rPr lang="en-US" sz="4200" b="1" dirty="0">
                <a:ea typeface="Calibri" panose="020F0502020204030204" pitchFamily="34" charset="0"/>
                <a:cs typeface="Arial" panose="020B0604020202020204" pitchFamily="34" charset="0"/>
              </a:rPr>
              <a:t>0.67</a:t>
            </a:r>
            <a:r>
              <a:rPr lang="en-US" sz="4200" dirty="0">
                <a:ea typeface="Calibri" panose="020F0502020204030204" pitchFamily="34" charset="0"/>
                <a:cs typeface="Arial" panose="020B0604020202020204" pitchFamily="34" charset="0"/>
              </a:rPr>
              <a:t> and it is higher than Class 1 which is </a:t>
            </a:r>
            <a:r>
              <a:rPr lang="en-US" sz="4200" b="1" dirty="0">
                <a:ea typeface="Calibri" panose="020F0502020204030204" pitchFamily="34" charset="0"/>
                <a:cs typeface="Arial" panose="020B0604020202020204" pitchFamily="34" charset="0"/>
              </a:rPr>
              <a:t>0.44 </a:t>
            </a:r>
            <a:r>
              <a:rPr lang="en-US" sz="4200" dirty="0">
                <a:ea typeface="Calibri" panose="020F0502020204030204" pitchFamily="34" charset="0"/>
                <a:cs typeface="Arial" panose="020B0604020202020204" pitchFamily="34" charset="0"/>
              </a:rPr>
              <a:t>and it is a clear indication that student’s doesn’t have the improvement after training.</a:t>
            </a:r>
            <a:r>
              <a:rPr lang="en-US" sz="4200" b="0" i="0" dirty="0">
                <a:solidFill>
                  <a:srgbClr val="000000"/>
                </a:solidFill>
                <a:effectLst/>
                <a:cs typeface="Arial" panose="020B0604020202020204" pitchFamily="34" charset="0"/>
              </a:rPr>
              <a:t> </a:t>
            </a:r>
            <a:r>
              <a:rPr lang="en-US" sz="4200" i="0" dirty="0">
                <a:solidFill>
                  <a:srgbClr val="000000"/>
                </a:solidFill>
                <a:effectLst/>
                <a:ea typeface="Calibri" panose="020F0502020204030204" pitchFamily="34" charset="0"/>
                <a:cs typeface="Arial" panose="020B0604020202020204" pitchFamily="34" charset="0"/>
              </a:rPr>
              <a:t>the higher value of F1-Score is important because it ensure a balanced and fair evaluation of the model, and it gives a better balance between precision and Recall. </a:t>
            </a:r>
            <a:br>
              <a:rPr lang="en-US" sz="4200" i="0" dirty="0">
                <a:solidFill>
                  <a:srgbClr val="000000"/>
                </a:solidFill>
                <a:effectLst/>
                <a:ea typeface="Calibri" panose="020F0502020204030204" pitchFamily="34" charset="0"/>
                <a:cs typeface="Arial" panose="020B0604020202020204" pitchFamily="34" charset="0"/>
              </a:rPr>
            </a:br>
            <a:endParaRPr lang="en-US" sz="4200" dirty="0">
              <a:effectLst/>
              <a:ea typeface="Calibri" panose="020F0502020204030204" pitchFamily="34" charset="0"/>
              <a:cs typeface="Arial" panose="020B0604020202020204" pitchFamily="34" charset="0"/>
            </a:endParaRPr>
          </a:p>
          <a:p>
            <a:pPr marL="342900" indent="-342900">
              <a:buFont typeface="Wingdings" panose="05000000000000000000" pitchFamily="2" charset="2"/>
              <a:buChar char="q"/>
            </a:pPr>
            <a:endParaRPr lang="en-US" sz="2000" b="1" dirty="0">
              <a:effectLst/>
              <a:latin typeface="Calibri" panose="020F0502020204030204" pitchFamily="34" charset="0"/>
              <a:ea typeface="Calibri" panose="020F0502020204030204" pitchFamily="34" charset="0"/>
            </a:endParaRPr>
          </a:p>
          <a:p>
            <a:pPr marL="342900" indent="-342900">
              <a:spcBef>
                <a:spcPts val="1000"/>
              </a:spcBef>
              <a:buFont typeface="Wingdings" panose="05000000000000000000" pitchFamily="2" charset="2"/>
              <a:buChar char="q"/>
            </a:pPr>
            <a:endParaRPr lang="en-US" sz="2000" b="1" dirty="0">
              <a:effectLst/>
              <a:latin typeface="Calibri" panose="020F0502020204030204" pitchFamily="34" charset="0"/>
              <a:ea typeface="Calibri" panose="020F0502020204030204" pitchFamily="34" charset="0"/>
            </a:endParaRPr>
          </a:p>
          <a:p>
            <a:pPr marL="342900" indent="-342900">
              <a:spcBef>
                <a:spcPts val="1000"/>
              </a:spcBef>
              <a:buFont typeface="Wingdings" panose="05000000000000000000" pitchFamily="2" charset="2"/>
              <a:buChar char="q"/>
            </a:pPr>
            <a:endParaRPr lang="en-US" sz="2000" b="1" dirty="0">
              <a:effectLst/>
              <a:latin typeface="Calibri" panose="020F0502020204030204" pitchFamily="34" charset="0"/>
              <a:ea typeface="Calibri" panose="020F0502020204030204" pitchFamily="34" charset="0"/>
            </a:endParaRPr>
          </a:p>
          <a:p>
            <a:pPr marL="342900" indent="-342900">
              <a:spcBef>
                <a:spcPts val="1000"/>
              </a:spcBef>
              <a:buFont typeface="Wingdings" panose="05000000000000000000" pitchFamily="2" charset="2"/>
              <a:buChar char="q"/>
            </a:pPr>
            <a:endParaRPr lang="en-US" sz="2000" dirty="0">
              <a:effectLst/>
              <a:latin typeface="Calibri" panose="020F0502020204030204" pitchFamily="34" charset="0"/>
              <a:ea typeface="Calibri" panose="020F0502020204030204" pitchFamily="34" charset="0"/>
            </a:endParaRPr>
          </a:p>
          <a:p>
            <a:pPr marL="342900" indent="-342900">
              <a:spcBef>
                <a:spcPts val="1000"/>
              </a:spcBef>
              <a:buFont typeface="Wingdings" panose="05000000000000000000" pitchFamily="2" charset="2"/>
              <a:buChar char="q"/>
            </a:pPr>
            <a:endParaRPr lang="en-US" sz="2000" dirty="0"/>
          </a:p>
          <a:p>
            <a:pPr>
              <a:spcBef>
                <a:spcPts val="1000"/>
              </a:spcBef>
            </a:pPr>
            <a:endParaRPr lang="en-US" sz="2000" dirty="0"/>
          </a:p>
        </p:txBody>
      </p:sp>
      <p:sp>
        <p:nvSpPr>
          <p:cNvPr id="2" name="TextBox 1">
            <a:extLst>
              <a:ext uri="{FF2B5EF4-FFF2-40B4-BE49-F238E27FC236}">
                <a16:creationId xmlns:a16="http://schemas.microsoft.com/office/drawing/2014/main" id="{ECFAD794-583C-902E-75F2-4FA340400DFB}"/>
              </a:ext>
            </a:extLst>
          </p:cNvPr>
          <p:cNvSpPr txBox="1"/>
          <p:nvPr/>
        </p:nvSpPr>
        <p:spPr>
          <a:xfrm>
            <a:off x="1051035" y="304800"/>
            <a:ext cx="8387255" cy="461665"/>
          </a:xfrm>
          <a:prstGeom prst="rect">
            <a:avLst/>
          </a:prstGeom>
          <a:noFill/>
        </p:spPr>
        <p:txBody>
          <a:bodyPr wrap="square" rtlCol="0">
            <a:spAutoFit/>
          </a:bodyPr>
          <a:lstStyle/>
          <a:p>
            <a:pPr algn="ctr"/>
            <a:r>
              <a:rPr lang="en-CA" sz="2400" b="1" u="sng" dirty="0">
                <a:solidFill>
                  <a:schemeClr val="accent2"/>
                </a:solidFill>
              </a:rPr>
              <a:t>CONFUSION/CLASSIFICATION REPORTS OF THREE MODELS</a:t>
            </a:r>
          </a:p>
        </p:txBody>
      </p:sp>
      <p:sp>
        <p:nvSpPr>
          <p:cNvPr id="3" name="Rectangle 1">
            <a:extLst>
              <a:ext uri="{FF2B5EF4-FFF2-40B4-BE49-F238E27FC236}">
                <a16:creationId xmlns:a16="http://schemas.microsoft.com/office/drawing/2014/main" id="{E1B5D8C8-759F-1550-DE3B-78606109587E}"/>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A screenshot of a computer screen&#10;&#10;AI-generated content may be incorrect.">
            <a:extLst>
              <a:ext uri="{FF2B5EF4-FFF2-40B4-BE49-F238E27FC236}">
                <a16:creationId xmlns:a16="http://schemas.microsoft.com/office/drawing/2014/main" id="{DBCD704A-F164-E601-FD10-9E84FAC50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3572" y="1770948"/>
            <a:ext cx="4498427" cy="3000794"/>
          </a:xfrm>
          <a:prstGeom prst="rect">
            <a:avLst/>
          </a:prstGeom>
        </p:spPr>
      </p:pic>
    </p:spTree>
    <p:extLst>
      <p:ext uri="{BB962C8B-B14F-4D97-AF65-F5344CB8AC3E}">
        <p14:creationId xmlns:p14="http://schemas.microsoft.com/office/powerpoint/2010/main" val="280291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276A8F-0E2D-DD59-5686-756D6B2324E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90F8260-B9A2-6583-2648-7C484514D16C}"/>
              </a:ext>
            </a:extLst>
          </p:cNvPr>
          <p:cNvSpPr txBox="1"/>
          <p:nvPr/>
        </p:nvSpPr>
        <p:spPr>
          <a:xfrm>
            <a:off x="1051035" y="304800"/>
            <a:ext cx="8387255" cy="1138773"/>
          </a:xfrm>
          <a:prstGeom prst="rect">
            <a:avLst/>
          </a:prstGeom>
          <a:noFill/>
        </p:spPr>
        <p:txBody>
          <a:bodyPr wrap="square" rtlCol="0">
            <a:spAutoFit/>
          </a:bodyPr>
          <a:lstStyle/>
          <a:p>
            <a:pPr algn="ctr"/>
            <a:r>
              <a:rPr lang="en-CA" sz="2400" b="1" u="sng" dirty="0">
                <a:solidFill>
                  <a:schemeClr val="accent2"/>
                </a:solidFill>
              </a:rPr>
              <a:t>CONFUSION/CLASSIFICATION REPORTS OF THREE MODELS</a:t>
            </a:r>
          </a:p>
          <a:p>
            <a:endParaRPr lang="en-CA" sz="2400" b="1" u="sng" dirty="0">
              <a:solidFill>
                <a:schemeClr val="accent2"/>
              </a:solidFill>
            </a:endParaRPr>
          </a:p>
          <a:p>
            <a:r>
              <a:rPr lang="en-CA" sz="2000" b="1" u="sng" dirty="0">
                <a:solidFill>
                  <a:schemeClr val="accent2"/>
                </a:solidFill>
              </a:rPr>
              <a:t>LOGISTIC REGRESSION</a:t>
            </a:r>
          </a:p>
        </p:txBody>
      </p:sp>
      <p:sp>
        <p:nvSpPr>
          <p:cNvPr id="3" name="Rectangle 1">
            <a:extLst>
              <a:ext uri="{FF2B5EF4-FFF2-40B4-BE49-F238E27FC236}">
                <a16:creationId xmlns:a16="http://schemas.microsoft.com/office/drawing/2014/main" id="{76019CA5-58A4-6409-B852-59690B0B211A}"/>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A screenshot of a computer screen&#10;&#10;AI-generated content may be incorrect.">
            <a:extLst>
              <a:ext uri="{FF2B5EF4-FFF2-40B4-BE49-F238E27FC236}">
                <a16:creationId xmlns:a16="http://schemas.microsoft.com/office/drawing/2014/main" id="{18908D5A-489D-7A31-0215-916C0AC02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303" y="1954924"/>
            <a:ext cx="6747642" cy="4493262"/>
          </a:xfrm>
          <a:prstGeom prst="rect">
            <a:avLst/>
          </a:prstGeom>
        </p:spPr>
      </p:pic>
    </p:spTree>
    <p:extLst>
      <p:ext uri="{BB962C8B-B14F-4D97-AF65-F5344CB8AC3E}">
        <p14:creationId xmlns:p14="http://schemas.microsoft.com/office/powerpoint/2010/main" val="22077334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TM02900688[[fn=Facet]]</Template>
  <TotalTime>2406</TotalTime>
  <Words>1327</Words>
  <Application>Microsoft Office PowerPoint</Application>
  <PresentationFormat>Widescreen</PresentationFormat>
  <Paragraphs>107</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Calibri</vt:lpstr>
      <vt:lpstr>Trebuchet MS</vt:lpstr>
      <vt:lpstr>Wingdings</vt:lpstr>
      <vt:lpstr>Wingdings 3</vt:lpstr>
      <vt:lpstr>Facet</vt:lpstr>
      <vt:lpstr> DURHAM COLLEGE   Final Project     Submitted By:  Sonymon Chirakkadavil Joseph  </vt:lpstr>
      <vt:lpstr>SUMMARY OF THE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sonymon joseph</dc:creator>
  <cp:lastModifiedBy>sonymon joseph</cp:lastModifiedBy>
  <cp:revision>30</cp:revision>
  <dcterms:created xsi:type="dcterms:W3CDTF">2025-01-22T17:39:50Z</dcterms:created>
  <dcterms:modified xsi:type="dcterms:W3CDTF">2025-04-17T18:00:12Z</dcterms:modified>
</cp:coreProperties>
</file>