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6" r:id="rId2"/>
    <p:sldId id="275" r:id="rId3"/>
    <p:sldId id="310" r:id="rId4"/>
    <p:sldId id="269" r:id="rId5"/>
    <p:sldId id="313" r:id="rId6"/>
    <p:sldId id="311" r:id="rId7"/>
    <p:sldId id="270" r:id="rId8"/>
    <p:sldId id="292" r:id="rId9"/>
    <p:sldId id="274" r:id="rId10"/>
    <p:sldId id="291" r:id="rId11"/>
    <p:sldId id="262" r:id="rId12"/>
    <p:sldId id="281" r:id="rId13"/>
    <p:sldId id="315" r:id="rId14"/>
    <p:sldId id="261" r:id="rId15"/>
    <p:sldId id="294" r:id="rId16"/>
    <p:sldId id="290" r:id="rId17"/>
    <p:sldId id="296" r:id="rId18"/>
    <p:sldId id="279" r:id="rId19"/>
    <p:sldId id="297" r:id="rId20"/>
    <p:sldId id="299" r:id="rId21"/>
    <p:sldId id="308" r:id="rId22"/>
    <p:sldId id="309" r:id="rId23"/>
    <p:sldId id="300" r:id="rId24"/>
    <p:sldId id="301" r:id="rId25"/>
    <p:sldId id="306" r:id="rId26"/>
    <p:sldId id="305" r:id="rId27"/>
    <p:sldId id="307" r:id="rId28"/>
    <p:sldId id="302" r:id="rId29"/>
    <p:sldId id="280" r:id="rId30"/>
    <p:sldId id="303" r:id="rId31"/>
    <p:sldId id="314" r:id="rId32"/>
    <p:sldId id="312" r:id="rId33"/>
    <p:sldId id="317" r:id="rId34"/>
    <p:sldId id="318" r:id="rId35"/>
    <p:sldId id="316" r:id="rId36"/>
    <p:sldId id="29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33F22-452F-4BC6-A588-527A1E89352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8918-3F75-4093-85AA-027A2117E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4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429529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서울시 지정</a:t>
            </a:r>
            <a:r>
              <a:rPr lang="en-US" altLang="ko-KR" sz="3200" b="1" dirty="0">
                <a:solidFill>
                  <a:schemeClr val="bg1"/>
                </a:solidFill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</a:rPr>
              <a:t>인증업소 현황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Part 2 </a:t>
            </a:r>
            <a:r>
              <a:rPr lang="ko-KR" altLang="en-US" sz="3200" b="1" dirty="0">
                <a:solidFill>
                  <a:schemeClr val="bg1"/>
                </a:solidFill>
              </a:rPr>
              <a:t>인증여부별 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D117D-E791-9D59-D403-3CF72BB9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29" y="1060496"/>
            <a:ext cx="6664254" cy="4625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04FA77-F8FD-CD32-D9F2-4C9D5A478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5" y="4853831"/>
            <a:ext cx="515374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2295118" y="3035816"/>
            <a:ext cx="7601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인증</a:t>
            </a:r>
            <a:r>
              <a:rPr lang="en-US" altLang="ko-KR" sz="5400" b="1" dirty="0">
                <a:solidFill>
                  <a:schemeClr val="bg1"/>
                </a:solidFill>
              </a:rPr>
              <a:t>, </a:t>
            </a:r>
            <a:r>
              <a:rPr lang="ko-KR" altLang="en-US" sz="5400" b="1" dirty="0">
                <a:solidFill>
                  <a:schemeClr val="bg1"/>
                </a:solidFill>
              </a:rPr>
              <a:t>지정업소 구분기준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:</a:t>
            </a:r>
            <a:r>
              <a:rPr lang="ko-KR" altLang="en-US" sz="5400" b="1" dirty="0">
                <a:solidFill>
                  <a:schemeClr val="bg1"/>
                </a:solidFill>
              </a:rPr>
              <a:t>식품인증구분명</a:t>
            </a:r>
          </a:p>
        </p:txBody>
      </p:sp>
    </p:spTree>
    <p:extLst>
      <p:ext uri="{BB962C8B-B14F-4D97-AF65-F5344CB8AC3E}">
        <p14:creationId xmlns:p14="http://schemas.microsoft.com/office/powerpoint/2010/main" val="98587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20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인증여부별 식품인증구분명 구하기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5704114" y="4738880"/>
            <a:ext cx="597353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49" y="4738880"/>
            <a:ext cx="5694862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FBFE51AC-7BC4-F254-48CC-6B061C43FD0E}"/>
              </a:ext>
            </a:extLst>
          </p:cNvPr>
          <p:cNvSpPr/>
          <p:nvPr/>
        </p:nvSpPr>
        <p:spPr>
          <a:xfrm rot="5400000" flipV="1">
            <a:off x="2813516" y="1944864"/>
            <a:ext cx="321466" cy="4919799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DC7A188-F7DD-E38E-9BD3-3AF47F20B8EA}"/>
              </a:ext>
            </a:extLst>
          </p:cNvPr>
          <p:cNvSpPr/>
          <p:nvPr/>
        </p:nvSpPr>
        <p:spPr>
          <a:xfrm rot="5400000" flipV="1">
            <a:off x="8134181" y="1825577"/>
            <a:ext cx="321466" cy="518160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5A72C7-558D-2573-7156-3D40E0F050E8}"/>
              </a:ext>
            </a:extLst>
          </p:cNvPr>
          <p:cNvSpPr txBox="1"/>
          <p:nvPr/>
        </p:nvSpPr>
        <p:spPr>
          <a:xfrm>
            <a:off x="2177525" y="3799810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인증여부</a:t>
            </a:r>
            <a:r>
              <a:rPr lang="en-US" altLang="ko-KR" dirty="0"/>
              <a:t>= 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8DF4B-2775-FBF4-36A7-E217EA8D524C}"/>
              </a:ext>
            </a:extLst>
          </p:cNvPr>
          <p:cNvSpPr txBox="1"/>
          <p:nvPr/>
        </p:nvSpPr>
        <p:spPr>
          <a:xfrm>
            <a:off x="7600653" y="379981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인증여부</a:t>
            </a:r>
            <a:r>
              <a:rPr lang="en-US" altLang="ko-KR" dirty="0"/>
              <a:t>= Y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514350" y="4850891"/>
            <a:ext cx="532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채식가능음식점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채식음식점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친환경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유기농식품판매점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식생활체험공간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농부시장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7391354" y="522022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저염실천음식점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147976-9DE5-B2E3-C6F9-C6907FD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7" y="1489861"/>
            <a:ext cx="6934360" cy="18004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689222" y="2515381"/>
            <a:ext cx="11028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◑ 서울시는 모든 시민의 </a:t>
            </a:r>
            <a:r>
              <a:rPr lang="ko-KR" altLang="en-US" b="1" dirty="0" err="1">
                <a:solidFill>
                  <a:schemeClr val="accent2"/>
                </a:solidFill>
              </a:rPr>
              <a:t>저염식</a:t>
            </a:r>
            <a:r>
              <a:rPr lang="ko-KR" altLang="en-US" b="1" dirty="0">
                <a:solidFill>
                  <a:schemeClr val="accent2"/>
                </a:solidFill>
              </a:rPr>
              <a:t> 체험을 통하여 식품에 사용하는 소금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ko-KR" altLang="en-US" b="1" dirty="0">
                <a:solidFill>
                  <a:schemeClr val="accent2"/>
                </a:solidFill>
              </a:rPr>
              <a:t>나트륨</a:t>
            </a:r>
            <a:r>
              <a:rPr lang="en-US" altLang="ko-KR" b="1" dirty="0">
                <a:solidFill>
                  <a:schemeClr val="accent2"/>
                </a:solidFill>
              </a:rPr>
              <a:t>) </a:t>
            </a:r>
            <a:r>
              <a:rPr lang="ko-KR" altLang="en-US" b="1" dirty="0">
                <a:solidFill>
                  <a:schemeClr val="accent2"/>
                </a:solidFill>
              </a:rPr>
              <a:t>과다섭취로 인해 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발생할 수 있는 고혈압 등 심뇌혈관질환의 유병률을 낮출 수 </a:t>
            </a:r>
            <a:r>
              <a:rPr lang="ko-KR" altLang="en-US" b="1" dirty="0" err="1">
                <a:solidFill>
                  <a:schemeClr val="accent2"/>
                </a:solidFill>
              </a:rPr>
              <a:t>있도록「나트륨</a:t>
            </a:r>
            <a:r>
              <a:rPr lang="ko-KR" altLang="en-US" b="1" dirty="0">
                <a:solidFill>
                  <a:schemeClr val="accent2"/>
                </a:solidFill>
              </a:rPr>
              <a:t> 저감화 종합대책 </a:t>
            </a:r>
            <a:r>
              <a:rPr lang="en-US" altLang="ko-KR" b="1" dirty="0">
                <a:solidFill>
                  <a:schemeClr val="accent2"/>
                </a:solidFill>
              </a:rPr>
              <a:t>; </a:t>
            </a:r>
          </a:p>
          <a:p>
            <a:r>
              <a:rPr lang="ko-KR" altLang="en-US" b="1" dirty="0">
                <a:solidFill>
                  <a:schemeClr val="accent2"/>
                </a:solidFill>
              </a:rPr>
              <a:t>건강 나이</a:t>
            </a:r>
            <a:r>
              <a:rPr lang="en-US" altLang="ko-KR" b="1" dirty="0">
                <a:solidFill>
                  <a:schemeClr val="accent2"/>
                </a:solidFill>
              </a:rPr>
              <a:t>(Na.2)</a:t>
            </a:r>
            <a:r>
              <a:rPr lang="ko-KR" altLang="en-US" b="1" dirty="0">
                <a:solidFill>
                  <a:schemeClr val="accent2"/>
                </a:solidFill>
              </a:rPr>
              <a:t>를 </a:t>
            </a:r>
            <a:r>
              <a:rPr lang="ko-KR" altLang="en-US" b="1" dirty="0" err="1">
                <a:solidFill>
                  <a:schemeClr val="accent2"/>
                </a:solidFill>
              </a:rPr>
              <a:t>지키자」를</a:t>
            </a:r>
            <a:r>
              <a:rPr lang="ko-KR" altLang="en-US" b="1" dirty="0">
                <a:solidFill>
                  <a:schemeClr val="accent2"/>
                </a:solidFill>
              </a:rPr>
              <a:t> 수립 추진</a:t>
            </a:r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◑ 음식점에 대해서는 모든 시민이 나트륨 저감화를 직접 체험할 수 있도록 </a:t>
            </a:r>
            <a:r>
              <a:rPr lang="en-US" altLang="ko-KR" b="1" dirty="0">
                <a:solidFill>
                  <a:schemeClr val="accent2"/>
                </a:solidFill>
              </a:rPr>
              <a:t>'</a:t>
            </a:r>
            <a:r>
              <a:rPr lang="ko-KR" altLang="en-US" b="1" dirty="0" err="1">
                <a:solidFill>
                  <a:schemeClr val="accent2"/>
                </a:solidFill>
              </a:rPr>
              <a:t>저염참여</a:t>
            </a:r>
            <a:r>
              <a:rPr lang="ko-KR" altLang="en-US" b="1" dirty="0">
                <a:solidFill>
                  <a:schemeClr val="accent2"/>
                </a:solidFill>
              </a:rPr>
              <a:t> 음식점</a:t>
            </a:r>
            <a:r>
              <a:rPr lang="en-US" altLang="ko-KR" b="1" dirty="0">
                <a:solidFill>
                  <a:schemeClr val="accent2"/>
                </a:solidFill>
              </a:rPr>
              <a:t>'</a:t>
            </a:r>
            <a:r>
              <a:rPr lang="ko-KR" altLang="en-US" b="1" dirty="0">
                <a:solidFill>
                  <a:schemeClr val="accent2"/>
                </a:solidFill>
              </a:rPr>
              <a:t>을 모집한 후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전문가의 조리기술 지원을 통해 </a:t>
            </a:r>
            <a:r>
              <a:rPr lang="en-US" altLang="ko-KR" b="1" dirty="0">
                <a:solidFill>
                  <a:schemeClr val="accent2"/>
                </a:solidFill>
              </a:rPr>
              <a:t>'</a:t>
            </a:r>
            <a:r>
              <a:rPr lang="ko-KR" altLang="en-US" b="1" dirty="0" err="1">
                <a:solidFill>
                  <a:schemeClr val="accent2"/>
                </a:solidFill>
              </a:rPr>
              <a:t>저염실천</a:t>
            </a:r>
            <a:r>
              <a:rPr lang="ko-KR" altLang="en-US" b="1" dirty="0">
                <a:solidFill>
                  <a:schemeClr val="accent2"/>
                </a:solidFill>
              </a:rPr>
              <a:t> 음식점</a:t>
            </a:r>
            <a:r>
              <a:rPr lang="en-US" altLang="ko-KR" b="1" dirty="0">
                <a:solidFill>
                  <a:schemeClr val="accent2"/>
                </a:solidFill>
              </a:rPr>
              <a:t>'</a:t>
            </a:r>
            <a:r>
              <a:rPr lang="ko-KR" altLang="en-US" b="1" dirty="0">
                <a:solidFill>
                  <a:schemeClr val="accent2"/>
                </a:solidFill>
              </a:rPr>
              <a:t>으로 지정할 예정입니다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◑ 이 중 업소 내 금연실천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우수한 위생수준 등을 충족하는 업소에 대해서는 금번 서울시 조례에 근거한 </a:t>
            </a:r>
            <a:r>
              <a:rPr lang="en-US" altLang="ko-KR" b="1" dirty="0">
                <a:solidFill>
                  <a:schemeClr val="accent2"/>
                </a:solidFill>
              </a:rPr>
              <a:t>'</a:t>
            </a:r>
            <a:r>
              <a:rPr lang="ko-KR" altLang="en-US" b="1" dirty="0">
                <a:solidFill>
                  <a:schemeClr val="accent2"/>
                </a:solidFill>
              </a:rPr>
              <a:t>건강음식점</a:t>
            </a:r>
            <a:r>
              <a:rPr lang="en-US" altLang="ko-KR" b="1" dirty="0">
                <a:solidFill>
                  <a:schemeClr val="accent2"/>
                </a:solidFill>
              </a:rPr>
              <a:t>'</a:t>
            </a:r>
            <a:r>
              <a:rPr lang="ko-KR" altLang="en-US" b="1" dirty="0">
                <a:solidFill>
                  <a:schemeClr val="accent2"/>
                </a:solidFill>
              </a:rPr>
              <a:t>으로 인증하여 각종 지원과 홍보를 실시할 계획입니다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accent2"/>
              </a:solidFill>
            </a:endParaRPr>
          </a:p>
          <a:p>
            <a:endParaRPr lang="en-US" altLang="ko-KR" sz="2000" b="1" dirty="0">
              <a:solidFill>
                <a:schemeClr val="accent2"/>
              </a:solidFill>
            </a:endParaRPr>
          </a:p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>
            <a:cxnSpLocks/>
          </p:cNvCxnSpPr>
          <p:nvPr/>
        </p:nvCxnSpPr>
        <p:spPr>
          <a:xfrm flipV="1">
            <a:off x="479953" y="1607127"/>
            <a:ext cx="11120920" cy="682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479953" y="536226"/>
            <a:ext cx="4339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2"/>
                </a:solidFill>
              </a:rPr>
              <a:t>인증여부기준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334FC6-ABD3-0C97-EEBF-9D0362CBB522}"/>
              </a:ext>
            </a:extLst>
          </p:cNvPr>
          <p:cNvSpPr/>
          <p:nvPr/>
        </p:nvSpPr>
        <p:spPr>
          <a:xfrm>
            <a:off x="8606633" y="400594"/>
            <a:ext cx="2792887" cy="899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   </a:t>
            </a:r>
            <a:r>
              <a:rPr lang="ko-KR" altLang="en-US" sz="1800" b="1" dirty="0" err="1">
                <a:solidFill>
                  <a:schemeClr val="bg1"/>
                </a:solidFill>
              </a:rPr>
              <a:t>저염실천음식점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3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848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된 식당 지도 그리기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FAF1B-4873-4F04-9871-E582682D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287"/>
            <a:ext cx="7515497" cy="3696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E23875-77E2-58B9-C666-92C35A242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88" y="1037236"/>
            <a:ext cx="4691300" cy="54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396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인증 된 식당의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로그그래프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F43A7-7F68-4F21-AE73-09765FA2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9" y="2539093"/>
            <a:ext cx="5229225" cy="247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87348E-460C-30E0-5DBB-4848C4EC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6" y="1504713"/>
            <a:ext cx="650734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&gt;&gt;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7489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된 식당의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로그그래프</a:t>
            </a:r>
          </a:p>
          <a:p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6BD014-9E20-2C71-BE99-9AF71BCE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90" y="1981528"/>
            <a:ext cx="9345329" cy="4384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11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800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된 식당의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중국식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지도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40688-2BC9-5783-5302-C244DE44F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5572903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1D779-9BBA-5BC9-297A-EA8BE8EF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6" y="2257293"/>
            <a:ext cx="7135221" cy="4277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570CAF-C345-7397-65FD-3CB00CE10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1095081"/>
            <a:ext cx="502484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4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전체 데이터로 분류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36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자치구명 별 식품인증구분명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26BD7-3FA3-1DDE-B82C-578AA7A5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4" y="1290300"/>
            <a:ext cx="6335009" cy="2762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91AAF0-0F6C-A74E-6A29-0CBD3919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55" y="3030648"/>
            <a:ext cx="660174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636971" y="2167039"/>
            <a:ext cx="110282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※ </a:t>
            </a:r>
            <a:r>
              <a:rPr lang="ko-KR" altLang="en-US" b="1" dirty="0">
                <a:solidFill>
                  <a:schemeClr val="accent2"/>
                </a:solidFill>
              </a:rPr>
              <a:t>서울시 인증</a:t>
            </a:r>
            <a:r>
              <a:rPr lang="en-US" altLang="ko-KR" b="1" dirty="0">
                <a:solidFill>
                  <a:schemeClr val="accent2"/>
                </a:solidFill>
              </a:rPr>
              <a:t>·</a:t>
            </a:r>
            <a:r>
              <a:rPr lang="ko-KR" altLang="en-US" b="1" dirty="0">
                <a:solidFill>
                  <a:schemeClr val="accent2"/>
                </a:solidFill>
              </a:rPr>
              <a:t>지정업소 구분</a:t>
            </a:r>
            <a:r>
              <a:rPr lang="en-US" altLang="ko-KR" b="1" dirty="0">
                <a:solidFill>
                  <a:schemeClr val="accent2"/>
                </a:solidFill>
              </a:rPr>
              <a:t>: </a:t>
            </a:r>
            <a:r>
              <a:rPr lang="ko-KR" altLang="en-US" b="1" dirty="0">
                <a:solidFill>
                  <a:schemeClr val="accent2"/>
                </a:solidFill>
              </a:rPr>
              <a:t>위생등급제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채식음식점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온차림</a:t>
            </a:r>
            <a:r>
              <a:rPr lang="en-US" altLang="ko-KR" b="1" dirty="0">
                <a:solidFill>
                  <a:schemeClr val="accent2"/>
                </a:solidFill>
              </a:rPr>
              <a:t>/</a:t>
            </a:r>
            <a:r>
              <a:rPr lang="ko-KR" altLang="en-US" b="1" dirty="0" err="1">
                <a:solidFill>
                  <a:schemeClr val="accent2"/>
                </a:solidFill>
              </a:rPr>
              <a:t>반차림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안심식육판매점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안심떡집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트랜스지방 </a:t>
            </a:r>
            <a:r>
              <a:rPr lang="ko-KR" altLang="en-US" b="1" dirty="0" err="1">
                <a:solidFill>
                  <a:schemeClr val="accent2"/>
                </a:solidFill>
              </a:rPr>
              <a:t>안심제과점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안심참기름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안심마트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저염참여음식점</a:t>
            </a:r>
            <a:r>
              <a:rPr lang="ko-KR" altLang="en-US" b="1" dirty="0">
                <a:solidFill>
                  <a:schemeClr val="accent2"/>
                </a:solidFill>
              </a:rPr>
              <a:t> 등</a:t>
            </a:r>
            <a:endParaRPr lang="en-US" altLang="ko-KR" b="1" dirty="0">
              <a:solidFill>
                <a:schemeClr val="accent2"/>
              </a:solidFill>
            </a:endParaRPr>
          </a:p>
          <a:p>
            <a:br>
              <a:rPr lang="ko-KR" altLang="en-US" b="1" dirty="0">
                <a:solidFill>
                  <a:schemeClr val="accent2"/>
                </a:solidFill>
              </a:rPr>
            </a:br>
            <a:r>
              <a:rPr lang="en-US" altLang="ko-KR" b="1" dirty="0">
                <a:solidFill>
                  <a:schemeClr val="accent2"/>
                </a:solidFill>
              </a:rPr>
              <a:t>※ </a:t>
            </a:r>
            <a:r>
              <a:rPr lang="ko-KR" altLang="en-US" b="1" dirty="0">
                <a:solidFill>
                  <a:schemeClr val="accent2"/>
                </a:solidFill>
              </a:rPr>
              <a:t>식품인증업소 등급은 위생등급제만 적용되며 등급은 </a:t>
            </a:r>
            <a:r>
              <a:rPr lang="en-US" altLang="ko-KR" b="1" dirty="0">
                <a:solidFill>
                  <a:schemeClr val="accent2"/>
                </a:solidFill>
              </a:rPr>
              <a:t>01(AAA), 02(AA), 03(A) </a:t>
            </a:r>
            <a:r>
              <a:rPr lang="ko-KR" altLang="en-US" b="1" dirty="0">
                <a:solidFill>
                  <a:schemeClr val="accent2"/>
                </a:solidFill>
              </a:rPr>
              <a:t>입니다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  <a:br>
              <a:rPr lang="en-US" altLang="ko-KR" b="1" dirty="0">
                <a:solidFill>
                  <a:schemeClr val="accent2"/>
                </a:solidFill>
              </a:rPr>
            </a:b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※ </a:t>
            </a:r>
            <a:r>
              <a:rPr lang="ko-KR" altLang="en-US" b="1" dirty="0">
                <a:solidFill>
                  <a:schemeClr val="accent2"/>
                </a:solidFill>
              </a:rPr>
              <a:t>사용좌표 </a:t>
            </a:r>
            <a:r>
              <a:rPr lang="en-US" altLang="ko-KR" b="1" dirty="0">
                <a:solidFill>
                  <a:schemeClr val="accent2"/>
                </a:solidFill>
              </a:rPr>
              <a:t>: WGS64</a:t>
            </a:r>
          </a:p>
          <a:p>
            <a:r>
              <a:rPr lang="ko-KR" altLang="en-US" b="1" dirty="0">
                <a:solidFill>
                  <a:schemeClr val="accent2"/>
                </a:solidFill>
              </a:rPr>
              <a:t>서울시 지정</a:t>
            </a:r>
            <a:r>
              <a:rPr lang="en-US" altLang="ko-KR" b="1" dirty="0">
                <a:solidFill>
                  <a:schemeClr val="accent2"/>
                </a:solidFill>
              </a:rPr>
              <a:t>·</a:t>
            </a:r>
            <a:r>
              <a:rPr lang="ko-KR" altLang="en-US" b="1" dirty="0">
                <a:solidFill>
                  <a:schemeClr val="accent2"/>
                </a:solidFill>
              </a:rPr>
              <a:t>인증업소 현황 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ko-KR" altLang="en-US" b="1" dirty="0">
                <a:solidFill>
                  <a:schemeClr val="accent2"/>
                </a:solidFill>
              </a:rPr>
              <a:t>안심업소 </a:t>
            </a:r>
            <a:r>
              <a:rPr lang="en-US" altLang="ko-KR" b="1" dirty="0">
                <a:solidFill>
                  <a:schemeClr val="accent2"/>
                </a:solidFill>
              </a:rPr>
              <a:t>,  </a:t>
            </a:r>
            <a:r>
              <a:rPr lang="ko-KR" altLang="en-US" b="1" dirty="0">
                <a:solidFill>
                  <a:schemeClr val="accent2"/>
                </a:solidFill>
              </a:rPr>
              <a:t>통합인증 </a:t>
            </a:r>
            <a:r>
              <a:rPr lang="en-US" altLang="ko-KR" b="1" dirty="0">
                <a:solidFill>
                  <a:schemeClr val="accent2"/>
                </a:solidFill>
              </a:rPr>
              <a:t>,  </a:t>
            </a:r>
            <a:r>
              <a:rPr lang="ko-KR" altLang="en-US" b="1" dirty="0" err="1">
                <a:solidFill>
                  <a:schemeClr val="accent2"/>
                </a:solidFill>
              </a:rPr>
              <a:t>안심먹을거리</a:t>
            </a:r>
            <a:r>
              <a:rPr lang="ko-KR" altLang="en-US" b="1" dirty="0">
                <a:solidFill>
                  <a:schemeClr val="accent2"/>
                </a:solidFill>
              </a:rPr>
              <a:t> </a:t>
            </a:r>
            <a:r>
              <a:rPr lang="en-US" altLang="ko-KR" b="1" dirty="0">
                <a:solidFill>
                  <a:schemeClr val="accent2"/>
                </a:solidFill>
              </a:rPr>
              <a:t>,  </a:t>
            </a:r>
            <a:r>
              <a:rPr lang="ko-KR" altLang="en-US" b="1" dirty="0" err="1">
                <a:solidFill>
                  <a:schemeClr val="accent2"/>
                </a:solidFill>
              </a:rPr>
              <a:t>안심먹거리</a:t>
            </a:r>
            <a:r>
              <a:rPr lang="ko-KR" altLang="en-US" b="1" dirty="0">
                <a:solidFill>
                  <a:schemeClr val="accent2"/>
                </a:solidFill>
              </a:rPr>
              <a:t> </a:t>
            </a:r>
            <a:r>
              <a:rPr lang="en-US" altLang="ko-KR" b="1" dirty="0">
                <a:solidFill>
                  <a:schemeClr val="accent2"/>
                </a:solidFill>
              </a:rPr>
              <a:t>,  </a:t>
            </a:r>
            <a:r>
              <a:rPr lang="ko-KR" altLang="en-US" b="1" dirty="0">
                <a:solidFill>
                  <a:schemeClr val="accent2"/>
                </a:solidFill>
              </a:rPr>
              <a:t>인증업소 </a:t>
            </a:r>
            <a:r>
              <a:rPr lang="en-US" altLang="ko-KR" b="1" dirty="0">
                <a:solidFill>
                  <a:schemeClr val="accent2"/>
                </a:solidFill>
              </a:rPr>
              <a:t>,  </a:t>
            </a:r>
            <a:r>
              <a:rPr lang="ko-KR" altLang="en-US" b="1" dirty="0">
                <a:solidFill>
                  <a:schemeClr val="accent2"/>
                </a:solidFill>
              </a:rPr>
              <a:t>업소 </a:t>
            </a:r>
            <a:r>
              <a:rPr lang="en-US" altLang="ko-KR" b="1" dirty="0">
                <a:solidFill>
                  <a:schemeClr val="accent2"/>
                </a:solidFill>
              </a:rPr>
              <a:t>,  </a:t>
            </a:r>
            <a:r>
              <a:rPr lang="ko-KR" altLang="en-US" b="1" dirty="0">
                <a:solidFill>
                  <a:schemeClr val="accent2"/>
                </a:solidFill>
              </a:rPr>
              <a:t>지정업소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</a:p>
          <a:p>
            <a:endParaRPr lang="en-US" altLang="ko-KR" sz="2000" b="1" dirty="0">
              <a:solidFill>
                <a:schemeClr val="accent2"/>
              </a:solidFill>
            </a:endParaRPr>
          </a:p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>
            <a:cxnSpLocks/>
          </p:cNvCxnSpPr>
          <p:nvPr/>
        </p:nvCxnSpPr>
        <p:spPr>
          <a:xfrm flipV="1">
            <a:off x="479953" y="1607127"/>
            <a:ext cx="11120920" cy="682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92734" y="5357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2"/>
                </a:solidFill>
              </a:rPr>
              <a:t>기획의도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24B00-EAC0-A13A-D9FC-5B160711E2F5}"/>
              </a:ext>
            </a:extLst>
          </p:cNvPr>
          <p:cNvSpPr/>
          <p:nvPr/>
        </p:nvSpPr>
        <p:spPr>
          <a:xfrm>
            <a:off x="1422061" y="4757520"/>
            <a:ext cx="9458037" cy="1681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→서울에서 학원을 다니다 보니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외식을 할 일이 많아졌는데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건강한 음식을 섭취하기 위해서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서울시의 인증</a:t>
            </a:r>
            <a:r>
              <a:rPr lang="en-US" altLang="ko-KR" sz="1800" b="1" dirty="0">
                <a:solidFill>
                  <a:schemeClr val="bg1"/>
                </a:solidFill>
              </a:rPr>
              <a:t>/</a:t>
            </a:r>
            <a:r>
              <a:rPr lang="ko-KR" altLang="en-US" sz="1800" b="1" dirty="0">
                <a:solidFill>
                  <a:schemeClr val="bg1"/>
                </a:solidFill>
              </a:rPr>
              <a:t>지정된 음식점의 데이터 분석을 실행하였습니다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9508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자치구명 별 식품인증구분명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막대그래프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27476-D3D4-AC7C-B4A2-5A8C9112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12" y="1787653"/>
            <a:ext cx="940589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546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 식품인증구분명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Groupby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5967E-AAF3-13B0-1547-CE86E9643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5" y="5125644"/>
            <a:ext cx="5915851" cy="1009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231FE5-B4A3-EE98-7D56-0C9370C3A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24" y="1108877"/>
            <a:ext cx="3238952" cy="54790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E8F4572-8679-EB90-DD0F-477924CAA3A8}"/>
              </a:ext>
            </a:extLst>
          </p:cNvPr>
          <p:cNvSpPr/>
          <p:nvPr/>
        </p:nvSpPr>
        <p:spPr>
          <a:xfrm>
            <a:off x="267629" y="1707822"/>
            <a:ext cx="2615927" cy="26107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한식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 err="1"/>
              <a:t>저염실천음식점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908287-102F-641B-339A-5E865D09B3B0}"/>
              </a:ext>
            </a:extLst>
          </p:cNvPr>
          <p:cNvSpPr/>
          <p:nvPr/>
        </p:nvSpPr>
        <p:spPr>
          <a:xfrm>
            <a:off x="2883556" y="1761683"/>
            <a:ext cx="2615927" cy="26107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한식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채식가능음식점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2E02AA-1D58-0F49-2DCB-4DF5AB7FC97E}"/>
              </a:ext>
            </a:extLst>
          </p:cNvPr>
          <p:cNvSpPr/>
          <p:nvPr/>
        </p:nvSpPr>
        <p:spPr>
          <a:xfrm>
            <a:off x="5499483" y="1829715"/>
            <a:ext cx="2615927" cy="26107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양식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채식가능음식점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16316-1C2B-E2E5-5DC7-5A05920868A0}"/>
              </a:ext>
            </a:extLst>
          </p:cNvPr>
          <p:cNvSpPr txBox="1"/>
          <p:nvPr/>
        </p:nvSpPr>
        <p:spPr>
          <a:xfrm>
            <a:off x="654806" y="1497728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2"/>
                </a:solidFill>
              </a:rPr>
              <a:t>1</a:t>
            </a:r>
            <a:endParaRPr lang="ko-KR" altLang="en-US" sz="50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4D658-C063-B2CA-ADC2-7DE584565067}"/>
              </a:ext>
            </a:extLst>
          </p:cNvPr>
          <p:cNvSpPr txBox="1"/>
          <p:nvPr/>
        </p:nvSpPr>
        <p:spPr>
          <a:xfrm>
            <a:off x="3232817" y="1497728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2"/>
                </a:solidFill>
              </a:rPr>
              <a:t>2</a:t>
            </a:r>
            <a:endParaRPr lang="ko-KR" altLang="en-US" sz="50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E01A8B-4F89-9E4B-6DF1-BD5E06A06F8C}"/>
              </a:ext>
            </a:extLst>
          </p:cNvPr>
          <p:cNvSpPr txBox="1"/>
          <p:nvPr/>
        </p:nvSpPr>
        <p:spPr>
          <a:xfrm>
            <a:off x="5974776" y="1497728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2"/>
                </a:solidFill>
              </a:rPr>
              <a:t>3</a:t>
            </a:r>
            <a:endParaRPr lang="ko-KR" alt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456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 식품인증구분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pivot_table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꺾은선 그래프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B0029-5178-BC5E-099C-8829EBF9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4" y="1411247"/>
            <a:ext cx="5771042" cy="581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DEDAB3-2BD2-14F6-6CBD-0B2D3DC89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4" y="2104872"/>
            <a:ext cx="4258269" cy="44297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72D3AE-F471-0484-E352-3DCC38064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1" y="1108877"/>
            <a:ext cx="5624945" cy="54926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86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899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 개수 꺾은선 그래프 그리기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72D58-EF3F-1EB2-D0EF-C77A6C18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8" y="1429034"/>
            <a:ext cx="5059973" cy="3296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3CD341-054F-FB2E-82E1-73727151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91" y="1216598"/>
            <a:ext cx="6694809" cy="538739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1AA732B-92CD-AD36-BA93-1EB48652EFA2}"/>
              </a:ext>
            </a:extLst>
          </p:cNvPr>
          <p:cNvSpPr/>
          <p:nvPr/>
        </p:nvSpPr>
        <p:spPr>
          <a:xfrm>
            <a:off x="2254452" y="4257964"/>
            <a:ext cx="248604" cy="184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74F33-0130-A2F2-A806-A9DAE15ADFD9}"/>
              </a:ext>
            </a:extLst>
          </p:cNvPr>
          <p:cNvSpPr txBox="1"/>
          <p:nvPr/>
        </p:nvSpPr>
        <p:spPr>
          <a:xfrm>
            <a:off x="2503055" y="4913745"/>
            <a:ext cx="325119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업태명</a:t>
            </a:r>
            <a:r>
              <a:rPr lang="ko-KR" altLang="en-US" b="1" dirty="0">
                <a:solidFill>
                  <a:srgbClr val="FF0000"/>
                </a:solidFill>
              </a:rPr>
              <a:t> 별 김밥 집 수 미리 확인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(1</a:t>
            </a:r>
            <a:r>
              <a:rPr lang="ko-KR" altLang="en-US" b="1" dirty="0">
                <a:solidFill>
                  <a:srgbClr val="FF0000"/>
                </a:solidFill>
              </a:rPr>
              <a:t>개라고 되어 있다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2DDC443-89E8-D2CE-0AD4-69DE270673A4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 rot="16200000" flipH="1">
            <a:off x="2043794" y="4777650"/>
            <a:ext cx="794220" cy="1243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509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업태명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 개수 막대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 그래프 그리기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EDE683-628C-EF48-3CB4-40FF77CA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975066"/>
            <a:ext cx="6816436" cy="5792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11C9D-0DD6-ADD7-9972-9BE2FB5B1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008519"/>
            <a:ext cx="5680364" cy="57920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D84A7-4D2C-78C9-CFD3-660B8389D3A1}"/>
              </a:ext>
            </a:extLst>
          </p:cNvPr>
          <p:cNvSpPr/>
          <p:nvPr/>
        </p:nvSpPr>
        <p:spPr>
          <a:xfrm>
            <a:off x="2567709" y="4553090"/>
            <a:ext cx="2604656" cy="108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한식의 데이터가 유독 큼으로 보기 좋게 로그데이터로 다시 분석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9A07DED-1F97-B5A0-986B-DFCED802F28A}"/>
              </a:ext>
            </a:extLst>
          </p:cNvPr>
          <p:cNvCxnSpPr>
            <a:stCxn id="11" idx="3"/>
          </p:cNvCxnSpPr>
          <p:nvPr/>
        </p:nvCxnSpPr>
        <p:spPr>
          <a:xfrm flipV="1">
            <a:off x="5172365" y="5098035"/>
            <a:ext cx="923635" cy="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3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2246233" y="3035816"/>
            <a:ext cx="76995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김밥</a:t>
            </a:r>
            <a:r>
              <a:rPr lang="en-US" altLang="ko-KR" sz="5400" b="1" dirty="0">
                <a:solidFill>
                  <a:schemeClr val="bg1"/>
                </a:solidFill>
              </a:rPr>
              <a:t>(</a:t>
            </a:r>
            <a:r>
              <a:rPr lang="ko-KR" altLang="en-US" sz="5400" b="1" dirty="0">
                <a:solidFill>
                  <a:schemeClr val="bg1"/>
                </a:solidFill>
              </a:rPr>
              <a:t>도시락</a:t>
            </a:r>
            <a:r>
              <a:rPr lang="en-US" altLang="ko-KR" sz="5400" b="1" dirty="0">
                <a:solidFill>
                  <a:schemeClr val="bg1"/>
                </a:solidFill>
              </a:rPr>
              <a:t>)</a:t>
            </a:r>
            <a:r>
              <a:rPr lang="ko-KR" altLang="en-US" sz="5400" b="1" dirty="0">
                <a:solidFill>
                  <a:schemeClr val="bg1"/>
                </a:solidFill>
              </a:rPr>
              <a:t>은 업태명에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따로 분류가 되어있는데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그게 다 일까</a:t>
            </a:r>
            <a:r>
              <a:rPr lang="en-US" altLang="ko-KR" sz="5400" b="1" dirty="0">
                <a:solidFill>
                  <a:schemeClr val="bg1"/>
                </a:solidFill>
              </a:rPr>
              <a:t>?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AD322-09B0-9CDB-D734-FFE649032DBF}"/>
              </a:ext>
            </a:extLst>
          </p:cNvPr>
          <p:cNvSpPr txBox="1"/>
          <p:nvPr/>
        </p:nvSpPr>
        <p:spPr>
          <a:xfrm>
            <a:off x="5766420" y="2112486"/>
            <a:ext cx="659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482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업소명이 김밥인 데이터 찾기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73E71B-533B-32DC-566C-175C0CE5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568"/>
            <a:ext cx="6230219" cy="885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479CEB-33CD-F1BC-6F23-6ECADE6F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786"/>
            <a:ext cx="7582958" cy="3905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4D700F-8FFF-F7F1-9964-6B3A4C5A2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58" y="1337927"/>
            <a:ext cx="4562537" cy="502265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3E9099F-91AF-B808-D15D-E8000F271CD3}"/>
              </a:ext>
            </a:extLst>
          </p:cNvPr>
          <p:cNvSpPr/>
          <p:nvPr/>
        </p:nvSpPr>
        <p:spPr>
          <a:xfrm>
            <a:off x="9033164" y="2320637"/>
            <a:ext cx="1847273" cy="110836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56A73-7E58-3F1C-AB4E-EA450FE51236}"/>
              </a:ext>
            </a:extLst>
          </p:cNvPr>
          <p:cNvSpPr txBox="1"/>
          <p:nvPr/>
        </p:nvSpPr>
        <p:spPr>
          <a:xfrm>
            <a:off x="9218458" y="2443931"/>
            <a:ext cx="1476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2"/>
                </a:solidFill>
              </a:rPr>
              <a:t>17</a:t>
            </a:r>
            <a:r>
              <a:rPr lang="ko-KR" altLang="en-US" sz="5000" b="1" dirty="0">
                <a:solidFill>
                  <a:schemeClr val="accent2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79287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1177836" y="3035816"/>
            <a:ext cx="98363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김밥은 </a:t>
            </a:r>
            <a:r>
              <a:rPr lang="en-US" altLang="ko-KR" sz="5400" b="1" dirty="0">
                <a:solidFill>
                  <a:schemeClr val="bg1"/>
                </a:solidFill>
              </a:rPr>
              <a:t>17</a:t>
            </a:r>
            <a:r>
              <a:rPr lang="ko-KR" altLang="en-US" sz="5400" b="1" dirty="0">
                <a:solidFill>
                  <a:schemeClr val="bg1"/>
                </a:solidFill>
              </a:rPr>
              <a:t>개의 식당이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존재하므로 업태명에 김밥대신</a:t>
            </a:r>
            <a:r>
              <a:rPr lang="en-US" altLang="ko-KR" sz="54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한식과 분식으로 많이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들어 감을 확인할 수 있음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AD322-09B0-9CDB-D734-FFE649032DBF}"/>
              </a:ext>
            </a:extLst>
          </p:cNvPr>
          <p:cNvSpPr txBox="1"/>
          <p:nvPr/>
        </p:nvSpPr>
        <p:spPr>
          <a:xfrm>
            <a:off x="5793671" y="211248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51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57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업종명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 파이 그래프 그리기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385C5-28E1-3837-D194-E42AAFB6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" y="1350566"/>
            <a:ext cx="3524742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A480D-D6E1-0646-9BA5-67D13369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6" y="2884305"/>
            <a:ext cx="6818520" cy="3743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93337B-4C1E-2FDB-7BBA-420B3EA7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5" y="975066"/>
            <a:ext cx="5045139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034458" y="5349572"/>
            <a:ext cx="612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자유로운 데이터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서울시 공공데이터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9D446B-8F73-D0FF-E5BB-865C2576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2495252"/>
            <a:ext cx="9526329" cy="2181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545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DA7E0C-1C46-2744-3C10-1AFCDC8AB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1008519"/>
            <a:ext cx="5071274" cy="5455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69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업소명이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아그라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가게 찾기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CB232-50EB-A8F3-6484-0CA6E3A2F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" y="1453777"/>
            <a:ext cx="5601482" cy="838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DB904E-3886-4299-C4D9-8F178EF7F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" y="2879844"/>
            <a:ext cx="731622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업태명이 카페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업종명이 제과점영업인 식당 찾기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46521-1B34-4B67-4893-82577646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3" y="1348508"/>
            <a:ext cx="6880859" cy="5260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813256-7A5B-E9E8-B523-1E1D64D0A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" y="2304638"/>
            <a:ext cx="5506218" cy="85737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B423416-E04C-6A37-81BB-4C6CDA6A0E54}"/>
              </a:ext>
            </a:extLst>
          </p:cNvPr>
          <p:cNvSpPr/>
          <p:nvPr/>
        </p:nvSpPr>
        <p:spPr>
          <a:xfrm>
            <a:off x="1003600" y="3870036"/>
            <a:ext cx="3919382" cy="232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※</a:t>
            </a:r>
            <a:r>
              <a:rPr lang="ko-KR" altLang="en-US" dirty="0"/>
              <a:t>전문적인 빵을 파는 카페 찾기</a:t>
            </a:r>
            <a:r>
              <a:rPr lang="en-US" altLang="ko-KR" dirty="0"/>
              <a:t> ※</a:t>
            </a:r>
          </a:p>
          <a:p>
            <a:pPr algn="ctr"/>
            <a:r>
              <a:rPr lang="en-US" altLang="ko-KR" dirty="0"/>
              <a:t>: </a:t>
            </a:r>
            <a:r>
              <a:rPr lang="ko-KR" altLang="en-US" dirty="0" err="1"/>
              <a:t>우부래도</a:t>
            </a:r>
            <a:r>
              <a:rPr lang="en-US" altLang="ko-KR" dirty="0"/>
              <a:t>, </a:t>
            </a:r>
            <a:r>
              <a:rPr lang="ko-KR" altLang="en-US" dirty="0" err="1"/>
              <a:t>보난자베이커리</a:t>
            </a:r>
            <a:r>
              <a:rPr lang="en-US" altLang="ko-KR" dirty="0"/>
              <a:t>(</a:t>
            </a:r>
            <a:r>
              <a:rPr lang="ko-KR" altLang="en-US" dirty="0"/>
              <a:t>성수</a:t>
            </a:r>
            <a:r>
              <a:rPr lang="en-US" altLang="ko-KR" dirty="0"/>
              <a:t>), </a:t>
            </a:r>
            <a:r>
              <a:rPr lang="ko-KR" altLang="en-US" dirty="0" err="1"/>
              <a:t>마마미베이커리</a:t>
            </a:r>
            <a:r>
              <a:rPr lang="en-US" altLang="ko-KR" dirty="0"/>
              <a:t>, </a:t>
            </a:r>
            <a:r>
              <a:rPr lang="ko-KR" altLang="en-US" dirty="0"/>
              <a:t>키다리아저씨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 err="1"/>
              <a:t>해밀비건베이커리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841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748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키워드로 지도 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5F72B-2482-90C2-7820-83DA5FD1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975066"/>
            <a:ext cx="5175228" cy="55595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470169-2C15-5373-0619-16E7C9CCC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74" y="975065"/>
            <a:ext cx="6296297" cy="55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4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CCACC42-934B-B116-8D2A-BAA2CB41E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57" y="1108876"/>
            <a:ext cx="8056485" cy="574912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748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키워드로 지도 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F6BEA-7218-A02C-7D45-BB3A13B0EB51}"/>
              </a:ext>
            </a:extLst>
          </p:cNvPr>
          <p:cNvSpPr/>
          <p:nvPr/>
        </p:nvSpPr>
        <p:spPr>
          <a:xfrm>
            <a:off x="3421531" y="1567587"/>
            <a:ext cx="1341745" cy="15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303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도로명주소를 지번 주소로 바꾸기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8404CE-A2C2-04FE-779D-3F1F55F1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5" y="1008520"/>
            <a:ext cx="4769782" cy="5740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ECA1A1-371B-05E0-8388-AA29B63ED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7" y="966882"/>
            <a:ext cx="7078063" cy="600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837469-DDF0-5B43-33CE-04BFA9059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45" y="1583768"/>
            <a:ext cx="7020905" cy="609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05FFBE-F34A-61B4-7922-8A45C3882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45" y="2183927"/>
            <a:ext cx="7020905" cy="456521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4AFACA5-1D7D-4C00-D14F-D14C53B77620}"/>
              </a:ext>
            </a:extLst>
          </p:cNvPr>
          <p:cNvSpPr/>
          <p:nvPr/>
        </p:nvSpPr>
        <p:spPr>
          <a:xfrm>
            <a:off x="11800113" y="2638696"/>
            <a:ext cx="197782" cy="3831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591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065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음식명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워드클라우드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05B24-9419-9618-E345-CCE4412A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183145"/>
            <a:ext cx="3818477" cy="5351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737A1F-81E8-C148-79F8-229292C46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35" y="1161765"/>
            <a:ext cx="6954220" cy="53728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070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4016905" y="2828835"/>
            <a:ext cx="415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7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</a:t>
            </a:r>
            <a:r>
              <a:rPr lang="ko-KR" altLang="en-US" sz="2800" b="1" dirty="0" err="1">
                <a:solidFill>
                  <a:schemeClr val="bg1"/>
                </a:solidFill>
              </a:rPr>
              <a:t>크롤링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인증여부별 분류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607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전체 데이터로 분류 </a:t>
            </a:r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</a:rPr>
              <a:t>인증</a:t>
            </a:r>
            <a:r>
              <a:rPr lang="en-US" altLang="ko-KR" sz="2800" b="1" dirty="0">
                <a:solidFill>
                  <a:schemeClr val="bg1"/>
                </a:solidFill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</a:rPr>
              <a:t>지정포함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55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자유로운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데이터 </a:t>
            </a:r>
            <a:r>
              <a:rPr lang="ko-KR" altLang="en-US" sz="3200" b="1" dirty="0" err="1">
                <a:solidFill>
                  <a:schemeClr val="accent2"/>
                </a:solidFill>
              </a:rPr>
              <a:t>크롤링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3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Part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</a:rPr>
              <a:t> 데이터 </a:t>
            </a:r>
            <a:r>
              <a:rPr lang="ko-KR" altLang="en-US" sz="3200" b="1" dirty="0" err="1">
                <a:solidFill>
                  <a:schemeClr val="bg1"/>
                </a:solidFill>
              </a:rPr>
              <a:t>크롤링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E10C7C-0F40-C82A-D952-97012F26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" y="1108876"/>
            <a:ext cx="8754697" cy="5547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6C830-FC6C-8C80-F70A-7CB798C37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1" y="716131"/>
            <a:ext cx="469648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9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Part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</a:rPr>
              <a:t> 데이터 </a:t>
            </a:r>
            <a:r>
              <a:rPr lang="ko-KR" altLang="en-US" sz="3200" b="1" dirty="0" err="1">
                <a:solidFill>
                  <a:schemeClr val="bg1"/>
                </a:solidFill>
              </a:rPr>
              <a:t>크롤링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994687-C852-6C09-ABA5-19283F28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59" y="1638294"/>
            <a:ext cx="9916909" cy="39820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16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Part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</a:rPr>
              <a:t> 데이터 </a:t>
            </a:r>
            <a:r>
              <a:rPr lang="ko-KR" altLang="en-US" sz="3200" b="1" dirty="0" err="1">
                <a:solidFill>
                  <a:schemeClr val="bg1"/>
                </a:solidFill>
              </a:rPr>
              <a:t>크롤링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68317B-3A8D-F9FC-873C-536921DF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4" y="975066"/>
            <a:ext cx="8115300" cy="58197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인증여부별 분류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584</Words>
  <Application>Microsoft Office PowerPoint</Application>
  <PresentationFormat>와이드스크린</PresentationFormat>
  <Paragraphs>142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kosmo</cp:lastModifiedBy>
  <cp:revision>61</cp:revision>
  <dcterms:created xsi:type="dcterms:W3CDTF">2022-07-11T04:17:28Z</dcterms:created>
  <dcterms:modified xsi:type="dcterms:W3CDTF">2023-04-07T05:54:47Z</dcterms:modified>
</cp:coreProperties>
</file>