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46" r:id="rId4"/>
    <p:sldId id="347" r:id="rId5"/>
    <p:sldId id="318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HTML" TargetMode="External"/><Relationship Id="rId2" Type="http://schemas.openxmlformats.org/officeDocument/2006/relationships/hyperlink" Target="https://ko.wikipedia.org/wiki/%EC%9B%B9%EC%82%AC%EC%9D%B4%ED%8A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D%94%84%EB%A0%88%EC%9E%84%EC%9B%8C%ED%81%AC" TargetMode="External"/><Relationship Id="rId5" Type="http://schemas.openxmlformats.org/officeDocument/2006/relationships/hyperlink" Target="https://ko.wikipedia.org/wiki/%EC%9E%90%EB%B0%94%EC%8A%A4%ED%81%AC%EB%A6%BD%ED%8A%B8" TargetMode="External"/><Relationship Id="rId4" Type="http://schemas.openxmlformats.org/officeDocument/2006/relationships/hyperlink" Target="https://ko.wikipedia.org/wiki/CS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/>
              <a:t>웹프로그래밍 기초</a:t>
            </a:r>
            <a:r>
              <a:rPr lang="en-US" altLang="ko-KR" sz="3200" b="1" dirty="0" smtClean="0"/>
              <a:t>(Bootstrap</a:t>
            </a:r>
            <a:r>
              <a:rPr lang="en-US" altLang="ko-KR" sz="3200" b="1" dirty="0"/>
              <a:t>, </a:t>
            </a:r>
            <a:r>
              <a:rPr lang="en-US" altLang="ko-KR" sz="3200" b="1" dirty="0" err="1" smtClean="0"/>
              <a:t>git</a:t>
            </a:r>
            <a:r>
              <a:rPr lang="en-US" altLang="ko-KR" sz="3200" b="1" dirty="0" smtClean="0"/>
              <a:t>, </a:t>
            </a:r>
            <a:r>
              <a:rPr lang="en-US" altLang="ko-KR" sz="3200" b="1" dirty="0" err="1"/>
              <a:t>jsp</a:t>
            </a:r>
            <a:r>
              <a:rPr lang="en-US" altLang="ko-KR" sz="3200" b="1" dirty="0"/>
              <a:t> </a:t>
            </a:r>
            <a:r>
              <a:rPr lang="en-US" altLang="ko-KR" sz="3200" b="1" dirty="0" smtClean="0"/>
              <a:t>1~2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17" y="2293314"/>
            <a:ext cx="8532440" cy="362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62258" y="584261"/>
            <a:ext cx="4476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JSP </a:t>
            </a:r>
            <a:r>
              <a:rPr lang="ko-KR" altLang="en-US" sz="2800" b="1" dirty="0"/>
              <a:t>개발 환경 </a:t>
            </a:r>
            <a:r>
              <a:rPr lang="ko-KR" altLang="en-US" sz="2800" b="1" dirty="0" smtClean="0"/>
              <a:t>도구 </a:t>
            </a:r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가지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643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36" y="1648328"/>
            <a:ext cx="6084568" cy="3757829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17" y="1648328"/>
            <a:ext cx="5164174" cy="362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28458" y="704334"/>
            <a:ext cx="48919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자바 개발 환경 설정하기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802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2654" y="603332"/>
            <a:ext cx="109820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b="1" dirty="0"/>
              <a:t>웹</a:t>
            </a:r>
            <a:r>
              <a:rPr lang="en-US" altLang="ko-KR" b="1" dirty="0"/>
              <a:t> </a:t>
            </a:r>
            <a:r>
              <a:rPr lang="ko-KR" altLang="en-US" b="1" dirty="0"/>
              <a:t>서버 </a:t>
            </a:r>
            <a:endParaRPr lang="en-US" altLang="ko-KR" b="1" dirty="0"/>
          </a:p>
          <a:p>
            <a:pPr lvl="2"/>
            <a:r>
              <a:rPr lang="ko-KR" altLang="en-US" b="1" dirty="0" err="1"/>
              <a:t>톰캣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3"/>
            <a:r>
              <a:rPr lang="ko-KR" altLang="en-US" b="1" dirty="0"/>
              <a:t>아파치 소프트웨어재단</a:t>
            </a:r>
            <a:r>
              <a:rPr lang="en-US" altLang="ko-KR" b="1" dirty="0"/>
              <a:t>(Apache Software Foundation)</a:t>
            </a:r>
            <a:r>
              <a:rPr lang="ko-KR" altLang="en-US" b="1" dirty="0"/>
              <a:t>에서 개발한 웹 애플리케이션 서버</a:t>
            </a:r>
            <a:endParaRPr lang="en-US" altLang="ko-KR" b="1" dirty="0"/>
          </a:p>
          <a:p>
            <a:pPr lvl="3"/>
            <a:r>
              <a:rPr lang="ko-KR" altLang="en-US" b="1" dirty="0"/>
              <a:t>자바 만들어진 웹 페이지를 구동하기 위한 엔진</a:t>
            </a:r>
            <a:endParaRPr lang="en-US" altLang="ko-KR" b="1" dirty="0"/>
          </a:p>
          <a:p>
            <a:pPr lvl="3"/>
            <a:endParaRPr lang="en-US" altLang="ko-KR" b="1" dirty="0"/>
          </a:p>
          <a:p>
            <a:pPr lvl="1"/>
            <a:r>
              <a:rPr lang="ko-KR" altLang="en-US" b="1" dirty="0"/>
              <a:t>통합 개발 환경</a:t>
            </a:r>
            <a:endParaRPr lang="en-US" altLang="ko-KR" b="1" dirty="0"/>
          </a:p>
          <a:p>
            <a:pPr lvl="2"/>
            <a:r>
              <a:rPr lang="ko-KR" altLang="en-US" b="1" dirty="0"/>
              <a:t>이클립스</a:t>
            </a:r>
            <a:endParaRPr lang="en-US" altLang="ko-KR" b="1" dirty="0"/>
          </a:p>
          <a:p>
            <a:pPr lvl="3"/>
            <a:r>
              <a:rPr lang="ko-KR" altLang="en-US" b="1" dirty="0"/>
              <a:t>자바 통합 개발 환경</a:t>
            </a:r>
            <a:r>
              <a:rPr lang="en-US" altLang="ko-KR" b="1" dirty="0"/>
              <a:t>(IDE) </a:t>
            </a:r>
            <a:r>
              <a:rPr lang="ko-KR" altLang="en-US" b="1" dirty="0"/>
              <a:t>중 가장 많이 사용되는 개발 도구</a:t>
            </a:r>
            <a:endParaRPr lang="en-US" altLang="ko-KR" b="1" dirty="0"/>
          </a:p>
          <a:p>
            <a:pPr lvl="3"/>
            <a:r>
              <a:rPr lang="ko-KR" altLang="en-US" b="1" dirty="0"/>
              <a:t>자바를 기반으로 애플리케이션을 개발하기 위해 이클립스를 사용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51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630547"/>
            <a:ext cx="4479636" cy="4182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73" y="5477163"/>
            <a:ext cx="352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버전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08" y="778329"/>
            <a:ext cx="6638284" cy="3821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9709" y="5477163"/>
            <a:ext cx="352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연동 확인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7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912381"/>
            <a:ext cx="5515942" cy="4370820"/>
          </a:xfrm>
          <a:prstGeom prst="rect">
            <a:avLst/>
          </a:prstGeom>
        </p:spPr>
      </p:pic>
      <p:pic>
        <p:nvPicPr>
          <p:cNvPr id="5" name="_x316297736" descr="EMB000018a849b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2"/>
          <a:stretch/>
        </p:blipFill>
        <p:spPr bwMode="auto">
          <a:xfrm>
            <a:off x="5879047" y="2647332"/>
            <a:ext cx="6160959" cy="15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21527" y="5283201"/>
            <a:ext cx="6132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 웹 쇼핑몰 기본 구조 완성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0291" y="492175"/>
            <a:ext cx="1097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스크립트 태그</a:t>
            </a:r>
            <a:endParaRPr lang="en-US" altLang="ko-KR" dirty="0"/>
          </a:p>
          <a:p>
            <a:pPr lvl="1"/>
            <a:r>
              <a:rPr lang="en-US" altLang="ko-KR" dirty="0"/>
              <a:t>&lt;% ... %&gt;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endParaRPr lang="en-US" altLang="ko-KR" dirty="0"/>
          </a:p>
          <a:p>
            <a:pPr lvl="2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5F4A5-2D59-4136-A66C-69695BC1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7" y="3231271"/>
            <a:ext cx="10796152" cy="2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0218" y="270364"/>
            <a:ext cx="5985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선언문 태그</a:t>
            </a:r>
            <a:endParaRPr lang="en-US" altLang="ko-KR" dirty="0"/>
          </a:p>
          <a:p>
            <a:pPr lvl="1"/>
            <a:r>
              <a:rPr lang="ko-KR" altLang="en-US" dirty="0"/>
              <a:t>변수나  </a:t>
            </a:r>
            <a:r>
              <a:rPr lang="ko-KR" altLang="en-US" dirty="0" err="1"/>
              <a:t>메소드를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- </a:t>
            </a:r>
            <a:r>
              <a:rPr lang="ko-KR" altLang="en-US" dirty="0" err="1"/>
              <a:t>전역변수로</a:t>
            </a:r>
            <a:r>
              <a:rPr lang="ko-KR" altLang="en-US" dirty="0"/>
              <a:t> 사용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전역 </a:t>
            </a:r>
            <a:r>
              <a:rPr lang="ko-KR" altLang="en-US" dirty="0" err="1"/>
              <a:t>메소드로</a:t>
            </a:r>
            <a:r>
              <a:rPr lang="ko-KR" altLang="en-US" dirty="0"/>
              <a:t>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87" y="1546740"/>
            <a:ext cx="7229522" cy="6957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490" y="2414875"/>
            <a:ext cx="8959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자바 코드로 이루어진 </a:t>
            </a:r>
            <a:r>
              <a:rPr lang="ko-KR" altLang="en-US" dirty="0" err="1"/>
              <a:t>로직</a:t>
            </a:r>
            <a:r>
              <a:rPr lang="ko-KR" altLang="en-US" dirty="0"/>
              <a:t> 부분을 표현</a:t>
            </a:r>
            <a:endParaRPr lang="en-US" altLang="ko-KR" dirty="0"/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73" y="3343374"/>
            <a:ext cx="7707907" cy="7920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6691" y="4260472"/>
            <a:ext cx="10558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웹 </a:t>
            </a:r>
            <a:r>
              <a:rPr lang="en-US" altLang="ko-KR" dirty="0" err="1"/>
              <a:t>브라우저에</a:t>
            </a:r>
            <a:r>
              <a:rPr lang="en-US" altLang="ko-KR" dirty="0"/>
              <a:t> </a:t>
            </a:r>
            <a:r>
              <a:rPr lang="en-US" altLang="ko-KR" dirty="0" err="1"/>
              <a:t>출력할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85" y="5662851"/>
            <a:ext cx="8620884" cy="7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6" y="702924"/>
            <a:ext cx="6436479" cy="5125221"/>
          </a:xfrm>
          <a:prstGeom prst="rect">
            <a:avLst/>
          </a:prstGeom>
        </p:spPr>
      </p:pic>
      <p:pic>
        <p:nvPicPr>
          <p:cNvPr id="5" name="_x48228736" descr="EMB00001ec05db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8"/>
          <a:stretch/>
        </p:blipFill>
        <p:spPr bwMode="auto">
          <a:xfrm>
            <a:off x="5510597" y="2193292"/>
            <a:ext cx="6569111" cy="268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63272" y="5828144"/>
            <a:ext cx="643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강 웹 쇼핑몰 부트스트랩 기능 활용하여 만들기  완성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03" y="2193291"/>
            <a:ext cx="543735" cy="1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711" y="340773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용어 정리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3461" y="1120033"/>
            <a:ext cx="9973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 </a:t>
            </a:r>
            <a:r>
              <a:rPr lang="en-US" altLang="ko-KR" dirty="0" smtClean="0"/>
              <a:t>: </a:t>
            </a:r>
            <a:r>
              <a:rPr lang="ko-KR" altLang="en-US" b="1" dirty="0"/>
              <a:t>부트스트랩</a:t>
            </a:r>
            <a:r>
              <a:rPr lang="en-US" altLang="ko-KR" dirty="0"/>
              <a:t>(Bootstrap)</a:t>
            </a:r>
            <a:r>
              <a:rPr lang="ko-KR" altLang="en-US" dirty="0"/>
              <a:t>은 </a:t>
            </a:r>
            <a:r>
              <a:rPr lang="ko-KR" altLang="en-US" dirty="0">
                <a:hlinkClick r:id="rId2" tooltip="웹사이트"/>
              </a:rPr>
              <a:t>웹사이트</a:t>
            </a:r>
            <a:r>
              <a:rPr lang="ko-KR" altLang="en-US" dirty="0"/>
              <a:t>를 쉽게 만들 수 있게 도와주는 </a:t>
            </a:r>
            <a:r>
              <a:rPr lang="en-US" altLang="ko-KR" dirty="0">
                <a:hlinkClick r:id="rId3" tooltip="HTML"/>
              </a:rPr>
              <a:t>HTML</a:t>
            </a:r>
            <a:r>
              <a:rPr lang="en-US" altLang="ko-KR" dirty="0"/>
              <a:t>, </a:t>
            </a:r>
            <a:r>
              <a:rPr lang="en-US" altLang="ko-KR" dirty="0">
                <a:hlinkClick r:id="rId4" tooltip="CSS"/>
              </a:rPr>
              <a:t>CSS</a:t>
            </a:r>
            <a:r>
              <a:rPr lang="en-US" altLang="ko-KR" dirty="0"/>
              <a:t>, </a:t>
            </a:r>
            <a:r>
              <a:rPr lang="en-US" altLang="ko-KR" dirty="0">
                <a:hlinkClick r:id="rId5" tooltip="자바스크립트"/>
              </a:rPr>
              <a:t>JS</a:t>
            </a:r>
            <a:r>
              <a:rPr lang="ko-KR" altLang="en-US" dirty="0"/>
              <a:t> </a:t>
            </a:r>
            <a:r>
              <a:rPr lang="ko-KR" altLang="en-US" dirty="0">
                <a:hlinkClick r:id="rId6" tooltip="프레임워크"/>
              </a:rPr>
              <a:t>프레임워크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CSS</a:t>
            </a:r>
            <a:r>
              <a:rPr lang="ko-KR" altLang="en-US" dirty="0"/>
              <a:t>로 휴대폰</a:t>
            </a:r>
            <a:r>
              <a:rPr lang="en-US" altLang="ko-KR" dirty="0"/>
              <a:t>, </a:t>
            </a:r>
            <a:r>
              <a:rPr lang="ko-KR" altLang="en-US" dirty="0"/>
              <a:t>태블릿</a:t>
            </a:r>
            <a:r>
              <a:rPr lang="en-US" altLang="ko-KR" dirty="0"/>
              <a:t>, </a:t>
            </a:r>
            <a:r>
              <a:rPr lang="ko-KR" altLang="en-US" dirty="0"/>
              <a:t>데스크탑까지 다양한 기기에서 작동한다</a:t>
            </a:r>
            <a:r>
              <a:rPr lang="en-US" altLang="ko-KR" dirty="0"/>
              <a:t>. </a:t>
            </a:r>
            <a:r>
              <a:rPr lang="ko-KR" altLang="en-US" dirty="0"/>
              <a:t>다양한 기능을 제공하여 사용자가 쉽게 웹사이트를 제작</a:t>
            </a:r>
            <a:r>
              <a:rPr lang="en-US" altLang="ko-KR" dirty="0"/>
              <a:t>,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보수할 수 있도록 도와준다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부트스트랩을 사용하기 위해서</a:t>
            </a:r>
            <a:r>
              <a:rPr lang="en-US" altLang="ko-KR" dirty="0" smtClean="0"/>
              <a:t>.. CDN </a:t>
            </a:r>
            <a:r>
              <a:rPr lang="ko-KR" altLang="en-US" dirty="0" smtClean="0"/>
              <a:t>주소를 항상 가지고 와야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아래 주소를 </a:t>
            </a:r>
            <a:r>
              <a:rPr lang="en-US" altLang="ko-KR" dirty="0" smtClean="0"/>
              <a:t>W3SCHOOL </a:t>
            </a:r>
            <a:r>
              <a:rPr lang="ko-KR" altLang="en-US" dirty="0" smtClean="0"/>
              <a:t>사이트나 </a:t>
            </a:r>
            <a:r>
              <a:rPr lang="ko-KR" altLang="en-US" dirty="0" err="1" smtClean="0"/>
              <a:t>구글링해서</a:t>
            </a:r>
            <a:r>
              <a:rPr lang="ko-KR" altLang="en-US" dirty="0" smtClean="0"/>
              <a:t> 찾아 작업하는 프로젝트에 넣어준다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745" y="4078799"/>
            <a:ext cx="11850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100"/>
                </a:solidFill>
                <a:latin typeface="Consolas" panose="020B0609020204030204" pitchFamily="49" charset="0"/>
              </a:rPr>
              <a:t>&lt;!-- Latest compiled and minified CSS --&gt;</a:t>
            </a:r>
          </a:p>
          <a:p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62A2A"/>
                </a:solidFill>
                <a:latin typeface="Consolas" panose="020B0609020204030204" pitchFamily="49" charset="0"/>
              </a:rPr>
              <a:t>link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="https://cdn.jsdelivr.net/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/bootstrap@5.1.3/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/bootstrap.min.css"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="stylesheet"&gt;</a:t>
            </a:r>
          </a:p>
          <a:p>
            <a:r>
              <a:rPr lang="en-US" altLang="ko-KR" dirty="0">
                <a:solidFill>
                  <a:srgbClr val="008100"/>
                </a:solidFill>
                <a:latin typeface="Consolas" panose="020B0609020204030204" pitchFamily="49" charset="0"/>
              </a:rPr>
              <a:t>&lt;!-- Latest compiled JavaScript --&gt;</a:t>
            </a:r>
          </a:p>
          <a:p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A62A2A"/>
                </a:solidFill>
                <a:latin typeface="Consolas" panose="020B0609020204030204" pitchFamily="49" charset="0"/>
              </a:rPr>
              <a:t>script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="https://cdn.jsdelivr.net/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npm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/bootstrap@5.1.3/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dist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CE"/>
                </a:solidFill>
                <a:latin typeface="Consolas" panose="020B0609020204030204" pitchFamily="49" charset="0"/>
              </a:rPr>
              <a:t>js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/bootstrap.bundle.min.js"&gt;&lt;</a:t>
            </a:r>
            <a:r>
              <a:rPr lang="en-US" altLang="ko-KR" dirty="0">
                <a:solidFill>
                  <a:srgbClr val="A62A2A"/>
                </a:solidFill>
                <a:latin typeface="Consolas" panose="020B0609020204030204" pitchFamily="49" charset="0"/>
              </a:rPr>
              <a:t>/script</a:t>
            </a:r>
            <a:r>
              <a:rPr lang="en-US" altLang="ko-KR" dirty="0">
                <a:solidFill>
                  <a:srgbClr val="0000CE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711" y="340773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용어 정리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673" y="849745"/>
            <a:ext cx="105756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부트스트랩에서 자주 사용하는 명령어</a:t>
            </a:r>
            <a:r>
              <a:rPr lang="en-US" altLang="ko-KR" dirty="0" smtClean="0"/>
              <a:t>(?) </a:t>
            </a:r>
            <a:r>
              <a:rPr lang="ko-KR" altLang="en-US" dirty="0" smtClean="0"/>
              <a:t>몇가지를 외워두면 훨씬 프론트 개발에 도움이 될 수 있다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Containers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dirty="0"/>
              <a:t>container / container-fluid</a:t>
            </a:r>
          </a:p>
          <a:p>
            <a:r>
              <a:rPr lang="en-US" altLang="ko-KR" dirty="0"/>
              <a:t>fixed container : </a:t>
            </a:r>
            <a:r>
              <a:rPr lang="ko-KR" altLang="en-US" dirty="0"/>
              <a:t>마진 패딩 존재</a:t>
            </a:r>
          </a:p>
          <a:p>
            <a:r>
              <a:rPr lang="en-US" altLang="ko-KR" dirty="0"/>
              <a:t>fluid : </a:t>
            </a:r>
            <a:r>
              <a:rPr lang="ko-KR" altLang="en-US" dirty="0"/>
              <a:t>무조건 </a:t>
            </a:r>
            <a:r>
              <a:rPr lang="en-US" altLang="ko-KR" dirty="0"/>
              <a:t>100%</a:t>
            </a:r>
          </a:p>
          <a:p>
            <a:r>
              <a:rPr lang="ko-KR" altLang="en-US" dirty="0"/>
              <a:t>태그들을 컨테이너 안에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/>
              <a:t>Grid </a:t>
            </a:r>
            <a:r>
              <a:rPr lang="en-US" altLang="ko-KR" b="1" dirty="0" smtClean="0"/>
              <a:t>System</a:t>
            </a:r>
          </a:p>
          <a:p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dirty="0"/>
              <a:t>가로 사이즈를 </a:t>
            </a:r>
            <a:r>
              <a:rPr lang="en-US" altLang="ko-KR" dirty="0"/>
              <a:t>12</a:t>
            </a:r>
            <a:r>
              <a:rPr lang="ko-KR" altLang="en-US" dirty="0"/>
              <a:t>개의 공간으로 나누고 공간의 </a:t>
            </a:r>
            <a:r>
              <a:rPr lang="ko-KR" altLang="en-US" dirty="0" err="1"/>
              <a:t>갯수만큼</a:t>
            </a:r>
            <a:r>
              <a:rPr lang="ko-KR" altLang="en-US" dirty="0"/>
              <a:t> 가로 사이즈를 지정</a:t>
            </a:r>
          </a:p>
          <a:p>
            <a:r>
              <a:rPr lang="ko-KR" altLang="en-US" dirty="0"/>
              <a:t>화면 사이즈에 따라 가로 사이즈의 크기를 변경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6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0711" y="340773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용어 정리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9673" y="849745"/>
            <a:ext cx="1057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Color</a:t>
            </a:r>
          </a:p>
          <a:p>
            <a:endParaRPr lang="en-US" altLang="ko-KR" dirty="0"/>
          </a:p>
          <a:p>
            <a:r>
              <a:rPr lang="en-US" altLang="ko-KR" dirty="0"/>
              <a:t>text-body : </a:t>
            </a:r>
            <a:r>
              <a:rPr lang="ko-KR" altLang="en-US" dirty="0"/>
              <a:t>색상이 지정되어 있지 않고 시스템의 기본 </a:t>
            </a:r>
            <a:r>
              <a:rPr lang="ko-KR" altLang="en-US" dirty="0" smtClean="0"/>
              <a:t>색상 </a:t>
            </a:r>
            <a:r>
              <a:rPr lang="en-US" altLang="ko-KR" dirty="0" smtClean="0"/>
              <a:t>&lt;&lt;</a:t>
            </a:r>
            <a:r>
              <a:rPr lang="ko-KR" altLang="en-US" dirty="0" smtClean="0"/>
              <a:t>아래 예시로 기본 색상 암기</a:t>
            </a:r>
            <a:r>
              <a:rPr lang="en-US" altLang="ko-KR" dirty="0" smtClean="0"/>
              <a:t>&gt;&gt;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29" y="2079191"/>
            <a:ext cx="9623570" cy="43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670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 </a:t>
            </a:r>
            <a:r>
              <a:rPr lang="ko-KR" altLang="en-US" b="1" dirty="0" smtClean="0">
                <a:solidFill>
                  <a:srgbClr val="FF0000"/>
                </a:solidFill>
              </a:rPr>
              <a:t>형상관리를 위해 자주 사용하는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git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기본 명령어 및 사용법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474" y="840509"/>
            <a:ext cx="5624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0" lvl="1"/>
            <a:r>
              <a:rPr lang="en-US" altLang="ko-KR" dirty="0"/>
              <a:t>http://msysgit.github.io/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4440" y="1763839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새로운 저장소 만들기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440" y="2317837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폴더를 하나 만들고</a:t>
            </a:r>
            <a:r>
              <a:rPr lang="en-US" altLang="ko-KR" dirty="0"/>
              <a:t>,</a:t>
            </a:r>
            <a:r>
              <a:rPr lang="ko-KR" altLang="en-US" dirty="0"/>
              <a:t> 그 안에서 아래 명령을 </a:t>
            </a:r>
            <a:r>
              <a:rPr lang="ko-KR" altLang="en-US" dirty="0" smtClean="0"/>
              <a:t>실행</a:t>
            </a:r>
            <a:endParaRPr lang="en-US" altLang="ko-KR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46BCF034-EF96-1444-B804-A40108A98E50}"/>
              </a:ext>
            </a:extLst>
          </p:cNvPr>
          <p:cNvSpPr/>
          <p:nvPr/>
        </p:nvSpPr>
        <p:spPr>
          <a:xfrm>
            <a:off x="4438073" y="2805545"/>
            <a:ext cx="26060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init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0313" y="3573974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smtClean="0"/>
              <a:t>저장소가 생성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0313" y="4322671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저장소 받아오기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7A0AFC42-A32F-5A4B-97B4-C6FA24EDDEE9}"/>
              </a:ext>
            </a:extLst>
          </p:cNvPr>
          <p:cNvSpPr/>
          <p:nvPr/>
        </p:nvSpPr>
        <p:spPr>
          <a:xfrm>
            <a:off x="2269143" y="4683690"/>
            <a:ext cx="64160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clone /</a:t>
            </a:r>
            <a:r>
              <a:rPr lang="ko-KR" altLang="en-US" sz="2800" dirty="0"/>
              <a:t>로컬</a:t>
            </a:r>
            <a:r>
              <a:rPr lang="en-US" altLang="ko-KR" sz="2800" dirty="0"/>
              <a:t>/</a:t>
            </a:r>
            <a:r>
              <a:rPr lang="ko-KR" altLang="en-US" sz="2800" dirty="0"/>
              <a:t>저장소</a:t>
            </a:r>
            <a:r>
              <a:rPr lang="en-US" altLang="ko-KR" sz="2800" dirty="0"/>
              <a:t>/</a:t>
            </a:r>
            <a:r>
              <a:rPr lang="ko-KR" altLang="en-US" sz="2800" dirty="0"/>
              <a:t>경로</a:t>
            </a:r>
            <a:endParaRPr lang="en-KR" sz="2800" dirty="0"/>
          </a:p>
        </p:txBody>
      </p:sp>
      <p:sp>
        <p:nvSpPr>
          <p:cNvPr id="11" name="직사각형 10"/>
          <p:cNvSpPr/>
          <p:nvPr/>
        </p:nvSpPr>
        <p:spPr>
          <a:xfrm>
            <a:off x="689895" y="53384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원격 서버의 저장소를 복제하려면 아래 명령을 </a:t>
            </a:r>
            <a:r>
              <a:rPr lang="ko-KR" altLang="en-US" dirty="0" smtClean="0"/>
              <a:t>실행</a:t>
            </a:r>
            <a:endParaRPr lang="en-KR" altLang="ko-KR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2D372E43-1937-E04A-8915-16E614B31355}"/>
              </a:ext>
            </a:extLst>
          </p:cNvPr>
          <p:cNvSpPr/>
          <p:nvPr/>
        </p:nvSpPr>
        <p:spPr>
          <a:xfrm>
            <a:off x="1965036" y="5981722"/>
            <a:ext cx="80772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800" dirty="0"/>
              <a:t>git clone </a:t>
            </a:r>
            <a:r>
              <a:rPr lang="ko-KR" altLang="en-US" sz="2800" dirty="0"/>
              <a:t>사용자명</a:t>
            </a:r>
            <a:r>
              <a:rPr lang="en-US" altLang="ko-KR" sz="2800" dirty="0"/>
              <a:t>@</a:t>
            </a:r>
            <a:r>
              <a:rPr lang="ko-KR" altLang="en-US" sz="2800" dirty="0"/>
              <a:t>호스트</a:t>
            </a:r>
            <a:r>
              <a:rPr lang="en-US" altLang="ko-KR" sz="2800" dirty="0"/>
              <a:t>:</a:t>
            </a:r>
            <a:r>
              <a:rPr lang="en-KR" sz="2800" dirty="0"/>
              <a:t>/</a:t>
            </a:r>
            <a:r>
              <a:rPr lang="ko-KR" altLang="en-US" sz="2800" dirty="0"/>
              <a:t>원격</a:t>
            </a:r>
            <a:r>
              <a:rPr lang="en-US" altLang="ko-KR" sz="2800" dirty="0"/>
              <a:t>/</a:t>
            </a:r>
            <a:r>
              <a:rPr lang="ko-KR" altLang="en-US" sz="2800" dirty="0"/>
              <a:t>저장소</a:t>
            </a:r>
            <a:r>
              <a:rPr lang="en-US" altLang="ko-KR" sz="2800" dirty="0"/>
              <a:t>/</a:t>
            </a:r>
            <a:r>
              <a:rPr lang="ko-KR" altLang="en-US" sz="2800" dirty="0"/>
              <a:t>경로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373301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2DDB9-B8A8-7D4E-B34A-0AF85D73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25" y="4210463"/>
            <a:ext cx="5744433" cy="20392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1345" y="55969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작업의 흐름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1853" y="1738746"/>
            <a:ext cx="8737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여러분의 로컬 저장소는 </a:t>
            </a:r>
            <a:r>
              <a:rPr lang="en-US" altLang="ko-KR" b="1" dirty="0" err="1"/>
              <a:t>git</a:t>
            </a:r>
            <a:r>
              <a:rPr lang="ko-KR" altLang="en-US" b="1" dirty="0"/>
              <a:t>이 관리하는 세 그루의 나무로 </a:t>
            </a:r>
            <a:r>
              <a:rPr lang="ko-KR" altLang="en-US" b="1" dirty="0" err="1"/>
              <a:t>구성돼있어요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첫번째 나무인 작업 디렉토리</a:t>
            </a:r>
            <a:r>
              <a:rPr lang="en-US" altLang="ko-KR" b="1" dirty="0"/>
              <a:t>(Working directory)</a:t>
            </a:r>
            <a:r>
              <a:rPr lang="ko-KR" altLang="en-US" b="1" dirty="0"/>
              <a:t>는 실제 파일들로 이루어져 있고</a:t>
            </a:r>
            <a:r>
              <a:rPr lang="en-US" altLang="ko-KR" b="1" dirty="0"/>
              <a:t>,</a:t>
            </a:r>
          </a:p>
          <a:p>
            <a:pPr lvl="1"/>
            <a:r>
              <a:rPr lang="ko-KR" altLang="en-US" b="1" dirty="0"/>
              <a:t>두번째 나무인 인덱스</a:t>
            </a:r>
            <a:r>
              <a:rPr lang="en-US" altLang="ko-KR" b="1" dirty="0"/>
              <a:t>(Index)</a:t>
            </a:r>
            <a:r>
              <a:rPr lang="ko-KR" altLang="en-US" b="1" dirty="0"/>
              <a:t>는 준비 영역</a:t>
            </a:r>
            <a:r>
              <a:rPr lang="en-US" altLang="ko-KR" b="1" dirty="0"/>
              <a:t>(staging area)</a:t>
            </a:r>
            <a:r>
              <a:rPr lang="ko-KR" altLang="en-US" b="1" dirty="0"/>
              <a:t>의 역할을 하며</a:t>
            </a:r>
            <a:r>
              <a:rPr lang="en-US" altLang="ko-KR" b="1" dirty="0"/>
              <a:t>, </a:t>
            </a:r>
          </a:p>
          <a:p>
            <a:pPr lvl="1"/>
            <a:r>
              <a:rPr lang="ko-KR" altLang="en-US" b="1" dirty="0"/>
              <a:t>마지막 나무인 </a:t>
            </a:r>
            <a:r>
              <a:rPr lang="en-US" altLang="ko-KR" b="1" dirty="0"/>
              <a:t>HEAD</a:t>
            </a:r>
            <a:r>
              <a:rPr lang="ko-KR" altLang="en-US" b="1" dirty="0"/>
              <a:t>는 최종 </a:t>
            </a:r>
            <a:r>
              <a:rPr lang="ko-KR" altLang="en-US" b="1" dirty="0" err="1"/>
              <a:t>확정본</a:t>
            </a:r>
            <a:r>
              <a:rPr lang="en-US" altLang="ko-KR" b="1" dirty="0"/>
              <a:t>(commit)</a:t>
            </a:r>
            <a:r>
              <a:rPr lang="ko-KR" altLang="en-US" b="1" dirty="0"/>
              <a:t>을 나타내요</a:t>
            </a:r>
            <a:r>
              <a:rPr lang="en-US" altLang="ko-KR" b="1" dirty="0"/>
              <a:t>.</a:t>
            </a:r>
            <a:endParaRPr lang="en-KR" altLang="ko-KR" b="1" dirty="0"/>
          </a:p>
        </p:txBody>
      </p:sp>
    </p:spTree>
    <p:extLst>
      <p:ext uri="{BB962C8B-B14F-4D97-AF65-F5344CB8AC3E}">
        <p14:creationId xmlns:p14="http://schemas.microsoft.com/office/powerpoint/2010/main" val="385993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4292" y="288698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추가와 확정</a:t>
            </a:r>
            <a:r>
              <a:rPr lang="en-US" altLang="ko-KR" b="1" dirty="0"/>
              <a:t>(commit)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48146" y="1111286"/>
            <a:ext cx="95042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변경된 파일은 아래 명령어로 </a:t>
            </a:r>
            <a:r>
              <a:rPr lang="en-US" altLang="ko-KR" dirty="0"/>
              <a:t>(</a:t>
            </a:r>
            <a:r>
              <a:rPr lang="ko-KR" altLang="en-US" b="1" dirty="0"/>
              <a:t>인덱스</a:t>
            </a:r>
            <a:r>
              <a:rPr lang="ko-KR" altLang="en-US" dirty="0"/>
              <a:t>에</a:t>
            </a:r>
            <a:r>
              <a:rPr lang="en-US" altLang="ko-KR" dirty="0"/>
              <a:t>)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이것이 바로 </a:t>
            </a:r>
            <a:r>
              <a:rPr lang="en-US" altLang="ko-KR" dirty="0" err="1"/>
              <a:t>git</a:t>
            </a:r>
            <a:r>
              <a:rPr lang="ko-KR" altLang="en-US" dirty="0"/>
              <a:t>의 기본 작업 흐름에서 첫 단계에 </a:t>
            </a:r>
            <a:r>
              <a:rPr lang="ko-KR" altLang="en-US" dirty="0" smtClean="0"/>
              <a:t>해당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하지만 실제로 변경 내용을 확정하려면 아래 명령을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 변경된 파일이 </a:t>
            </a:r>
            <a:r>
              <a:rPr lang="en-US" altLang="ko-KR" b="1" dirty="0"/>
              <a:t>HEAD</a:t>
            </a:r>
            <a:r>
              <a:rPr lang="ko-KR" altLang="en-US" dirty="0"/>
              <a:t>에 </a:t>
            </a:r>
            <a:r>
              <a:rPr lang="ko-KR" altLang="en-US" dirty="0" smtClean="0"/>
              <a:t>반영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원격 저장소에는 아직 반영이 안 </a:t>
            </a:r>
            <a:r>
              <a:rPr lang="ko-KR" altLang="en-US" dirty="0" smtClean="0"/>
              <a:t>됨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매우 중요</a:t>
            </a:r>
            <a:r>
              <a:rPr lang="en-US" altLang="ko-KR" b="1" dirty="0" smtClean="0">
                <a:solidFill>
                  <a:srgbClr val="FF0000"/>
                </a:solidFill>
              </a:rPr>
              <a:t>!!!!!!!!!!!!)</a:t>
            </a:r>
            <a:endParaRPr lang="en-KR" altLang="ko-KR" b="1" dirty="0">
              <a:solidFill>
                <a:srgbClr val="FF0000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7B104FB-276C-A24F-A8EC-9C74F965C036}"/>
              </a:ext>
            </a:extLst>
          </p:cNvPr>
          <p:cNvSpPr/>
          <p:nvPr/>
        </p:nvSpPr>
        <p:spPr>
          <a:xfrm>
            <a:off x="5373254" y="1613721"/>
            <a:ext cx="367284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&lt;</a:t>
            </a:r>
            <a:r>
              <a:rPr lang="ko-KR" altLang="en-US" sz="2800" dirty="0"/>
              <a:t>파일 이름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79EFF198-3907-574D-A193-A26666A9C5B4}"/>
              </a:ext>
            </a:extLst>
          </p:cNvPr>
          <p:cNvSpPr/>
          <p:nvPr/>
        </p:nvSpPr>
        <p:spPr>
          <a:xfrm>
            <a:off x="6653413" y="2879671"/>
            <a:ext cx="172212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add *</a:t>
            </a:r>
            <a:endParaRPr lang="en-KR" sz="28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956F4B75-4DF7-4642-8466-E6EB15AC008E}"/>
              </a:ext>
            </a:extLst>
          </p:cNvPr>
          <p:cNvSpPr/>
          <p:nvPr/>
        </p:nvSpPr>
        <p:spPr>
          <a:xfrm>
            <a:off x="2663073" y="4262011"/>
            <a:ext cx="7980679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commit -m "</a:t>
            </a:r>
            <a:r>
              <a:rPr lang="ko-KR" altLang="en-US" sz="2800" dirty="0"/>
              <a:t>이번 </a:t>
            </a:r>
            <a:r>
              <a:rPr lang="ko-KR" altLang="en-US" sz="2800" dirty="0" err="1"/>
              <a:t>확정본에</a:t>
            </a:r>
            <a:r>
              <a:rPr lang="ko-KR" altLang="en-US" sz="2800" dirty="0"/>
              <a:t> 대한 설명</a:t>
            </a:r>
            <a:r>
              <a:rPr lang="en-US" altLang="ko-KR" sz="2800" dirty="0"/>
              <a:t>"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596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1471" y="353352"/>
            <a:ext cx="3796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변경 내용 발행</a:t>
            </a:r>
            <a:r>
              <a:rPr lang="en-US" altLang="ko-KR" sz="2400" b="1" dirty="0"/>
              <a:t>(push)</a:t>
            </a:r>
            <a:r>
              <a:rPr lang="ko-KR" altLang="en-US" sz="2400" b="1" dirty="0"/>
              <a:t>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4327" y="1314532"/>
            <a:ext cx="92086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현재의 변경 내용은 아직 로컬 저장소의 </a:t>
            </a:r>
            <a:r>
              <a:rPr lang="en-US" altLang="ko-KR" dirty="0"/>
              <a:t>HEAD </a:t>
            </a:r>
            <a:r>
              <a:rPr lang="ko-KR" altLang="en-US" dirty="0"/>
              <a:t>안에 머물고 있어요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이제 이 변경 내용을 원격 서버로 올려봅시다</a:t>
            </a:r>
            <a:r>
              <a:rPr lang="en-US" altLang="ko-KR" dirty="0"/>
              <a:t>. </a:t>
            </a:r>
            <a:r>
              <a:rPr lang="ko-KR" altLang="en-US" dirty="0"/>
              <a:t>아래 명령을 실행하세요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/>
              <a:t>다른 가지를 발행하려면 </a:t>
            </a:r>
            <a:r>
              <a:rPr lang="en-US" altLang="ko-KR" dirty="0"/>
              <a:t>master</a:t>
            </a:r>
            <a:r>
              <a:rPr lang="ko-KR" altLang="en-US" dirty="0"/>
              <a:t>를 원하는 가지 이름으로 바꿔주세요</a:t>
            </a:r>
            <a:r>
              <a:rPr lang="en-US" altLang="ko-KR" dirty="0"/>
              <a:t>.)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/>
              <a:t>만약 기존에 있던 원격 저장소를 복제한 것이 아니라면</a:t>
            </a:r>
            <a:r>
              <a:rPr lang="en-US" altLang="ko-KR" dirty="0"/>
              <a:t>,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원격 서버의 주소를 </a:t>
            </a:r>
            <a:r>
              <a:rPr lang="en-US" altLang="ko-KR" dirty="0" err="1"/>
              <a:t>git</a:t>
            </a:r>
            <a:r>
              <a:rPr lang="ko-KR" altLang="en-US" dirty="0"/>
              <a:t>에게 알려줘야 해요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변경 내용을 원격 서버로 </a:t>
            </a:r>
            <a:r>
              <a:rPr lang="ko-KR" altLang="en-US" dirty="0" smtClean="0"/>
              <a:t>발행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업로드 </a:t>
            </a:r>
            <a:r>
              <a:rPr lang="ko-KR" altLang="en-US" dirty="0" err="1" smtClean="0"/>
              <a:t>끄읕</a:t>
            </a:r>
            <a:r>
              <a:rPr lang="en-US" altLang="ko-KR" dirty="0" smtClean="0"/>
              <a:t>!!)</a:t>
            </a:r>
            <a:endParaRPr lang="en-KR" altLang="ko-KR" dirty="0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17767FDE-1B7F-5043-BAD2-6D5001310240}"/>
              </a:ext>
            </a:extLst>
          </p:cNvPr>
          <p:cNvSpPr/>
          <p:nvPr/>
        </p:nvSpPr>
        <p:spPr>
          <a:xfrm>
            <a:off x="3286990" y="2027943"/>
            <a:ext cx="422332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push origin master</a:t>
            </a:r>
            <a:endParaRPr lang="en-KR" sz="2800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DAF676E-68F4-9C43-9F8A-E157061D54C9}"/>
              </a:ext>
            </a:extLst>
          </p:cNvPr>
          <p:cNvSpPr/>
          <p:nvPr/>
        </p:nvSpPr>
        <p:spPr>
          <a:xfrm>
            <a:off x="1971419" y="3930073"/>
            <a:ext cx="7412727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git remote add origin &lt;</a:t>
            </a:r>
            <a:r>
              <a:rPr lang="ko-KR" altLang="en-US" sz="2800" dirty="0"/>
              <a:t>원격 서버 주소</a:t>
            </a:r>
            <a:r>
              <a:rPr lang="en-US" altLang="ko-KR" sz="2800" dirty="0"/>
              <a:t>&gt;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4462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7500" y="325643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웹 프로그래밍과 </a:t>
            </a:r>
            <a:r>
              <a:rPr lang="en-US" altLang="ko-KR" b="1" dirty="0"/>
              <a:t>JSP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27500" y="880054"/>
            <a:ext cx="7850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b="1" dirty="0"/>
              <a:t>웹 프로그래밍 언어</a:t>
            </a:r>
            <a:endParaRPr lang="en-US" altLang="ko-KR" b="1" dirty="0"/>
          </a:p>
          <a:p>
            <a:pPr lvl="2"/>
            <a:r>
              <a:rPr lang="ko-KR" altLang="en-US" b="1" dirty="0"/>
              <a:t>클라이언트 측 실행 언어와 서버 측 실행 언어로 구분</a:t>
            </a:r>
            <a:endParaRPr lang="en-US" altLang="ko-KR" b="1" dirty="0"/>
          </a:p>
          <a:p>
            <a:pPr lvl="2"/>
            <a:r>
              <a:rPr lang="ko-KR" altLang="en-US" b="1" dirty="0"/>
              <a:t>자바를 기반으로 하는 </a:t>
            </a:r>
            <a:r>
              <a:rPr lang="en-US" altLang="ko-KR" b="1" dirty="0"/>
              <a:t>JSP</a:t>
            </a:r>
            <a:r>
              <a:rPr lang="ko-KR" altLang="en-US" b="1" dirty="0"/>
              <a:t>는 서버 측 웹 프로그래밍 언어 중 </a:t>
            </a:r>
            <a:r>
              <a:rPr lang="ko-KR" altLang="en-US" b="1" dirty="0" smtClean="0"/>
              <a:t>하나</a:t>
            </a:r>
            <a:endParaRPr lang="en-US" altLang="ko-KR" b="1" dirty="0" smtClean="0"/>
          </a:p>
          <a:p>
            <a:pPr lvl="2"/>
            <a:endParaRPr lang="en-US" altLang="ko-KR" b="1" dirty="0" smtClean="0"/>
          </a:p>
          <a:p>
            <a:pPr lvl="2"/>
            <a:r>
              <a:rPr lang="en-US" altLang="ko-KR" b="1" dirty="0" err="1" smtClean="0"/>
              <a:t>jsp</a:t>
            </a:r>
            <a:r>
              <a:rPr lang="ko-KR" altLang="en-US" b="1" dirty="0" smtClean="0"/>
              <a:t>는 </a:t>
            </a:r>
            <a:r>
              <a:rPr lang="ko-KR" altLang="en-US" b="1" dirty="0" smtClean="0">
                <a:solidFill>
                  <a:srgbClr val="FF0000"/>
                </a:solidFill>
              </a:rPr>
              <a:t>컴파일</a:t>
            </a:r>
            <a:r>
              <a:rPr lang="ko-KR" altLang="en-US" b="1" dirty="0" smtClean="0"/>
              <a:t> 기능이 있어 훨씬 빠른 개발 및 확장에 용이하다</a:t>
            </a:r>
            <a:r>
              <a:rPr lang="en-US" altLang="ko-KR" b="1" dirty="0" smtClean="0"/>
              <a:t>!!</a:t>
            </a:r>
            <a:endParaRPr lang="en-US" altLang="ko-KR" b="1" dirty="0"/>
          </a:p>
          <a:p>
            <a:pPr marL="534987" lvl="2" indent="0">
              <a:buNone/>
            </a:pPr>
            <a:endParaRPr lang="en-US" altLang="ko-KR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714" y="2578263"/>
            <a:ext cx="8136904" cy="358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3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530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Son Youngsik</cp:lastModifiedBy>
  <cp:revision>539</cp:revision>
  <dcterms:created xsi:type="dcterms:W3CDTF">2022-05-09T07:14:55Z</dcterms:created>
  <dcterms:modified xsi:type="dcterms:W3CDTF">2022-05-19T22:00:57Z</dcterms:modified>
</cp:coreProperties>
</file>