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웹프로그래밍 기초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jsp</a:t>
            </a:r>
            <a:r>
              <a:rPr lang="en-US" altLang="ko-KR" sz="3200" b="1" dirty="0" smtClean="0"/>
              <a:t> 3~5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474037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자바빈즈를</a:t>
            </a:r>
            <a:r>
              <a:rPr lang="ko-KR" altLang="en-US" b="1" dirty="0"/>
              <a:t> 작성할 때 규칙</a:t>
            </a:r>
            <a:endParaRPr lang="en-US" altLang="ko-KR" b="1" dirty="0"/>
          </a:p>
          <a:p>
            <a:pPr lvl="1"/>
            <a:r>
              <a:rPr lang="ko-KR" altLang="en-US" b="1" dirty="0"/>
              <a:t>자바 클래스는 </a:t>
            </a:r>
            <a:r>
              <a:rPr lang="en-US" altLang="ko-KR" b="1" dirty="0" err="1"/>
              <a:t>java.io.Serializable</a:t>
            </a:r>
            <a:r>
              <a:rPr lang="en-US" altLang="ko-KR" b="1" dirty="0"/>
              <a:t> </a:t>
            </a:r>
            <a:r>
              <a:rPr lang="ko-KR" altLang="en-US" b="1" dirty="0"/>
              <a:t>인터페이스를 구현해야 함</a:t>
            </a:r>
            <a:endParaRPr lang="en-US" altLang="ko-KR" b="1" dirty="0"/>
          </a:p>
          <a:p>
            <a:pPr lvl="1"/>
            <a:r>
              <a:rPr lang="ko-KR" altLang="en-US" b="1" dirty="0"/>
              <a:t>인수가 없는 기본 생성자가 있어야 함</a:t>
            </a:r>
            <a:endParaRPr lang="en-US" altLang="ko-KR" b="1" dirty="0"/>
          </a:p>
          <a:p>
            <a:pPr lvl="1"/>
            <a:r>
              <a:rPr lang="ko-KR" altLang="en-US" b="1" dirty="0"/>
              <a:t>모든 멤버 변수인 </a:t>
            </a:r>
            <a:r>
              <a:rPr lang="ko-KR" altLang="en-US" b="1" dirty="0" err="1"/>
              <a:t>프로퍼티는</a:t>
            </a:r>
            <a:r>
              <a:rPr lang="ko-KR" altLang="en-US" b="1" dirty="0"/>
              <a:t> </a:t>
            </a:r>
            <a:r>
              <a:rPr lang="en-US" altLang="ko-KR" b="1" dirty="0"/>
              <a:t>private </a:t>
            </a:r>
            <a:r>
              <a:rPr lang="ko-KR" altLang="en-US" b="1" dirty="0"/>
              <a:t>접근 지정자로 설정해야 함</a:t>
            </a:r>
            <a:endParaRPr lang="en-US" altLang="ko-KR" b="1" dirty="0"/>
          </a:p>
          <a:p>
            <a:pPr lvl="1"/>
            <a:r>
              <a:rPr lang="ko-KR" altLang="en-US" b="1" dirty="0"/>
              <a:t>모든 멤버 변수인 </a:t>
            </a:r>
            <a:r>
              <a:rPr lang="ko-KR" altLang="en-US" b="1" dirty="0" err="1"/>
              <a:t>프로퍼티는</a:t>
            </a:r>
            <a:r>
              <a:rPr lang="ko-KR" altLang="en-US" b="1" dirty="0"/>
              <a:t> </a:t>
            </a:r>
            <a:r>
              <a:rPr lang="en-US" altLang="ko-KR" b="1" dirty="0"/>
              <a:t>getter/setter( ) </a:t>
            </a:r>
            <a:r>
              <a:rPr lang="ko-KR" altLang="en-US" b="1" dirty="0" err="1"/>
              <a:t>메소드가</a:t>
            </a:r>
            <a:r>
              <a:rPr lang="ko-KR" altLang="en-US" b="1" dirty="0"/>
              <a:t> 존재해야 함</a:t>
            </a:r>
            <a:endParaRPr lang="en-US" altLang="ko-KR" b="1" dirty="0"/>
          </a:p>
          <a:p>
            <a:pPr lvl="1"/>
            <a:endParaRPr lang="en-US" altLang="ko-KR" sz="100" b="1" dirty="0"/>
          </a:p>
          <a:p>
            <a:pPr lvl="2"/>
            <a:r>
              <a:rPr lang="en-US" altLang="ko-KR" b="1" dirty="0"/>
              <a:t>getter( ) </a:t>
            </a:r>
            <a:r>
              <a:rPr lang="ko-KR" altLang="en-US" b="1" dirty="0" err="1"/>
              <a:t>메소드는</a:t>
            </a:r>
            <a:r>
              <a:rPr lang="ko-KR" altLang="en-US" b="1" dirty="0"/>
              <a:t> 멤버 변수에 저장된 값을 가져올 수 있는 </a:t>
            </a:r>
            <a:r>
              <a:rPr lang="ko-KR" altLang="en-US" b="1" dirty="0" err="1"/>
              <a:t>메소드이고</a:t>
            </a:r>
            <a:r>
              <a:rPr lang="en-US" altLang="ko-KR" b="1" dirty="0"/>
              <a:t>, </a:t>
            </a:r>
          </a:p>
          <a:p>
            <a:pPr lvl="2"/>
            <a:r>
              <a:rPr lang="en-US" altLang="ko-KR" b="1" dirty="0"/>
              <a:t>setter( ) </a:t>
            </a:r>
            <a:r>
              <a:rPr lang="ko-KR" altLang="en-US" b="1" dirty="0" err="1"/>
              <a:t>메소드는</a:t>
            </a:r>
            <a:r>
              <a:rPr lang="ko-KR" altLang="en-US" b="1" dirty="0"/>
              <a:t> 멤버 변수에 값을 저 장할 수 있는 </a:t>
            </a:r>
            <a:r>
              <a:rPr lang="ko-KR" altLang="en-US" b="1" dirty="0" err="1"/>
              <a:t>메소드임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09" y="2316805"/>
            <a:ext cx="5113338" cy="44124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8776" y="2724726"/>
            <a:ext cx="5691406" cy="868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509" y="224320"/>
            <a:ext cx="975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useBean</a:t>
            </a:r>
            <a:r>
              <a:rPr lang="en-US" altLang="ko-KR" b="1" dirty="0"/>
              <a:t> </a:t>
            </a:r>
            <a:r>
              <a:rPr lang="ko-KR" altLang="en-US" b="1" dirty="0"/>
              <a:t>액션 태그</a:t>
            </a:r>
            <a:endParaRPr lang="en-US" altLang="ko-KR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페이지에서 </a:t>
            </a:r>
            <a:r>
              <a:rPr lang="ko-KR" altLang="en-US" b="1" dirty="0" err="1"/>
              <a:t>자바빈즈를</a:t>
            </a:r>
            <a:r>
              <a:rPr lang="ko-KR" altLang="en-US" b="1" dirty="0"/>
              <a:t> 사용하기 위해 실제 자바 클래스를 선언하고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초기화하는 태그</a:t>
            </a:r>
            <a:endParaRPr lang="en-US" altLang="ko-KR" b="1" dirty="0"/>
          </a:p>
          <a:p>
            <a:pPr lvl="1"/>
            <a:r>
              <a:rPr lang="en-US" altLang="ko-KR" b="1" dirty="0"/>
              <a:t>id </a:t>
            </a:r>
            <a:r>
              <a:rPr lang="ko-KR" altLang="en-US" b="1" dirty="0"/>
              <a:t>속성과 </a:t>
            </a:r>
            <a:r>
              <a:rPr lang="en-US" altLang="ko-KR" b="1" dirty="0"/>
              <a:t>scope </a:t>
            </a:r>
            <a:r>
              <a:rPr lang="ko-KR" altLang="en-US" b="1" dirty="0"/>
              <a:t>속성을 바탕으로 </a:t>
            </a:r>
            <a:r>
              <a:rPr lang="ko-KR" altLang="en-US" b="1" dirty="0" err="1"/>
              <a:t>자바빈즈의</a:t>
            </a:r>
            <a:r>
              <a:rPr lang="ko-KR" altLang="en-US" b="1" dirty="0"/>
              <a:t> 객체를 검색하고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객체가 발견되지 않으면 빈 객체를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0" y="1933065"/>
            <a:ext cx="6552728" cy="662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35" y="3292159"/>
            <a:ext cx="8404678" cy="23042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60635" y="4821380"/>
            <a:ext cx="8325474" cy="868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31581" y="4899889"/>
            <a:ext cx="663910" cy="30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6" y="332509"/>
            <a:ext cx="5492817" cy="5440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39" y="618836"/>
            <a:ext cx="6289154" cy="5153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1999" y="6059054"/>
            <a:ext cx="803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dto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내 </a:t>
            </a:r>
            <a:r>
              <a:rPr lang="en-US" altLang="ko-KR" b="1" dirty="0" smtClean="0"/>
              <a:t>Product </a:t>
            </a:r>
            <a:r>
              <a:rPr lang="ko-KR" altLang="en-US" b="1" dirty="0" smtClean="0"/>
              <a:t>클래스 소스코드</a:t>
            </a:r>
            <a:endParaRPr lang="en-US" altLang="ko-KR" b="1" dirty="0" smtClean="0"/>
          </a:p>
          <a:p>
            <a:r>
              <a:rPr lang="en-US" altLang="ko-KR" b="1" dirty="0" smtClean="0"/>
              <a:t>: </a:t>
            </a:r>
            <a:r>
              <a:rPr lang="en-US" altLang="ko-KR" b="1" dirty="0" err="1" smtClean="0"/>
              <a:t>jsp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페이지에서 데이터를 </a:t>
            </a:r>
            <a:r>
              <a:rPr lang="ko-KR" altLang="en-US" b="1" dirty="0" err="1" smtClean="0"/>
              <a:t>게터세터</a:t>
            </a:r>
            <a:r>
              <a:rPr lang="ko-KR" altLang="en-US" b="1" dirty="0" smtClean="0"/>
              <a:t> 하기 위한 운송</a:t>
            </a:r>
            <a:r>
              <a:rPr lang="en-US" altLang="ko-KR" b="1" dirty="0" smtClean="0"/>
              <a:t>(?) </a:t>
            </a:r>
            <a:r>
              <a:rPr lang="ko-KR" altLang="en-US" b="1" dirty="0" smtClean="0"/>
              <a:t>작업 폴더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77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5590" y="399534"/>
            <a:ext cx="566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자바빈즈로</a:t>
            </a:r>
            <a:r>
              <a:rPr lang="ko-KR" altLang="en-US" b="1" dirty="0"/>
              <a:t> 사용할 상품 데이터 접근 클래스 만들기</a:t>
            </a:r>
            <a:r>
              <a:rPr lang="en-US" altLang="ko-KR" b="1" dirty="0"/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9" y="1108508"/>
            <a:ext cx="6384059" cy="5374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818" y="3472873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dto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내 </a:t>
            </a:r>
            <a:r>
              <a:rPr lang="en-US" altLang="ko-KR" b="1" dirty="0" smtClean="0"/>
              <a:t>Product.java</a:t>
            </a:r>
            <a:r>
              <a:rPr lang="ko-KR" altLang="en-US" b="1" dirty="0" smtClean="0"/>
              <a:t>에 구체적인</a:t>
            </a:r>
            <a:endParaRPr lang="en-US" altLang="ko-KR" b="1" dirty="0" smtClean="0"/>
          </a:p>
          <a:p>
            <a:r>
              <a:rPr lang="ko-KR" altLang="en-US" b="1" dirty="0" smtClean="0"/>
              <a:t>데이터베이스를 넣기 위한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고정 </a:t>
            </a:r>
            <a:r>
              <a:rPr lang="en-US" altLang="ko-KR" b="1" dirty="0" err="1" smtClean="0"/>
              <a:t>db</a:t>
            </a:r>
            <a:r>
              <a:rPr lang="ko-KR" altLang="en-US" b="1" dirty="0" smtClean="0"/>
              <a:t>화 작업을 하고</a:t>
            </a:r>
            <a:endParaRPr lang="en-US" altLang="ko-KR" b="1" dirty="0" smtClean="0"/>
          </a:p>
          <a:p>
            <a:r>
              <a:rPr lang="ko-KR" altLang="en-US" b="1" dirty="0" smtClean="0"/>
              <a:t>이를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</a:t>
            </a:r>
            <a:r>
              <a:rPr lang="en-US" altLang="ko-KR" b="1" dirty="0" err="1" smtClean="0"/>
              <a:t>ProductRepository</a:t>
            </a:r>
            <a:endParaRPr lang="en-US" altLang="ko-KR" b="1" dirty="0" smtClean="0"/>
          </a:p>
          <a:p>
            <a:r>
              <a:rPr lang="ko-KR" altLang="en-US" b="1" dirty="0" smtClean="0"/>
              <a:t>클래스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8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6" y="461817"/>
            <a:ext cx="5094866" cy="606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9637" y="3177308"/>
            <a:ext cx="4285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dao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내 클래스 </a:t>
            </a:r>
            <a:r>
              <a:rPr lang="en-US" altLang="ko-KR" b="1" dirty="0" err="1" smtClean="0"/>
              <a:t>db</a:t>
            </a:r>
            <a:r>
              <a:rPr lang="ko-KR" altLang="en-US" b="1" dirty="0" smtClean="0"/>
              <a:t>를 활용하여</a:t>
            </a:r>
            <a:r>
              <a:rPr lang="en-US" altLang="ko-KR" b="1" dirty="0" smtClean="0"/>
              <a:t>..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dto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클래스 내 변수로 저장 후</a:t>
            </a:r>
            <a:r>
              <a:rPr lang="en-US" altLang="ko-KR" b="1" dirty="0" smtClean="0"/>
              <a:t>..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상세정보 </a:t>
            </a:r>
            <a:r>
              <a:rPr lang="en-US" altLang="ko-KR" b="1" dirty="0" err="1" smtClean="0"/>
              <a:t>product.jsp</a:t>
            </a:r>
            <a:r>
              <a:rPr lang="ko-KR" altLang="en-US" b="1" dirty="0" smtClean="0"/>
              <a:t>로 호출 후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75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/>
          <a:stretch/>
        </p:blipFill>
        <p:spPr>
          <a:xfrm>
            <a:off x="1102051" y="1043709"/>
            <a:ext cx="9563328" cy="42025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29" y="1071417"/>
            <a:ext cx="984598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1273" y="5698836"/>
            <a:ext cx="580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강 </a:t>
            </a:r>
            <a:r>
              <a:rPr lang="ko-KR" altLang="en-US" sz="2400" b="1" dirty="0" err="1" smtClean="0"/>
              <a:t>상품목록</a:t>
            </a:r>
            <a:r>
              <a:rPr lang="ko-KR" altLang="en-US" sz="2400" b="1" dirty="0" smtClean="0"/>
              <a:t> 창 새로 생성 후 완료</a:t>
            </a:r>
            <a:r>
              <a:rPr lang="en-US" altLang="ko-KR" sz="2400" b="1" dirty="0" smtClean="0"/>
              <a:t>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5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295" y="279497"/>
            <a:ext cx="10652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내장 객체</a:t>
            </a:r>
            <a:r>
              <a:rPr lang="en-US" altLang="ko-KR" b="1" dirty="0"/>
              <a:t>(implicit object)</a:t>
            </a:r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페이지에서 사용할 수 있도록 </a:t>
            </a:r>
            <a:r>
              <a:rPr lang="en-US" altLang="ko-KR" b="1" dirty="0"/>
              <a:t>JSP </a:t>
            </a:r>
            <a:r>
              <a:rPr lang="ko-KR" altLang="en-US" b="1" dirty="0"/>
              <a:t>컨테이너에 미리 정의된 객체</a:t>
            </a:r>
            <a:endParaRPr lang="en-US" altLang="ko-KR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페이지가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프로그램으로 번역될 때 </a:t>
            </a:r>
            <a:r>
              <a:rPr lang="en-US" altLang="ko-KR" b="1" dirty="0"/>
              <a:t>JSP </a:t>
            </a:r>
            <a:r>
              <a:rPr lang="ko-KR" altLang="en-US" b="1" dirty="0"/>
              <a:t>컨테이너가 자동으로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내장 객체를 멤버 변수</a:t>
            </a:r>
            <a:r>
              <a:rPr lang="en-US" altLang="ko-KR" b="1" dirty="0"/>
              <a:t>,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매개변수 등의 각종 참조 변수</a:t>
            </a:r>
            <a:r>
              <a:rPr lang="en-US" altLang="ko-KR" b="1" dirty="0"/>
              <a:t>(</a:t>
            </a:r>
            <a:r>
              <a:rPr lang="ko-KR" altLang="en-US" b="1" dirty="0"/>
              <a:t>객체</a:t>
            </a:r>
            <a:r>
              <a:rPr lang="en-US" altLang="ko-KR" b="1" dirty="0"/>
              <a:t>)</a:t>
            </a:r>
            <a:r>
              <a:rPr lang="ko-KR" altLang="en-US" b="1" dirty="0"/>
              <a:t>로 포함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페이지에 별도의 </a:t>
            </a:r>
            <a:r>
              <a:rPr lang="en-US" altLang="ko-KR" b="1" dirty="0"/>
              <a:t>import </a:t>
            </a:r>
            <a:r>
              <a:rPr lang="ko-KR" altLang="en-US" b="1" dirty="0"/>
              <a:t>문 없이 자유롭게 사용 가능</a:t>
            </a:r>
            <a:endParaRPr lang="en-US" altLang="ko-KR" b="1" dirty="0"/>
          </a:p>
          <a:p>
            <a:pPr lvl="1"/>
            <a:r>
              <a:rPr lang="ko-KR" altLang="en-US" b="1" dirty="0" err="1"/>
              <a:t>스크립틀릿</a:t>
            </a:r>
            <a:r>
              <a:rPr lang="ko-KR" altLang="en-US" b="1" dirty="0"/>
              <a:t> 태그나 </a:t>
            </a:r>
            <a:r>
              <a:rPr lang="ko-KR" altLang="en-US" b="1" dirty="0" err="1"/>
              <a:t>표현문</a:t>
            </a:r>
            <a:r>
              <a:rPr lang="ko-KR" altLang="en-US" b="1" dirty="0"/>
              <a:t> 태그에 선언을 하거나 객체를 생성하지 않고도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직접 호출하여 사용 가능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83" y="2310822"/>
            <a:ext cx="8201025" cy="4229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45683" y="2651617"/>
            <a:ext cx="8201025" cy="71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57" y="123987"/>
            <a:ext cx="1080748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request </a:t>
            </a:r>
            <a:r>
              <a:rPr lang="ko-KR" altLang="en-US" b="1" dirty="0">
                <a:solidFill>
                  <a:srgbClr val="FF0000"/>
                </a:solidFill>
              </a:rPr>
              <a:t>내장 객체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페이지에서 가장 많이 사용되는 기본 내장 객체</a:t>
            </a:r>
            <a:endParaRPr lang="en-US" altLang="ko-KR" b="1" dirty="0"/>
          </a:p>
          <a:p>
            <a:pPr lvl="1"/>
            <a:r>
              <a:rPr lang="ko-KR" altLang="en-US" b="1" dirty="0"/>
              <a:t>웹 브라우저에서 서버의 </a:t>
            </a:r>
            <a:r>
              <a:rPr lang="en-US" altLang="ko-KR" b="1" dirty="0"/>
              <a:t>JSP </a:t>
            </a:r>
            <a:r>
              <a:rPr lang="ko-KR" altLang="en-US" b="1" dirty="0"/>
              <a:t>페이지로 전달하는 정보를 저장</a:t>
            </a:r>
            <a:endParaRPr lang="en-US" altLang="ko-KR" b="1" dirty="0"/>
          </a:p>
          <a:p>
            <a:pPr lvl="2"/>
            <a:r>
              <a:rPr lang="ko-KR" altLang="en-US" b="1" dirty="0"/>
              <a:t>폼 페이지로부터 입력된 데이터를 전달하는 요청 </a:t>
            </a:r>
            <a:r>
              <a:rPr lang="ko-KR" altLang="en-US" b="1" dirty="0" err="1"/>
              <a:t>파라미터</a:t>
            </a:r>
            <a:r>
              <a:rPr lang="ko-KR" altLang="en-US" b="1" dirty="0"/>
              <a:t> 값을 </a:t>
            </a:r>
            <a:r>
              <a:rPr lang="en-US" altLang="ko-KR" b="1" dirty="0"/>
              <a:t>JSP </a:t>
            </a:r>
            <a:r>
              <a:rPr lang="ko-KR" altLang="en-US" b="1" dirty="0"/>
              <a:t>페이지로 가져옴</a:t>
            </a:r>
            <a:endParaRPr lang="en-US" altLang="ko-KR" b="1" dirty="0"/>
          </a:p>
          <a:p>
            <a:pPr lvl="2"/>
            <a:endParaRPr lang="en-US" altLang="ko-KR" sz="300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컨테이너는 웹 브라우저에서 서버로 전달되는 정보를 처리하기 위해 </a:t>
            </a:r>
            <a:r>
              <a:rPr lang="en-US" altLang="ko-KR" b="1" dirty="0" err="1"/>
              <a:t>javax.servlet.http.HttpServletRequest</a:t>
            </a:r>
            <a:r>
              <a:rPr lang="en-US" altLang="ko-KR" b="1" dirty="0"/>
              <a:t> </a:t>
            </a:r>
            <a:r>
              <a:rPr lang="ko-KR" altLang="en-US" b="1" dirty="0"/>
              <a:t>객체 타입의 </a:t>
            </a:r>
            <a:r>
              <a:rPr lang="en-US" altLang="ko-KR" b="1" dirty="0"/>
              <a:t>request </a:t>
            </a:r>
            <a:r>
              <a:rPr lang="ko-KR" altLang="en-US" b="1" dirty="0"/>
              <a:t>내장 객체를 사용하여 사용자의 요구 사항을 얻어냄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19557" y="2500449"/>
            <a:ext cx="1099346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response </a:t>
            </a:r>
            <a:r>
              <a:rPr lang="ko-KR" altLang="en-US" sz="2000" b="1" dirty="0">
                <a:solidFill>
                  <a:srgbClr val="FF0000"/>
                </a:solidFill>
              </a:rPr>
              <a:t>내장 객체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b="1" dirty="0"/>
              <a:t>사용자의 요청을 처리한 결과를 서버에서 웹 브라우저로 전달하는 정보를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/>
              <a:t>저장하고 서버는 응답 헤더와 요청 처리 결과 데이터를 웹 브라우저로 보냄</a:t>
            </a:r>
            <a:endParaRPr lang="en-US" altLang="ko-KR" sz="2000" b="1" dirty="0"/>
          </a:p>
          <a:p>
            <a:pPr lvl="1"/>
            <a:endParaRPr lang="en-US" altLang="ko-KR" sz="300" b="1" dirty="0"/>
          </a:p>
          <a:p>
            <a:pPr lvl="1"/>
            <a:r>
              <a:rPr lang="en-US" altLang="ko-KR" sz="2000" b="1" dirty="0"/>
              <a:t>JSP </a:t>
            </a:r>
            <a:r>
              <a:rPr lang="ko-KR" altLang="en-US" sz="2000" b="1" dirty="0"/>
              <a:t>컨테이너는 서버에서 웹 브라우저로 응답하는 정보를 처리하기 위해 </a:t>
            </a:r>
            <a:r>
              <a:rPr lang="en-US" altLang="ko-KR" sz="2000" b="1" dirty="0" err="1"/>
              <a:t>javax.servlet.http.HttpServletResponse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객체 타입의 </a:t>
            </a:r>
            <a:r>
              <a:rPr lang="en-US" altLang="ko-KR" sz="2000" b="1" dirty="0"/>
              <a:t>response </a:t>
            </a:r>
            <a:r>
              <a:rPr lang="ko-KR" altLang="en-US" sz="2000" b="1" dirty="0"/>
              <a:t>내장 객체를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/>
              <a:t>사용하여 사용자의 요청에 응답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19557" y="4784578"/>
            <a:ext cx="11442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out </a:t>
            </a:r>
            <a:r>
              <a:rPr lang="ko-KR" altLang="en-US" b="1" dirty="0">
                <a:solidFill>
                  <a:srgbClr val="FF0000"/>
                </a:solidFill>
              </a:rPr>
              <a:t>내장 객체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/>
              <a:t>웹 브라우저에 데이터를 전송하는 출력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객체</a:t>
            </a:r>
            <a:endParaRPr lang="en-US" altLang="ko-KR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컨테이너는 </a:t>
            </a:r>
            <a:r>
              <a:rPr lang="en-US" altLang="ko-KR" b="1" dirty="0"/>
              <a:t>JSP </a:t>
            </a:r>
            <a:r>
              <a:rPr lang="ko-KR" altLang="en-US" b="1" dirty="0"/>
              <a:t>페이지에 사용되는 모든 </a:t>
            </a:r>
            <a:r>
              <a:rPr lang="ko-KR" altLang="en-US" b="1" dirty="0" err="1"/>
              <a:t>표현문</a:t>
            </a:r>
            <a:r>
              <a:rPr lang="ko-KR" altLang="en-US" b="1" dirty="0"/>
              <a:t> 태그와 </a:t>
            </a:r>
            <a:r>
              <a:rPr lang="en-US" altLang="ko-KR" b="1" dirty="0"/>
              <a:t>HTML, </a:t>
            </a:r>
            <a:r>
              <a:rPr lang="ko-KR" altLang="en-US" b="1" dirty="0"/>
              <a:t>일반 텍스트 등을 </a:t>
            </a:r>
            <a:r>
              <a:rPr lang="en-US" altLang="ko-KR" b="1" dirty="0"/>
              <a:t>out </a:t>
            </a:r>
            <a:r>
              <a:rPr lang="ko-KR" altLang="en-US" b="1" dirty="0"/>
              <a:t>내장 객체를 통해 웹 브라우저에 그대로 전달</a:t>
            </a:r>
            <a:endParaRPr lang="en-US" altLang="ko-KR" b="1" dirty="0"/>
          </a:p>
          <a:p>
            <a:pPr lvl="1"/>
            <a:r>
              <a:rPr lang="ko-KR" altLang="en-US" b="1" dirty="0" err="1"/>
              <a:t>스크립틀릿</a:t>
            </a:r>
            <a:r>
              <a:rPr lang="ko-KR" altLang="en-US" b="1" dirty="0"/>
              <a:t> 태그에 사용하여 단순히 값을 출력하는 </a:t>
            </a:r>
            <a:r>
              <a:rPr lang="ko-KR" altLang="en-US" b="1" dirty="0" err="1"/>
              <a:t>표현문</a:t>
            </a:r>
            <a:r>
              <a:rPr lang="ko-KR" altLang="en-US" b="1" dirty="0"/>
              <a:t> 태그</a:t>
            </a:r>
            <a:r>
              <a:rPr lang="en-US" altLang="ko-KR" b="1" dirty="0"/>
              <a:t>(&lt;%= …%&gt;)</a:t>
            </a:r>
            <a:r>
              <a:rPr lang="ko-KR" altLang="en-US" b="1" dirty="0"/>
              <a:t>와 같은 결과를 얻을 수 있음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41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5997" y="253161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5. [</a:t>
            </a:r>
            <a:r>
              <a:rPr lang="ko-KR" altLang="en-US" sz="2400" b="1" dirty="0"/>
              <a:t>웹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쇼핑몰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상품 상세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68" y="865955"/>
            <a:ext cx="4927790" cy="58525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5068" y="5596295"/>
            <a:ext cx="5081779" cy="89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4593" y="3166843"/>
            <a:ext cx="4979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b="1" dirty="0"/>
              <a:t>상품 상세 정보를 가져오는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 err="1" smtClean="0"/>
              <a:t>람다식으로</a:t>
            </a:r>
            <a:r>
              <a:rPr lang="ko-KR" altLang="en-US" b="1" dirty="0" smtClean="0"/>
              <a:t> 표기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085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0" y="236908"/>
            <a:ext cx="7076349" cy="63150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3075" y="4542410"/>
            <a:ext cx="6492124" cy="308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90115" y="4496634"/>
            <a:ext cx="344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 정보 버튼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6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2509" y="353583"/>
            <a:ext cx="863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3" y="2256450"/>
            <a:ext cx="7848872" cy="1957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1273" y="3168073"/>
            <a:ext cx="7848872" cy="52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2" y="504582"/>
            <a:ext cx="6420334" cy="5859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2244" y="3564610"/>
            <a:ext cx="41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response.setIntHeader</a:t>
            </a:r>
            <a:r>
              <a:rPr lang="en-US" altLang="ko-KR" b="1" dirty="0" smtClean="0"/>
              <a:t>(“Refresh”, 1)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페이지 </a:t>
            </a:r>
            <a:r>
              <a:rPr lang="ko-KR" altLang="en-US" b="1" dirty="0" err="1" smtClean="0"/>
              <a:t>새로고침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초단위로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148540" y="3717717"/>
            <a:ext cx="2881019" cy="265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6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39" y="2913681"/>
            <a:ext cx="7734300" cy="377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4" y="284351"/>
            <a:ext cx="10903485" cy="2629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454" y="5300421"/>
            <a:ext cx="531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강 상품목록에서 제품별 상세정보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실습하기 완료 화면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662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7181" y="491897"/>
            <a:ext cx="2250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page </a:t>
            </a:r>
            <a:r>
              <a:rPr lang="ko-KR" altLang="en-US" b="1" dirty="0" err="1"/>
              <a:t>디렉티브</a:t>
            </a:r>
            <a:r>
              <a:rPr lang="ko-KR" altLang="en-US" b="1" dirty="0"/>
              <a:t> 태그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8" y="957599"/>
            <a:ext cx="8248650" cy="864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0" y="2087544"/>
            <a:ext cx="7383707" cy="43892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39636" y="3306617"/>
            <a:ext cx="7315202" cy="34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39636" y="3010112"/>
            <a:ext cx="7315202" cy="296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39636" y="2402516"/>
            <a:ext cx="7315202" cy="34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381" y="252029"/>
            <a:ext cx="11102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12" y="2156443"/>
            <a:ext cx="8334375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37" y="3405107"/>
            <a:ext cx="8324850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487" y="4598212"/>
            <a:ext cx="82296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0241" y="325643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include </a:t>
            </a:r>
            <a:r>
              <a:rPr lang="ko-KR" altLang="en-US" b="1" dirty="0" err="1"/>
              <a:t>디렉티브</a:t>
            </a:r>
            <a:r>
              <a:rPr lang="ko-KR" altLang="en-US" b="1" dirty="0"/>
              <a:t> 태그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480291" y="963182"/>
            <a:ext cx="9033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어디에서든 선언 가능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97" y="2431718"/>
            <a:ext cx="7688558" cy="59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3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9" y="203200"/>
            <a:ext cx="5037961" cy="4819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57" y="890587"/>
            <a:ext cx="67151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046988"/>
            <a:ext cx="3581400" cy="73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4660" y="30175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welcome.jsp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1019" y="20878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menu.jsp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4380" y="3551039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footer.jsp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9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883052"/>
            <a:ext cx="10957560" cy="32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5782" y="381338"/>
            <a:ext cx="8848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 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페이지의 실행 결과 내용을 현재 페이지에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자바 </a:t>
            </a:r>
            <a:r>
              <a:rPr lang="ko-KR" altLang="en-US" b="1" dirty="0" err="1">
                <a:solidFill>
                  <a:srgbClr val="FF0000"/>
                </a:solidFill>
              </a:rPr>
              <a:t>빈즈</a:t>
            </a:r>
            <a:r>
              <a:rPr lang="en-US" altLang="ko-KR" b="1" dirty="0">
                <a:solidFill>
                  <a:srgbClr val="FF0000"/>
                </a:solidFill>
              </a:rPr>
              <a:t>(JavaBeans) </a:t>
            </a:r>
            <a:r>
              <a:rPr lang="ko-KR" altLang="en-US" b="1" dirty="0">
                <a:solidFill>
                  <a:srgbClr val="FF0000"/>
                </a:solidFill>
              </a:rPr>
              <a:t>등의 다양한 기능 제공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22" y="1937731"/>
            <a:ext cx="7704856" cy="49202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46922" y="3084944"/>
            <a:ext cx="7315202" cy="34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9672" y="501503"/>
            <a:ext cx="10095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자바빈즈</a:t>
            </a:r>
            <a:endParaRPr lang="en-US" altLang="ko-KR" b="1" dirty="0"/>
          </a:p>
          <a:p>
            <a:pPr lvl="1"/>
            <a:r>
              <a:rPr lang="ko-KR" altLang="en-US" b="1" dirty="0"/>
              <a:t>동적 콘텐츠 개발을 위해 자바 코드를 사용하여 자바 클래스로 </a:t>
            </a:r>
            <a:r>
              <a:rPr lang="ko-KR" altLang="en-US" b="1" dirty="0" err="1"/>
              <a:t>로직을</a:t>
            </a:r>
            <a:r>
              <a:rPr lang="ko-KR" altLang="en-US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작성하는 방법</a:t>
            </a:r>
            <a:endParaRPr lang="en-US" altLang="ko-KR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페이지에서 화면을 표현하기 위한 계산식이나 자료의 처리를 담당하는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err="1"/>
              <a:t>자바코드를</a:t>
            </a:r>
            <a:r>
              <a:rPr lang="ko-KR" altLang="en-US" b="1" dirty="0"/>
              <a:t> 따로 분리하여 작성하는 것</a:t>
            </a:r>
            <a:endParaRPr lang="en-US" altLang="ko-KR" b="1" dirty="0"/>
          </a:p>
          <a:p>
            <a:pPr lvl="1"/>
            <a:r>
              <a:rPr lang="en-US" altLang="ko-KR" b="1" dirty="0"/>
              <a:t>JSP </a:t>
            </a:r>
            <a:r>
              <a:rPr lang="ko-KR" altLang="en-US" b="1" dirty="0"/>
              <a:t>페이지가 </a:t>
            </a:r>
            <a:r>
              <a:rPr lang="en-US" altLang="ko-KR" b="1" dirty="0"/>
              <a:t>HTML</a:t>
            </a:r>
            <a:r>
              <a:rPr lang="ko-KR" altLang="en-US" b="1" dirty="0"/>
              <a:t>과 같이 쉽고 간단한 코드만으로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51" y="3227683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497</Words>
  <Application>Microsoft Office PowerPoint</Application>
  <PresentationFormat>와이드스크린</PresentationFormat>
  <Paragraphs>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ysysson</cp:lastModifiedBy>
  <cp:revision>586</cp:revision>
  <dcterms:created xsi:type="dcterms:W3CDTF">2022-05-09T07:14:55Z</dcterms:created>
  <dcterms:modified xsi:type="dcterms:W3CDTF">2022-05-20T00:19:23Z</dcterms:modified>
</cp:coreProperties>
</file>