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9" r:id="rId2"/>
    <p:sldId id="267" r:id="rId3"/>
    <p:sldId id="300" r:id="rId4"/>
    <p:sldId id="296" r:id="rId5"/>
    <p:sldId id="297" r:id="rId6"/>
    <p:sldId id="298" r:id="rId7"/>
    <p:sldId id="276" r:id="rId8"/>
    <p:sldId id="274" r:id="rId9"/>
    <p:sldId id="277" r:id="rId10"/>
    <p:sldId id="278" r:id="rId11"/>
    <p:sldId id="280" r:id="rId12"/>
    <p:sldId id="283" r:id="rId13"/>
    <p:sldId id="282" r:id="rId14"/>
    <p:sldId id="284" r:id="rId15"/>
    <p:sldId id="285" r:id="rId16"/>
    <p:sldId id="288" r:id="rId17"/>
    <p:sldId id="289" r:id="rId18"/>
    <p:sldId id="287" r:id="rId19"/>
    <p:sldId id="290" r:id="rId20"/>
    <p:sldId id="291" r:id="rId21"/>
    <p:sldId id="292" r:id="rId22"/>
    <p:sldId id="293" r:id="rId23"/>
    <p:sldId id="294" r:id="rId24"/>
    <p:sldId id="295" r:id="rId25"/>
    <p:sldId id="286" r:id="rId26"/>
    <p:sldId id="301" r:id="rId27"/>
    <p:sldId id="29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77A"/>
    <a:srgbClr val="706866"/>
    <a:srgbClr val="7FDAD4"/>
    <a:srgbClr val="FFD966"/>
    <a:srgbClr val="8BBFD7"/>
    <a:srgbClr val="E77E6B"/>
    <a:srgbClr val="D1CEC7"/>
    <a:srgbClr val="393C43"/>
    <a:srgbClr val="54B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9BF5-31E9-4D24-A622-EA11D006D5B8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E4FE-A139-4CB8-A9B0-077E8AD3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1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6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3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8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5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4965-AA62-4B11-8E21-BCC8B6B1C605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28063"/>
              </p:ext>
            </p:extLst>
          </p:nvPr>
        </p:nvGraphicFramePr>
        <p:xfrm>
          <a:off x="3771900" y="5426603"/>
          <a:ext cx="5809951" cy="65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0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rgbClr val="706866"/>
                          </a:solidFill>
                        </a:rPr>
                        <a:t>비오비</a:t>
                      </a:r>
                      <a:r>
                        <a:rPr lang="ko-KR" altLang="en-US" sz="1800" dirty="0">
                          <a:solidFill>
                            <a:srgbClr val="706866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706866"/>
                          </a:solidFill>
                        </a:rPr>
                        <a:t>8</a:t>
                      </a:r>
                      <a:r>
                        <a:rPr lang="ko-KR" altLang="en-US" sz="1800" dirty="0">
                          <a:solidFill>
                            <a:srgbClr val="706866"/>
                          </a:solidFill>
                        </a:rPr>
                        <a:t>기 취약점 트랙 교육생 김희연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595742" y="1001297"/>
            <a:ext cx="9226055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2400" b="1" dirty="0" err="1">
                <a:solidFill>
                  <a:prstClr val="white"/>
                </a:solidFill>
                <a:cs typeface="Aharoni" panose="02010803020104030203" pitchFamily="2" charset="-79"/>
              </a:rPr>
              <a:t>암호학적으로</a:t>
            </a:r>
            <a:r>
              <a:rPr lang="ko-KR" altLang="en-US" sz="2400" b="1" dirty="0">
                <a:solidFill>
                  <a:prstClr val="white"/>
                </a:solidFill>
                <a:cs typeface="Aharoni" panose="02010803020104030203" pitchFamily="2" charset="-79"/>
              </a:rPr>
              <a:t> 안전한 카카오톡 </a:t>
            </a:r>
            <a:r>
              <a:rPr lang="en-US" altLang="ko-KR" sz="2400" b="1" dirty="0">
                <a:solidFill>
                  <a:prstClr val="white"/>
                </a:solidFill>
                <a:cs typeface="Aharoni" panose="02010803020104030203" pitchFamily="2" charset="-79"/>
              </a:rPr>
              <a:t>E2E</a:t>
            </a:r>
            <a:r>
              <a:rPr lang="ko-KR" altLang="en-US" sz="2400" b="1" dirty="0">
                <a:solidFill>
                  <a:prstClr val="white"/>
                </a:solidFill>
                <a:cs typeface="Aharoni" panose="02010803020104030203" pitchFamily="2" charset="-79"/>
              </a:rPr>
              <a:t>기능 제작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8646936" y="1176530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3048000" y="5426604"/>
            <a:ext cx="819206" cy="628650"/>
            <a:chOff x="1845932" y="5724525"/>
            <a:chExt cx="819206" cy="628650"/>
          </a:xfrm>
        </p:grpSpPr>
        <p:sp>
          <p:nvSpPr>
            <p:cNvPr id="94" name="자유형 93"/>
            <p:cNvSpPr/>
            <p:nvPr/>
          </p:nvSpPr>
          <p:spPr>
            <a:xfrm rot="5400000">
              <a:off x="1941210" y="5629247"/>
              <a:ext cx="628650" cy="819206"/>
            </a:xfrm>
            <a:custGeom>
              <a:avLst/>
              <a:gdLst>
                <a:gd name="connsiteX0" fmla="*/ 0 w 628650"/>
                <a:gd name="connsiteY0" fmla="*/ 819206 h 819206"/>
                <a:gd name="connsiteX1" fmla="*/ 0 w 628650"/>
                <a:gd name="connsiteY1" fmla="*/ 101359 h 819206"/>
                <a:gd name="connsiteX2" fmla="*/ 214422 w 628650"/>
                <a:gd name="connsiteY2" fmla="*/ 101359 h 819206"/>
                <a:gd name="connsiteX3" fmla="*/ 298888 w 628650"/>
                <a:gd name="connsiteY3" fmla="*/ 0 h 819206"/>
                <a:gd name="connsiteX4" fmla="*/ 383354 w 628650"/>
                <a:gd name="connsiteY4" fmla="*/ 101359 h 819206"/>
                <a:gd name="connsiteX5" fmla="*/ 628650 w 628650"/>
                <a:gd name="connsiteY5" fmla="*/ 101359 h 819206"/>
                <a:gd name="connsiteX6" fmla="*/ 628650 w 628650"/>
                <a:gd name="connsiteY6" fmla="*/ 819206 h 81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819206">
                  <a:moveTo>
                    <a:pt x="0" y="819206"/>
                  </a:moveTo>
                  <a:lnTo>
                    <a:pt x="0" y="101359"/>
                  </a:lnTo>
                  <a:lnTo>
                    <a:pt x="214422" y="101359"/>
                  </a:lnTo>
                  <a:lnTo>
                    <a:pt x="298888" y="0"/>
                  </a:lnTo>
                  <a:lnTo>
                    <a:pt x="383354" y="101359"/>
                  </a:lnTo>
                  <a:lnTo>
                    <a:pt x="628650" y="101359"/>
                  </a:lnTo>
                  <a:lnTo>
                    <a:pt x="628650" y="819206"/>
                  </a:lnTo>
                  <a:close/>
                </a:path>
              </a:pathLst>
            </a:custGeom>
            <a:solidFill>
              <a:srgbClr val="FF87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961495" y="5887358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200" b="1" dirty="0">
                  <a:solidFill>
                    <a:schemeClr val="bg1"/>
                  </a:solidFill>
                </a:rPr>
                <a:t>이름</a:t>
              </a:r>
              <a:endParaRPr lang="en-US" altLang="ko-KR" sz="4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DC7AF86-D3D8-4B16-A508-2E84736A6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61" y="2462354"/>
            <a:ext cx="2138189" cy="21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2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프로토콜 설명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732745" y="61852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54E6599-295E-4B04-A31F-0083EB76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17" y="2782046"/>
            <a:ext cx="2194483" cy="35837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80E842-68E2-4B69-9AC0-D5B80C260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73" y="672693"/>
            <a:ext cx="1390365" cy="951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0502E8-0E7C-43FD-A74B-E0056BA942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976" y="667873"/>
            <a:ext cx="1325952" cy="9080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D3651B-E5C8-4A37-AF41-66E932BCADB0}"/>
              </a:ext>
            </a:extLst>
          </p:cNvPr>
          <p:cNvSpPr txBox="1"/>
          <p:nvPr/>
        </p:nvSpPr>
        <p:spPr>
          <a:xfrm>
            <a:off x="2229430" y="5221761"/>
            <a:ext cx="142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ooper Black" panose="0208090404030B020404" pitchFamily="18" charset="0"/>
              </a:rPr>
              <a:t>Alice</a:t>
            </a:r>
            <a:endParaRPr lang="ko-KR" altLang="en-US" sz="3600" b="1" dirty="0">
              <a:latin typeface="Cooper Black" panose="0208090404030B0204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A7CA80-BAE3-4A65-BE93-52AE4AA0CC6C}"/>
              </a:ext>
            </a:extLst>
          </p:cNvPr>
          <p:cNvSpPr txBox="1"/>
          <p:nvPr/>
        </p:nvSpPr>
        <p:spPr>
          <a:xfrm>
            <a:off x="1137276" y="989908"/>
            <a:ext cx="30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oper Black" panose="0208090404030B020404" pitchFamily="18" charset="0"/>
              </a:rPr>
              <a:t>Alice’s Server</a:t>
            </a:r>
            <a:endParaRPr lang="ko-KR" altLang="en-US" sz="3200" b="1" dirty="0">
              <a:latin typeface="Cooper Black" panose="0208090404030B0204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BF88CC-F24B-445E-8BE9-40507A39F9BA}"/>
              </a:ext>
            </a:extLst>
          </p:cNvPr>
          <p:cNvSpPr txBox="1"/>
          <p:nvPr/>
        </p:nvSpPr>
        <p:spPr>
          <a:xfrm>
            <a:off x="8253379" y="989050"/>
            <a:ext cx="30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oper Black" panose="0208090404030B020404" pitchFamily="18" charset="0"/>
              </a:rPr>
              <a:t>Bob’s Server</a:t>
            </a:r>
            <a:endParaRPr lang="ko-KR" altLang="en-US" sz="3200" b="1" dirty="0">
              <a:latin typeface="Cooper Black" panose="0208090404030B020404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CAAF4E-6F77-411F-B198-AEA8656C98E5}"/>
              </a:ext>
            </a:extLst>
          </p:cNvPr>
          <p:cNvCxnSpPr/>
          <p:nvPr/>
        </p:nvCxnSpPr>
        <p:spPr>
          <a:xfrm>
            <a:off x="5212668" y="1696860"/>
            <a:ext cx="0" cy="4575699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1DE21FE-C99A-4911-8B14-A0140D935E4D}"/>
              </a:ext>
            </a:extLst>
          </p:cNvPr>
          <p:cNvCxnSpPr/>
          <p:nvPr/>
        </p:nvCxnSpPr>
        <p:spPr>
          <a:xfrm>
            <a:off x="7996110" y="1692429"/>
            <a:ext cx="0" cy="4575699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B1208BD8-F63C-4411-8A4A-98472ACA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28" y="2758995"/>
            <a:ext cx="2194483" cy="35837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F1C6AB6-E0CA-40EA-9999-5648CB6E31D2}"/>
              </a:ext>
            </a:extLst>
          </p:cNvPr>
          <p:cNvSpPr txBox="1"/>
          <p:nvPr/>
        </p:nvSpPr>
        <p:spPr>
          <a:xfrm>
            <a:off x="9376771" y="5221760"/>
            <a:ext cx="117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ooper Black" panose="0208090404030B020404" pitchFamily="18" charset="0"/>
              </a:rPr>
              <a:t>Bob</a:t>
            </a:r>
            <a:endParaRPr lang="ko-KR" altLang="en-US" sz="3600" b="1" dirty="0">
              <a:latin typeface="Cooper Black" panose="0208090404030B0204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59F20-B043-48D0-AC9F-C7ADC6047341}"/>
              </a:ext>
            </a:extLst>
          </p:cNvPr>
          <p:cNvSpPr txBox="1"/>
          <p:nvPr/>
        </p:nvSpPr>
        <p:spPr>
          <a:xfrm>
            <a:off x="1569794" y="1667262"/>
            <a:ext cx="262233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서명키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AEFD59-DC7E-4598-8B41-5A4C1B563F29}"/>
              </a:ext>
            </a:extLst>
          </p:cNvPr>
          <p:cNvSpPr txBox="1"/>
          <p:nvPr/>
        </p:nvSpPr>
        <p:spPr>
          <a:xfrm>
            <a:off x="8635017" y="1662922"/>
            <a:ext cx="262233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서명키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109B0C1-01E7-4112-9700-F4AE0C111A78}"/>
              </a:ext>
            </a:extLst>
          </p:cNvPr>
          <p:cNvCxnSpPr>
            <a:cxnSpLocks/>
          </p:cNvCxnSpPr>
          <p:nvPr/>
        </p:nvCxnSpPr>
        <p:spPr>
          <a:xfrm>
            <a:off x="5227566" y="2530912"/>
            <a:ext cx="27685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F80F92-3527-428B-AC99-68C60980A757}"/>
              </a:ext>
            </a:extLst>
          </p:cNvPr>
          <p:cNvSpPr txBox="1"/>
          <p:nvPr/>
        </p:nvSpPr>
        <p:spPr>
          <a:xfrm>
            <a:off x="5379701" y="1918830"/>
            <a:ext cx="281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ECDSA 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b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공개키에 대한 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전자서명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D127DD6-82C1-4BCA-966A-EA1B566AEA92}"/>
              </a:ext>
            </a:extLst>
          </p:cNvPr>
          <p:cNvCxnSpPr>
            <a:cxnSpLocks/>
          </p:cNvCxnSpPr>
          <p:nvPr/>
        </p:nvCxnSpPr>
        <p:spPr>
          <a:xfrm flipH="1">
            <a:off x="5261703" y="3450479"/>
            <a:ext cx="27685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5B77DC-789A-4C8F-BB44-32843F19B2C1}"/>
              </a:ext>
            </a:extLst>
          </p:cNvPr>
          <p:cNvSpPr txBox="1"/>
          <p:nvPr/>
        </p:nvSpPr>
        <p:spPr>
          <a:xfrm>
            <a:off x="5413838" y="2838397"/>
            <a:ext cx="281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ECDSA 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b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공개키에 대한 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전자서명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C1A14D-1B0C-42E4-9782-6768452B4558}"/>
              </a:ext>
            </a:extLst>
          </p:cNvPr>
          <p:cNvSpPr txBox="1"/>
          <p:nvPr/>
        </p:nvSpPr>
        <p:spPr>
          <a:xfrm>
            <a:off x="1257725" y="3342534"/>
            <a:ext cx="3536139" cy="1285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Bob</a:t>
            </a:r>
            <a:r>
              <a:rPr lang="ko-KR" altLang="en-US" b="1" dirty="0"/>
              <a:t>이 전달해준</a:t>
            </a:r>
            <a:r>
              <a:rPr lang="en-US" altLang="ko-KR" b="1" dirty="0"/>
              <a:t> RSA</a:t>
            </a:r>
            <a:r>
              <a:rPr lang="ko-KR" altLang="en-US" b="1" dirty="0"/>
              <a:t>공개키</a:t>
            </a:r>
            <a:r>
              <a:rPr lang="en-US" altLang="ko-KR" b="1" dirty="0"/>
              <a:t>(Message)</a:t>
            </a:r>
            <a:r>
              <a:rPr lang="ko-KR" altLang="en-US" b="1" dirty="0"/>
              <a:t>에 대하여 </a:t>
            </a:r>
            <a:br>
              <a:rPr lang="en-US" altLang="ko-KR" b="1" dirty="0"/>
            </a:br>
            <a:r>
              <a:rPr lang="ko-KR" altLang="en-US" b="1" dirty="0"/>
              <a:t>전자서명 검증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DD9388-E4B5-43B0-B18C-6921514B2A37}"/>
              </a:ext>
            </a:extLst>
          </p:cNvPr>
          <p:cNvSpPr txBox="1"/>
          <p:nvPr/>
        </p:nvSpPr>
        <p:spPr>
          <a:xfrm>
            <a:off x="8365213" y="3336838"/>
            <a:ext cx="3536139" cy="1285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Alice</a:t>
            </a:r>
            <a:r>
              <a:rPr lang="ko-KR" altLang="en-US" b="1" dirty="0"/>
              <a:t>가 전달해준</a:t>
            </a:r>
            <a:r>
              <a:rPr lang="en-US" altLang="ko-KR" b="1" dirty="0"/>
              <a:t> RSA</a:t>
            </a:r>
            <a:r>
              <a:rPr lang="ko-KR" altLang="en-US" b="1" dirty="0"/>
              <a:t>공개키</a:t>
            </a:r>
            <a:r>
              <a:rPr lang="en-US" altLang="ko-KR" b="1" dirty="0"/>
              <a:t>(Message)</a:t>
            </a:r>
            <a:r>
              <a:rPr lang="ko-KR" altLang="en-US" b="1" dirty="0"/>
              <a:t>에 대하여 </a:t>
            </a:r>
            <a:br>
              <a:rPr lang="en-US" altLang="ko-KR" b="1" dirty="0"/>
            </a:br>
            <a:r>
              <a:rPr lang="ko-KR" altLang="en-US" b="1" dirty="0"/>
              <a:t>전자서명 검증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A3E6DFE-2E55-496B-9B0A-708087980C64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8A0FA07B-0493-4259-A60F-14F892C7A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75079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id="{F6BBDAD9-2731-49E0-AF24-0B91C394FD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E5013D3-2461-46A4-B024-5B8EDFF840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" t="36014" r="70067" b="49978"/>
          <a:stretch/>
        </p:blipFill>
        <p:spPr>
          <a:xfrm>
            <a:off x="44353" y="2507166"/>
            <a:ext cx="570167" cy="5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0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프로토콜 설명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732745" y="61852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54E6599-295E-4B04-A31F-0083EB76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17" y="2782046"/>
            <a:ext cx="2194483" cy="35837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80E842-68E2-4B69-9AC0-D5B80C260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73" y="672693"/>
            <a:ext cx="1390365" cy="951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0502E8-0E7C-43FD-A74B-E0056BA942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976" y="667873"/>
            <a:ext cx="1325952" cy="9080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D3651B-E5C8-4A37-AF41-66E932BCADB0}"/>
              </a:ext>
            </a:extLst>
          </p:cNvPr>
          <p:cNvSpPr txBox="1"/>
          <p:nvPr/>
        </p:nvSpPr>
        <p:spPr>
          <a:xfrm>
            <a:off x="2229430" y="5221761"/>
            <a:ext cx="142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ooper Black" panose="0208090404030B020404" pitchFamily="18" charset="0"/>
              </a:rPr>
              <a:t>Alice</a:t>
            </a:r>
            <a:endParaRPr lang="ko-KR" altLang="en-US" sz="3600" b="1" dirty="0">
              <a:latin typeface="Cooper Black" panose="0208090404030B0204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A7CA80-BAE3-4A65-BE93-52AE4AA0CC6C}"/>
              </a:ext>
            </a:extLst>
          </p:cNvPr>
          <p:cNvSpPr txBox="1"/>
          <p:nvPr/>
        </p:nvSpPr>
        <p:spPr>
          <a:xfrm>
            <a:off x="1137276" y="989908"/>
            <a:ext cx="30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oper Black" panose="0208090404030B020404" pitchFamily="18" charset="0"/>
              </a:rPr>
              <a:t>Alice’s Server</a:t>
            </a:r>
            <a:endParaRPr lang="ko-KR" altLang="en-US" sz="3200" b="1" dirty="0">
              <a:latin typeface="Cooper Black" panose="0208090404030B0204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BF88CC-F24B-445E-8BE9-40507A39F9BA}"/>
              </a:ext>
            </a:extLst>
          </p:cNvPr>
          <p:cNvSpPr txBox="1"/>
          <p:nvPr/>
        </p:nvSpPr>
        <p:spPr>
          <a:xfrm>
            <a:off x="8253379" y="989050"/>
            <a:ext cx="30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oper Black" panose="0208090404030B020404" pitchFamily="18" charset="0"/>
              </a:rPr>
              <a:t>Bob’s Server</a:t>
            </a:r>
            <a:endParaRPr lang="ko-KR" altLang="en-US" sz="3200" b="1" dirty="0">
              <a:latin typeface="Cooper Black" panose="0208090404030B020404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CAAF4E-6F77-411F-B198-AEA8656C98E5}"/>
              </a:ext>
            </a:extLst>
          </p:cNvPr>
          <p:cNvCxnSpPr/>
          <p:nvPr/>
        </p:nvCxnSpPr>
        <p:spPr>
          <a:xfrm>
            <a:off x="5212668" y="1696860"/>
            <a:ext cx="0" cy="4575699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1DE21FE-C99A-4911-8B14-A0140D935E4D}"/>
              </a:ext>
            </a:extLst>
          </p:cNvPr>
          <p:cNvCxnSpPr/>
          <p:nvPr/>
        </p:nvCxnSpPr>
        <p:spPr>
          <a:xfrm>
            <a:off x="7996110" y="1692429"/>
            <a:ext cx="0" cy="4575699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B1208BD8-F63C-4411-8A4A-98472ACA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28" y="2758995"/>
            <a:ext cx="2194483" cy="35837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F1C6AB6-E0CA-40EA-9999-5648CB6E31D2}"/>
              </a:ext>
            </a:extLst>
          </p:cNvPr>
          <p:cNvSpPr txBox="1"/>
          <p:nvPr/>
        </p:nvSpPr>
        <p:spPr>
          <a:xfrm>
            <a:off x="9376771" y="5221760"/>
            <a:ext cx="117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ooper Black" panose="0208090404030B020404" pitchFamily="18" charset="0"/>
              </a:rPr>
              <a:t>Bob</a:t>
            </a:r>
            <a:endParaRPr lang="ko-KR" altLang="en-US" sz="3600" b="1" dirty="0">
              <a:latin typeface="Cooper Black" panose="0208090404030B0204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59F20-B043-48D0-AC9F-C7ADC6047341}"/>
              </a:ext>
            </a:extLst>
          </p:cNvPr>
          <p:cNvSpPr txBox="1"/>
          <p:nvPr/>
        </p:nvSpPr>
        <p:spPr>
          <a:xfrm>
            <a:off x="1569794" y="1667262"/>
            <a:ext cx="262233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서명키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AEFD59-DC7E-4598-8B41-5A4C1B563F29}"/>
              </a:ext>
            </a:extLst>
          </p:cNvPr>
          <p:cNvSpPr txBox="1"/>
          <p:nvPr/>
        </p:nvSpPr>
        <p:spPr>
          <a:xfrm>
            <a:off x="8635017" y="1662922"/>
            <a:ext cx="262233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서명키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109B0C1-01E7-4112-9700-F4AE0C111A78}"/>
              </a:ext>
            </a:extLst>
          </p:cNvPr>
          <p:cNvCxnSpPr>
            <a:cxnSpLocks/>
          </p:cNvCxnSpPr>
          <p:nvPr/>
        </p:nvCxnSpPr>
        <p:spPr>
          <a:xfrm>
            <a:off x="5227566" y="4015765"/>
            <a:ext cx="27685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F80F92-3527-428B-AC99-68C60980A757}"/>
              </a:ext>
            </a:extLst>
          </p:cNvPr>
          <p:cNvSpPr txBox="1"/>
          <p:nvPr/>
        </p:nvSpPr>
        <p:spPr>
          <a:xfrm>
            <a:off x="5289847" y="3394090"/>
            <a:ext cx="281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Bob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공개키로 암호화한</a:t>
            </a:r>
            <a:b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카카오톡 메시지 전달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BFCC24-7969-4DFA-84FB-26F1AEE49C27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7F168F3-6A3C-4FC6-98FB-C64183C88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75079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1" name="그림 40">
            <a:extLst>
              <a:ext uri="{FF2B5EF4-FFF2-40B4-BE49-F238E27FC236}">
                <a16:creationId xmlns:a16="http://schemas.microsoft.com/office/drawing/2014/main" id="{0423E295-DA6B-47F3-AFE1-55688E8510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2357A49-3E00-4E40-8A4E-6E8883EF25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" t="36014" r="70067" b="49978"/>
          <a:stretch/>
        </p:blipFill>
        <p:spPr>
          <a:xfrm>
            <a:off x="44353" y="2507166"/>
            <a:ext cx="570167" cy="5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7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프로토콜 설명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732745" y="61852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54E6599-295E-4B04-A31F-0083EB76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17" y="2782046"/>
            <a:ext cx="2194483" cy="35837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80E842-68E2-4B69-9AC0-D5B80C260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73" y="672693"/>
            <a:ext cx="1390365" cy="951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0502E8-0E7C-43FD-A74B-E0056BA942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976" y="667873"/>
            <a:ext cx="1325952" cy="9080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D3651B-E5C8-4A37-AF41-66E932BCADB0}"/>
              </a:ext>
            </a:extLst>
          </p:cNvPr>
          <p:cNvSpPr txBox="1"/>
          <p:nvPr/>
        </p:nvSpPr>
        <p:spPr>
          <a:xfrm>
            <a:off x="2229430" y="5221761"/>
            <a:ext cx="142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ooper Black" panose="0208090404030B020404" pitchFamily="18" charset="0"/>
              </a:rPr>
              <a:t>Alice</a:t>
            </a:r>
            <a:endParaRPr lang="ko-KR" altLang="en-US" sz="3600" b="1" dirty="0">
              <a:latin typeface="Cooper Black" panose="0208090404030B0204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A7CA80-BAE3-4A65-BE93-52AE4AA0CC6C}"/>
              </a:ext>
            </a:extLst>
          </p:cNvPr>
          <p:cNvSpPr txBox="1"/>
          <p:nvPr/>
        </p:nvSpPr>
        <p:spPr>
          <a:xfrm>
            <a:off x="1137276" y="989908"/>
            <a:ext cx="30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oper Black" panose="0208090404030B020404" pitchFamily="18" charset="0"/>
              </a:rPr>
              <a:t>Alice’s Server</a:t>
            </a:r>
            <a:endParaRPr lang="ko-KR" altLang="en-US" sz="3200" b="1" dirty="0">
              <a:latin typeface="Cooper Black" panose="0208090404030B0204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BF88CC-F24B-445E-8BE9-40507A39F9BA}"/>
              </a:ext>
            </a:extLst>
          </p:cNvPr>
          <p:cNvSpPr txBox="1"/>
          <p:nvPr/>
        </p:nvSpPr>
        <p:spPr>
          <a:xfrm>
            <a:off x="8253379" y="989050"/>
            <a:ext cx="30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oper Black" panose="0208090404030B020404" pitchFamily="18" charset="0"/>
              </a:rPr>
              <a:t>Bob’s Server</a:t>
            </a:r>
            <a:endParaRPr lang="ko-KR" altLang="en-US" sz="3200" b="1" dirty="0">
              <a:latin typeface="Cooper Black" panose="0208090404030B020404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CAAF4E-6F77-411F-B198-AEA8656C98E5}"/>
              </a:ext>
            </a:extLst>
          </p:cNvPr>
          <p:cNvCxnSpPr/>
          <p:nvPr/>
        </p:nvCxnSpPr>
        <p:spPr>
          <a:xfrm>
            <a:off x="5212668" y="1696860"/>
            <a:ext cx="0" cy="4575699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1DE21FE-C99A-4911-8B14-A0140D935E4D}"/>
              </a:ext>
            </a:extLst>
          </p:cNvPr>
          <p:cNvCxnSpPr/>
          <p:nvPr/>
        </p:nvCxnSpPr>
        <p:spPr>
          <a:xfrm>
            <a:off x="7996110" y="1692429"/>
            <a:ext cx="0" cy="4575699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B1208BD8-F63C-4411-8A4A-98472ACA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28" y="2758995"/>
            <a:ext cx="2194483" cy="35837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F1C6AB6-E0CA-40EA-9999-5648CB6E31D2}"/>
              </a:ext>
            </a:extLst>
          </p:cNvPr>
          <p:cNvSpPr txBox="1"/>
          <p:nvPr/>
        </p:nvSpPr>
        <p:spPr>
          <a:xfrm>
            <a:off x="9376771" y="5221760"/>
            <a:ext cx="117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ooper Black" panose="0208090404030B020404" pitchFamily="18" charset="0"/>
              </a:rPr>
              <a:t>Bob</a:t>
            </a:r>
            <a:endParaRPr lang="ko-KR" altLang="en-US" sz="3600" b="1" dirty="0">
              <a:latin typeface="Cooper Black" panose="0208090404030B0204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59F20-B043-48D0-AC9F-C7ADC6047341}"/>
              </a:ext>
            </a:extLst>
          </p:cNvPr>
          <p:cNvSpPr txBox="1"/>
          <p:nvPr/>
        </p:nvSpPr>
        <p:spPr>
          <a:xfrm>
            <a:off x="1569794" y="1667262"/>
            <a:ext cx="262233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서명키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AEFD59-DC7E-4598-8B41-5A4C1B563F29}"/>
              </a:ext>
            </a:extLst>
          </p:cNvPr>
          <p:cNvSpPr txBox="1"/>
          <p:nvPr/>
        </p:nvSpPr>
        <p:spPr>
          <a:xfrm>
            <a:off x="8635017" y="1662922"/>
            <a:ext cx="262233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서명키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109B0C1-01E7-4112-9700-F4AE0C111A78}"/>
              </a:ext>
            </a:extLst>
          </p:cNvPr>
          <p:cNvCxnSpPr>
            <a:cxnSpLocks/>
          </p:cNvCxnSpPr>
          <p:nvPr/>
        </p:nvCxnSpPr>
        <p:spPr>
          <a:xfrm>
            <a:off x="5227566" y="4015765"/>
            <a:ext cx="27685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F80F92-3527-428B-AC99-68C60980A757}"/>
              </a:ext>
            </a:extLst>
          </p:cNvPr>
          <p:cNvSpPr txBox="1"/>
          <p:nvPr/>
        </p:nvSpPr>
        <p:spPr>
          <a:xfrm>
            <a:off x="5289847" y="3394090"/>
            <a:ext cx="281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Bob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공개키로 암호화한</a:t>
            </a:r>
            <a:b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카카오톡 메시지 전달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484FD6-5106-4CE3-A8C1-4342B98C0717}"/>
              </a:ext>
            </a:extLst>
          </p:cNvPr>
          <p:cNvSpPr txBox="1"/>
          <p:nvPr/>
        </p:nvSpPr>
        <p:spPr>
          <a:xfrm>
            <a:off x="8302262" y="3543970"/>
            <a:ext cx="3610115" cy="869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Bob</a:t>
            </a:r>
            <a:r>
              <a:rPr lang="ko-KR" altLang="en-US" b="1" dirty="0"/>
              <a:t>의 </a:t>
            </a:r>
            <a:r>
              <a:rPr lang="en-US" altLang="ko-KR" b="1" dirty="0"/>
              <a:t>RSA </a:t>
            </a:r>
            <a:r>
              <a:rPr lang="ko-KR" altLang="en-US" b="1" dirty="0"/>
              <a:t>비밀키로 </a:t>
            </a:r>
            <a:r>
              <a:rPr lang="ko-KR" altLang="en-US" b="1" dirty="0" err="1"/>
              <a:t>복호화하여</a:t>
            </a:r>
            <a:r>
              <a:rPr lang="ko-KR" altLang="en-US" b="1" dirty="0"/>
              <a:t> 카카오톡 메시지 확인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CC78AD-4FC6-411F-B911-70E95EFB1D5D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129B992-FAD8-49E8-B71F-C5992DE1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75079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D41E98F2-938D-45B2-82B4-AF1260FBE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3AB41E5-7159-420E-9E90-7B98360960B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" t="36014" r="70067" b="49978"/>
          <a:stretch/>
        </p:blipFill>
        <p:spPr>
          <a:xfrm>
            <a:off x="44353" y="2507166"/>
            <a:ext cx="570167" cy="5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9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프로토콜 설명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732745" y="61852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54E6599-295E-4B04-A31F-0083EB76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17" y="2782046"/>
            <a:ext cx="2194483" cy="35837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80E842-68E2-4B69-9AC0-D5B80C260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73" y="672693"/>
            <a:ext cx="1390365" cy="951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0502E8-0E7C-43FD-A74B-E0056BA942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976" y="667873"/>
            <a:ext cx="1325952" cy="9080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D3651B-E5C8-4A37-AF41-66E932BCADB0}"/>
              </a:ext>
            </a:extLst>
          </p:cNvPr>
          <p:cNvSpPr txBox="1"/>
          <p:nvPr/>
        </p:nvSpPr>
        <p:spPr>
          <a:xfrm>
            <a:off x="2229430" y="5221761"/>
            <a:ext cx="142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ooper Black" panose="0208090404030B020404" pitchFamily="18" charset="0"/>
              </a:rPr>
              <a:t>Alice</a:t>
            </a:r>
            <a:endParaRPr lang="ko-KR" altLang="en-US" sz="3600" b="1" dirty="0">
              <a:latin typeface="Cooper Black" panose="0208090404030B0204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A7CA80-BAE3-4A65-BE93-52AE4AA0CC6C}"/>
              </a:ext>
            </a:extLst>
          </p:cNvPr>
          <p:cNvSpPr txBox="1"/>
          <p:nvPr/>
        </p:nvSpPr>
        <p:spPr>
          <a:xfrm>
            <a:off x="1137276" y="989908"/>
            <a:ext cx="30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oper Black" panose="0208090404030B020404" pitchFamily="18" charset="0"/>
              </a:rPr>
              <a:t>Alice’s Server</a:t>
            </a:r>
            <a:endParaRPr lang="ko-KR" altLang="en-US" sz="3200" b="1" dirty="0">
              <a:latin typeface="Cooper Black" panose="0208090404030B0204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BF88CC-F24B-445E-8BE9-40507A39F9BA}"/>
              </a:ext>
            </a:extLst>
          </p:cNvPr>
          <p:cNvSpPr txBox="1"/>
          <p:nvPr/>
        </p:nvSpPr>
        <p:spPr>
          <a:xfrm>
            <a:off x="8253379" y="989050"/>
            <a:ext cx="30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oper Black" panose="0208090404030B020404" pitchFamily="18" charset="0"/>
              </a:rPr>
              <a:t>Bob’s Server</a:t>
            </a:r>
            <a:endParaRPr lang="ko-KR" altLang="en-US" sz="3200" b="1" dirty="0">
              <a:latin typeface="Cooper Black" panose="0208090404030B020404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CAAF4E-6F77-411F-B198-AEA8656C98E5}"/>
              </a:ext>
            </a:extLst>
          </p:cNvPr>
          <p:cNvCxnSpPr/>
          <p:nvPr/>
        </p:nvCxnSpPr>
        <p:spPr>
          <a:xfrm>
            <a:off x="5212668" y="1696860"/>
            <a:ext cx="0" cy="4575699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1DE21FE-C99A-4911-8B14-A0140D935E4D}"/>
              </a:ext>
            </a:extLst>
          </p:cNvPr>
          <p:cNvCxnSpPr/>
          <p:nvPr/>
        </p:nvCxnSpPr>
        <p:spPr>
          <a:xfrm>
            <a:off x="7996110" y="1692429"/>
            <a:ext cx="0" cy="4575699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B1208BD8-F63C-4411-8A4A-98472ACA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28" y="2758995"/>
            <a:ext cx="2194483" cy="35837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F1C6AB6-E0CA-40EA-9999-5648CB6E31D2}"/>
              </a:ext>
            </a:extLst>
          </p:cNvPr>
          <p:cNvSpPr txBox="1"/>
          <p:nvPr/>
        </p:nvSpPr>
        <p:spPr>
          <a:xfrm>
            <a:off x="9376771" y="5221760"/>
            <a:ext cx="117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ooper Black" panose="0208090404030B020404" pitchFamily="18" charset="0"/>
              </a:rPr>
              <a:t>Bob</a:t>
            </a:r>
            <a:endParaRPr lang="ko-KR" altLang="en-US" sz="3600" b="1" dirty="0">
              <a:latin typeface="Cooper Black" panose="0208090404030B0204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59F20-B043-48D0-AC9F-C7ADC6047341}"/>
              </a:ext>
            </a:extLst>
          </p:cNvPr>
          <p:cNvSpPr txBox="1"/>
          <p:nvPr/>
        </p:nvSpPr>
        <p:spPr>
          <a:xfrm>
            <a:off x="1569794" y="1667262"/>
            <a:ext cx="262233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서명키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AEFD59-DC7E-4598-8B41-5A4C1B563F29}"/>
              </a:ext>
            </a:extLst>
          </p:cNvPr>
          <p:cNvSpPr txBox="1"/>
          <p:nvPr/>
        </p:nvSpPr>
        <p:spPr>
          <a:xfrm>
            <a:off x="8635017" y="1662922"/>
            <a:ext cx="262233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서명키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109B0C1-01E7-4112-9700-F4AE0C111A78}"/>
              </a:ext>
            </a:extLst>
          </p:cNvPr>
          <p:cNvCxnSpPr>
            <a:cxnSpLocks/>
          </p:cNvCxnSpPr>
          <p:nvPr/>
        </p:nvCxnSpPr>
        <p:spPr>
          <a:xfrm flipH="1">
            <a:off x="5227566" y="4570453"/>
            <a:ext cx="27685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F80F92-3527-428B-AC99-68C60980A757}"/>
              </a:ext>
            </a:extLst>
          </p:cNvPr>
          <p:cNvSpPr txBox="1"/>
          <p:nvPr/>
        </p:nvSpPr>
        <p:spPr>
          <a:xfrm>
            <a:off x="5289847" y="3948778"/>
            <a:ext cx="281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Alice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공개키로 암호화한</a:t>
            </a:r>
            <a:b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카카오톡 메시지 전달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9123F2-CB02-4E99-B53D-BAC61EEB6BAC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B185B95-F5CF-49E8-9BCA-24D35749B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75079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1" name="그림 40">
            <a:extLst>
              <a:ext uri="{FF2B5EF4-FFF2-40B4-BE49-F238E27FC236}">
                <a16:creationId xmlns:a16="http://schemas.microsoft.com/office/drawing/2014/main" id="{0708DF40-7AD3-473C-8232-046CEF84CF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518D139-A6CF-4BC1-BFF2-8EE04CEA0E6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" t="36014" r="70067" b="49978"/>
          <a:stretch/>
        </p:blipFill>
        <p:spPr>
          <a:xfrm>
            <a:off x="44353" y="2507166"/>
            <a:ext cx="570167" cy="5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8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프로토콜 설명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732745" y="61852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54E6599-295E-4B04-A31F-0083EB76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17" y="2782046"/>
            <a:ext cx="2194483" cy="35837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80E842-68E2-4B69-9AC0-D5B80C260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73" y="672693"/>
            <a:ext cx="1390365" cy="951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0502E8-0E7C-43FD-A74B-E0056BA942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976" y="667873"/>
            <a:ext cx="1325952" cy="9080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D3651B-E5C8-4A37-AF41-66E932BCADB0}"/>
              </a:ext>
            </a:extLst>
          </p:cNvPr>
          <p:cNvSpPr txBox="1"/>
          <p:nvPr/>
        </p:nvSpPr>
        <p:spPr>
          <a:xfrm>
            <a:off x="2229430" y="5221761"/>
            <a:ext cx="142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ooper Black" panose="0208090404030B020404" pitchFamily="18" charset="0"/>
              </a:rPr>
              <a:t>Alice</a:t>
            </a:r>
            <a:endParaRPr lang="ko-KR" altLang="en-US" sz="3600" b="1" dirty="0">
              <a:latin typeface="Cooper Black" panose="0208090404030B0204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A7CA80-BAE3-4A65-BE93-52AE4AA0CC6C}"/>
              </a:ext>
            </a:extLst>
          </p:cNvPr>
          <p:cNvSpPr txBox="1"/>
          <p:nvPr/>
        </p:nvSpPr>
        <p:spPr>
          <a:xfrm>
            <a:off x="1137276" y="989908"/>
            <a:ext cx="30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oper Black" panose="0208090404030B020404" pitchFamily="18" charset="0"/>
              </a:rPr>
              <a:t>Alice’s Server</a:t>
            </a:r>
            <a:endParaRPr lang="ko-KR" altLang="en-US" sz="3200" b="1" dirty="0">
              <a:latin typeface="Cooper Black" panose="0208090404030B0204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BF88CC-F24B-445E-8BE9-40507A39F9BA}"/>
              </a:ext>
            </a:extLst>
          </p:cNvPr>
          <p:cNvSpPr txBox="1"/>
          <p:nvPr/>
        </p:nvSpPr>
        <p:spPr>
          <a:xfrm>
            <a:off x="8253379" y="989050"/>
            <a:ext cx="30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oper Black" panose="0208090404030B020404" pitchFamily="18" charset="0"/>
              </a:rPr>
              <a:t>Bob’s Server</a:t>
            </a:r>
            <a:endParaRPr lang="ko-KR" altLang="en-US" sz="3200" b="1" dirty="0">
              <a:latin typeface="Cooper Black" panose="0208090404030B020404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CAAF4E-6F77-411F-B198-AEA8656C98E5}"/>
              </a:ext>
            </a:extLst>
          </p:cNvPr>
          <p:cNvCxnSpPr/>
          <p:nvPr/>
        </p:nvCxnSpPr>
        <p:spPr>
          <a:xfrm>
            <a:off x="5212668" y="1696860"/>
            <a:ext cx="0" cy="4575699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1DE21FE-C99A-4911-8B14-A0140D935E4D}"/>
              </a:ext>
            </a:extLst>
          </p:cNvPr>
          <p:cNvCxnSpPr/>
          <p:nvPr/>
        </p:nvCxnSpPr>
        <p:spPr>
          <a:xfrm>
            <a:off x="7996110" y="1692429"/>
            <a:ext cx="0" cy="4575699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B1208BD8-F63C-4411-8A4A-98472ACA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28" y="2758995"/>
            <a:ext cx="2194483" cy="35837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F1C6AB6-E0CA-40EA-9999-5648CB6E31D2}"/>
              </a:ext>
            </a:extLst>
          </p:cNvPr>
          <p:cNvSpPr txBox="1"/>
          <p:nvPr/>
        </p:nvSpPr>
        <p:spPr>
          <a:xfrm>
            <a:off x="9376771" y="5221760"/>
            <a:ext cx="117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ooper Black" panose="0208090404030B020404" pitchFamily="18" charset="0"/>
              </a:rPr>
              <a:t>Bob</a:t>
            </a:r>
            <a:endParaRPr lang="ko-KR" altLang="en-US" sz="3600" b="1" dirty="0">
              <a:latin typeface="Cooper Black" panose="0208090404030B0204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59F20-B043-48D0-AC9F-C7ADC6047341}"/>
              </a:ext>
            </a:extLst>
          </p:cNvPr>
          <p:cNvSpPr txBox="1"/>
          <p:nvPr/>
        </p:nvSpPr>
        <p:spPr>
          <a:xfrm>
            <a:off x="1569794" y="1667262"/>
            <a:ext cx="262233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서명키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AEFD59-DC7E-4598-8B41-5A4C1B563F29}"/>
              </a:ext>
            </a:extLst>
          </p:cNvPr>
          <p:cNvSpPr txBox="1"/>
          <p:nvPr/>
        </p:nvSpPr>
        <p:spPr>
          <a:xfrm>
            <a:off x="8635017" y="1662922"/>
            <a:ext cx="262233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서명키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109B0C1-01E7-4112-9700-F4AE0C111A78}"/>
              </a:ext>
            </a:extLst>
          </p:cNvPr>
          <p:cNvCxnSpPr>
            <a:cxnSpLocks/>
          </p:cNvCxnSpPr>
          <p:nvPr/>
        </p:nvCxnSpPr>
        <p:spPr>
          <a:xfrm flipH="1">
            <a:off x="5227566" y="4570453"/>
            <a:ext cx="27685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F80F92-3527-428B-AC99-68C60980A757}"/>
              </a:ext>
            </a:extLst>
          </p:cNvPr>
          <p:cNvSpPr txBox="1"/>
          <p:nvPr/>
        </p:nvSpPr>
        <p:spPr>
          <a:xfrm>
            <a:off x="5289847" y="3948778"/>
            <a:ext cx="281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Alice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공개키로 암호화한</a:t>
            </a:r>
            <a:b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카카오톡 메시지 전달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757C7A-9F34-41EF-B692-17A6B63C00F7}"/>
              </a:ext>
            </a:extLst>
          </p:cNvPr>
          <p:cNvSpPr txBox="1"/>
          <p:nvPr/>
        </p:nvSpPr>
        <p:spPr>
          <a:xfrm>
            <a:off x="1079333" y="3543970"/>
            <a:ext cx="3677223" cy="869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Alice</a:t>
            </a:r>
            <a:r>
              <a:rPr lang="ko-KR" altLang="en-US" b="1" dirty="0"/>
              <a:t>의 </a:t>
            </a:r>
            <a:r>
              <a:rPr lang="en-US" altLang="ko-KR" b="1" dirty="0"/>
              <a:t>RSA </a:t>
            </a:r>
            <a:r>
              <a:rPr lang="ko-KR" altLang="en-US" b="1" dirty="0"/>
              <a:t>비밀키로 </a:t>
            </a:r>
            <a:r>
              <a:rPr lang="ko-KR" altLang="en-US" b="1" dirty="0" err="1"/>
              <a:t>복호화하여</a:t>
            </a:r>
            <a:r>
              <a:rPr lang="ko-KR" altLang="en-US" b="1" dirty="0"/>
              <a:t> 카카오톡 메시지 확인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E6A8BD-F491-4B6B-AF34-A829E87AB410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2D794FE8-23B0-47B3-BFC7-BB97E7CF7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75079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75519F95-1058-41EC-A029-BA1AF25B5D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6B38B0F-2B2B-495E-A46E-0322ADDA034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" t="36014" r="70067" b="49978"/>
          <a:stretch/>
        </p:blipFill>
        <p:spPr>
          <a:xfrm>
            <a:off x="44353" y="2507166"/>
            <a:ext cx="570167" cy="5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8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39324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CSPRNG </a:t>
              </a:r>
              <a:r>
                <a:rPr lang="ko-KR" alt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설계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87036"/>
              </p:ext>
            </p:extLst>
          </p:nvPr>
        </p:nvGraphicFramePr>
        <p:xfrm>
          <a:off x="732745" y="61852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3DC903-41F0-482E-8E36-23AF81896A92}"/>
              </a:ext>
            </a:extLst>
          </p:cNvPr>
          <p:cNvSpPr txBox="1"/>
          <p:nvPr/>
        </p:nvSpPr>
        <p:spPr>
          <a:xfrm>
            <a:off x="1196505" y="956760"/>
            <a:ext cx="958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CSPRNG</a:t>
            </a:r>
            <a:r>
              <a:rPr lang="en-US" altLang="ko-KR" sz="2000" b="1" dirty="0"/>
              <a:t>(Cryptographically Secure Pseudo Random Number Generator)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4E124-670B-4E66-9A76-F36DF2956727}"/>
              </a:ext>
            </a:extLst>
          </p:cNvPr>
          <p:cNvSpPr txBox="1"/>
          <p:nvPr/>
        </p:nvSpPr>
        <p:spPr>
          <a:xfrm>
            <a:off x="1731397" y="2199258"/>
            <a:ext cx="9461652" cy="234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CSPRNG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생성하는 키 스트림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</a:t>
            </a:r>
            <a:r>
              <a:rPr lang="en-US" altLang="ko-KR" sz="2000" baseline="-25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i+1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s</a:t>
            </a:r>
            <a:r>
              <a:rPr lang="en-US" altLang="ko-KR" sz="2000" baseline="-25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i+2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.... s</a:t>
            </a:r>
            <a:r>
              <a:rPr lang="en-US" altLang="ko-KR" sz="2000" baseline="-25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i+k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주어졌을 때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비트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</a:t>
            </a:r>
            <a:r>
              <a:rPr lang="en-US" altLang="ko-KR" sz="2000" baseline="-25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i+k+1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</a:t>
            </a:r>
            <a:b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en-US" altLang="ko-KR" sz="2000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50%</a:t>
            </a:r>
            <a:r>
              <a:rPr lang="ko-KR" altLang="en-US" sz="2000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이상의 확률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 예측하는 것이 계산적으로 불가능해야 한다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주어진 키 스트림의 이전 비트인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</a:t>
            </a:r>
            <a:r>
              <a:rPr lang="en-US" altLang="ko-KR" sz="2000" baseline="-25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s</a:t>
            </a:r>
            <a:r>
              <a:rPr lang="en-US" altLang="ko-KR" sz="2000" baseline="-25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i-1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...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중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비트를 </a:t>
            </a:r>
            <a:r>
              <a:rPr lang="en-US" altLang="ko-KR" sz="2000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50% </a:t>
            </a:r>
            <a:r>
              <a:rPr lang="ko-KR" altLang="en-US" sz="2000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이상의 확률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 예측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</a:t>
            </a:r>
            <a:b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하는 것이 계산적으로 불가능해야 한다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0F3879-1E49-4FE2-92B3-0D82A73028B2}"/>
              </a:ext>
            </a:extLst>
          </p:cNvPr>
          <p:cNvSpPr txBox="1"/>
          <p:nvPr/>
        </p:nvSpPr>
        <p:spPr>
          <a:xfrm>
            <a:off x="2167513" y="5308921"/>
            <a:ext cx="9481166" cy="50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주어진 </a:t>
            </a:r>
            <a:r>
              <a:rPr lang="ko-KR" altLang="en-US" sz="2000" i="1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난수열에서</a:t>
            </a:r>
            <a:r>
              <a:rPr lang="ko-KR" altLang="en-US" sz="2000" i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이전 난수 또는 앞으로 생성될 난수를 예측하기 어려워야 한다</a:t>
            </a:r>
            <a:r>
              <a:rPr lang="en-US" altLang="ko-KR" sz="2000" i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sz="2000" i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52FB4A5-8C63-498E-BDAF-9AAB8072ED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84918" r="38440"/>
          <a:stretch/>
        </p:blipFill>
        <p:spPr>
          <a:xfrm>
            <a:off x="44353" y="3075229"/>
            <a:ext cx="658028" cy="59524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AD16C4A-1211-4F02-9E50-0486109A28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CSPRNG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설계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03713"/>
              </p:ext>
            </p:extLst>
          </p:nvPr>
        </p:nvGraphicFramePr>
        <p:xfrm>
          <a:off x="732745" y="61852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DC903-41F0-482E-8E36-23AF81896A92}"/>
              </a:ext>
            </a:extLst>
          </p:cNvPr>
          <p:cNvSpPr txBox="1"/>
          <p:nvPr/>
        </p:nvSpPr>
        <p:spPr>
          <a:xfrm>
            <a:off x="1196505" y="956760"/>
            <a:ext cx="958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CSPRNG</a:t>
            </a:r>
            <a:r>
              <a:rPr lang="en-US" altLang="ko-KR" sz="2000" b="1" dirty="0"/>
              <a:t>(Cryptographically Secure Pseudo Random Number Generator)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4E124-670B-4E66-9A76-F36DF2956727}"/>
              </a:ext>
            </a:extLst>
          </p:cNvPr>
          <p:cNvSpPr txBox="1"/>
          <p:nvPr/>
        </p:nvSpPr>
        <p:spPr>
          <a:xfrm>
            <a:off x="2061626" y="2189559"/>
            <a:ext cx="8716161" cy="270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일방향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해쉬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함수의 사용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블록암호의 사용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수학적 난제에 기반한 생성 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1F0529-637D-493E-9D81-AFD4D79B099D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6B8783A-0D1E-4E15-8D62-182A1B851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40117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165FB90F-AE7B-46AD-8892-DF4DE2789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84918" r="38440"/>
          <a:stretch/>
        </p:blipFill>
        <p:spPr>
          <a:xfrm>
            <a:off x="44353" y="3075229"/>
            <a:ext cx="658028" cy="59524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985BDA8-42AD-44E9-AF35-388EBD1A07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29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CSPRNG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설계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732745" y="61852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DC903-41F0-482E-8E36-23AF81896A92}"/>
              </a:ext>
            </a:extLst>
          </p:cNvPr>
          <p:cNvSpPr txBox="1"/>
          <p:nvPr/>
        </p:nvSpPr>
        <p:spPr>
          <a:xfrm>
            <a:off x="1196505" y="956760"/>
            <a:ext cx="958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CSPRNG</a:t>
            </a:r>
            <a:r>
              <a:rPr lang="en-US" altLang="ko-KR" sz="2000" b="1" dirty="0"/>
              <a:t>(Cryptographically Secure Pseudo Random Number Generator)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4E124-670B-4E66-9A76-F36DF2956727}"/>
              </a:ext>
            </a:extLst>
          </p:cNvPr>
          <p:cNvSpPr txBox="1"/>
          <p:nvPr/>
        </p:nvSpPr>
        <p:spPr>
          <a:xfrm>
            <a:off x="2061626" y="2189559"/>
            <a:ext cx="8716161" cy="270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일방향</a:t>
            </a:r>
            <a:r>
              <a:rPr lang="ko-KR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해쉬</a:t>
            </a:r>
            <a:r>
              <a:rPr lang="ko-KR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함수의 사용</a:t>
            </a:r>
            <a:endParaRPr lang="en-US" altLang="ko-KR" sz="2400" dirty="0">
              <a:solidFill>
                <a:schemeClr val="accent3">
                  <a:lumMod val="60000"/>
                  <a:lumOff val="40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블록암호의 사용</a:t>
            </a:r>
            <a:endParaRPr lang="en-US" altLang="ko-KR" sz="2400" dirty="0">
              <a:solidFill>
                <a:schemeClr val="accent3">
                  <a:lumMod val="60000"/>
                  <a:lumOff val="40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수학적 난제에 기반한 생성 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2B92FD-713D-447E-B6C7-CA3D134CE80D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31630A1-365F-4788-9E4F-2649115E9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40117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A8479AB7-37E0-4F25-B1FE-96ABE51033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84918" r="38440"/>
          <a:stretch/>
        </p:blipFill>
        <p:spPr>
          <a:xfrm>
            <a:off x="44353" y="3075229"/>
            <a:ext cx="658028" cy="59524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F98B3F6-692C-4DB3-92A4-8522D6C2A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0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CSPRNG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설계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732745" y="61852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DC903-41F0-482E-8E36-23AF81896A92}"/>
              </a:ext>
            </a:extLst>
          </p:cNvPr>
          <p:cNvSpPr txBox="1"/>
          <p:nvPr/>
        </p:nvSpPr>
        <p:spPr>
          <a:xfrm>
            <a:off x="1196505" y="956760"/>
            <a:ext cx="9581282" cy="104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수학적 난제 </a:t>
            </a:r>
            <a:r>
              <a:rPr lang="en-US" altLang="ko-KR" sz="2400" b="1" dirty="0">
                <a:sym typeface="Wingdings" panose="05000000000000000000" pitchFamily="2" charset="2"/>
              </a:rPr>
              <a:t> </a:t>
            </a:r>
            <a:br>
              <a:rPr lang="en-US" altLang="ko-KR" sz="2400" b="1" dirty="0">
                <a:sym typeface="Wingdings" panose="05000000000000000000" pitchFamily="2" charset="2"/>
              </a:rPr>
            </a:br>
            <a:r>
              <a:rPr lang="en-US" altLang="ko-KR" sz="2000" b="1" dirty="0">
                <a:sym typeface="Wingdings" panose="05000000000000000000" pitchFamily="2" charset="2"/>
              </a:rPr>
              <a:t>NP</a:t>
            </a:r>
            <a:r>
              <a:rPr lang="ko-KR" altLang="en-US" sz="2000" b="1" dirty="0">
                <a:sym typeface="Wingdings" panose="05000000000000000000" pitchFamily="2" charset="2"/>
              </a:rPr>
              <a:t>문제</a:t>
            </a:r>
            <a:r>
              <a:rPr lang="en-US" altLang="ko-KR" sz="2000" b="1" dirty="0">
                <a:sym typeface="Wingdings" panose="05000000000000000000" pitchFamily="2" charset="2"/>
              </a:rPr>
              <a:t>: </a:t>
            </a:r>
            <a:r>
              <a:rPr lang="ko-KR" altLang="en-US" sz="2000" b="1" dirty="0">
                <a:sym typeface="Wingdings" panose="05000000000000000000" pitchFamily="2" charset="2"/>
              </a:rPr>
              <a:t>다항시간에 해결할 수 있는 결정적 알고리즘이 밝혀지지 않음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D4E124-670B-4E66-9A76-F36DF2956727}"/>
                  </a:ext>
                </a:extLst>
              </p:cNvPr>
              <p:cNvSpPr txBox="1"/>
              <p:nvPr/>
            </p:nvSpPr>
            <p:spPr>
              <a:xfrm>
                <a:off x="1812022" y="2301827"/>
                <a:ext cx="8716161" cy="1290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소인수분해 문제</a:t>
                </a:r>
                <a:b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</a:br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이산 대수 문제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𝑦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주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어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졌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,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𝑔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𝑥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계산하는 문제</a:t>
                </a:r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D4E124-670B-4E66-9A76-F36DF2956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022" y="2301827"/>
                <a:ext cx="8716161" cy="1290674"/>
              </a:xfrm>
              <a:prstGeom prst="rect">
                <a:avLst/>
              </a:prstGeom>
              <a:blipFill>
                <a:blip r:embed="rId2"/>
                <a:stretch>
                  <a:fillRect l="-280" b="-7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5FF44F0-DB5A-4465-A2B0-0D62C3AA46B1}"/>
              </a:ext>
            </a:extLst>
          </p:cNvPr>
          <p:cNvSpPr txBox="1"/>
          <p:nvPr/>
        </p:nvSpPr>
        <p:spPr>
          <a:xfrm>
            <a:off x="1978946" y="4927831"/>
            <a:ext cx="9381354" cy="50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i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</a:t>
            </a:r>
            <a:r>
              <a:rPr lang="ko-KR" altLang="en-US" sz="2000" i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소인수분해 문제에 기반</a:t>
            </a:r>
            <a:r>
              <a:rPr lang="en-US" altLang="ko-KR" sz="2000" i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ECDSA</a:t>
            </a:r>
            <a:r>
              <a:rPr lang="ko-KR" altLang="en-US" sz="2000" i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이산 대수 문제에 기반하여 안전성을 확보</a:t>
            </a:r>
            <a:endParaRPr lang="en-US" altLang="ko-KR" sz="2000" i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F75CEA-11AB-4150-A58D-A243699BDDC1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576CC3F-D856-49EB-8E55-29D6D1A6F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40117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6E8E46B3-D5B5-476C-83A9-0244DD5AF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84918" r="38440"/>
          <a:stretch/>
        </p:blipFill>
        <p:spPr>
          <a:xfrm>
            <a:off x="44353" y="3075229"/>
            <a:ext cx="658028" cy="59524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9549005-E3AA-47BB-949F-744D9F1B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0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CSPRNG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설계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표 10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8555117"/>
                  </p:ext>
                </p:extLst>
              </p:nvPr>
            </p:nvGraphicFramePr>
            <p:xfrm>
              <a:off x="732745" y="618522"/>
              <a:ext cx="11458957" cy="62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89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2394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여기에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 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수식을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 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입력하십시오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.</a:t>
                                </a:fld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표 10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8555117"/>
                  </p:ext>
                </p:extLst>
              </p:nvPr>
            </p:nvGraphicFramePr>
            <p:xfrm>
              <a:off x="732745" y="618522"/>
              <a:ext cx="11458957" cy="62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89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2394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8" r="-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3DC903-41F0-482E-8E36-23AF81896A92}"/>
                  </a:ext>
                </a:extLst>
              </p:cNvPr>
              <p:cNvSpPr txBox="1"/>
              <p:nvPr/>
            </p:nvSpPr>
            <p:spPr>
              <a:xfrm>
                <a:off x="1196504" y="956760"/>
                <a:ext cx="10767103" cy="577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수학적 난제 </a:t>
                </a:r>
                <a:r>
                  <a:rPr lang="en-US" altLang="ko-KR" sz="2400" b="1" dirty="0">
                    <a:sym typeface="Wingdings" panose="05000000000000000000" pitchFamily="2" charset="2"/>
                  </a:rPr>
                  <a:t>  </a:t>
                </a:r>
                <a:r>
                  <a:rPr lang="en-US" altLang="ko-KR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&lt;</a:t>
                </a:r>
                <a:r>
                  <a:rPr lang="ko-KR" altLang="en-US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제곱근문제</a:t>
                </a:r>
                <a:r>
                  <a:rPr lang="en-US" altLang="ko-KR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&gt;: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𝐲</m:t>
                    </m:r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가 주어졌을 때</a:t>
                </a:r>
                <a:r>
                  <a:rPr lang="en-US" altLang="ko-KR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≡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𝒚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𝒎𝒐𝒅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e>
                    </m:d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ko-KR" altLang="en-US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계산하는 문제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3DC903-41F0-482E-8E36-23AF8189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504" y="956760"/>
                <a:ext cx="10767103" cy="577466"/>
              </a:xfrm>
              <a:prstGeom prst="rect">
                <a:avLst/>
              </a:prstGeom>
              <a:blipFill>
                <a:blip r:embed="rId3"/>
                <a:stretch>
                  <a:fillRect l="-736" b="-2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E343DE2-302C-4E47-9161-3287D22F0250}"/>
              </a:ext>
            </a:extLst>
          </p:cNvPr>
          <p:cNvSpPr txBox="1"/>
          <p:nvPr/>
        </p:nvSpPr>
        <p:spPr>
          <a:xfrm>
            <a:off x="1577130" y="1959720"/>
            <a:ext cx="10209402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제곱근 문제가 인수분해 문제만큼 어려움이 증명된다면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제곱근 문제도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CSPRNG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만족하게 됨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E480615-9F10-47C6-B43B-76160D68D881}"/>
              </a:ext>
            </a:extLst>
          </p:cNvPr>
          <p:cNvGrpSpPr/>
          <p:nvPr/>
        </p:nvGrpSpPr>
        <p:grpSpPr>
          <a:xfrm>
            <a:off x="2873176" y="2731988"/>
            <a:ext cx="6445647" cy="2736918"/>
            <a:chOff x="2768367" y="3329641"/>
            <a:chExt cx="6445647" cy="273691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B6D4BB2-35C8-4CF0-9B71-1C59C95D21EC}"/>
                </a:ext>
              </a:extLst>
            </p:cNvPr>
            <p:cNvSpPr/>
            <p:nvPr/>
          </p:nvSpPr>
          <p:spPr>
            <a:xfrm>
              <a:off x="3405929" y="3329641"/>
              <a:ext cx="5808085" cy="2736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162E1E7-8923-4BD0-91FD-ECB52F8C6F3A}"/>
                </a:ext>
              </a:extLst>
            </p:cNvPr>
            <p:cNvSpPr/>
            <p:nvPr/>
          </p:nvSpPr>
          <p:spPr>
            <a:xfrm>
              <a:off x="6880830" y="3702452"/>
              <a:ext cx="2015239" cy="2070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527CC-F63B-45CB-AEB5-99098275946C}"/>
                </a:ext>
              </a:extLst>
            </p:cNvPr>
            <p:cNvSpPr txBox="1"/>
            <p:nvPr/>
          </p:nvSpPr>
          <p:spPr>
            <a:xfrm>
              <a:off x="3556932" y="3461866"/>
              <a:ext cx="746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A</a:t>
              </a:r>
              <a:r>
                <a:rPr lang="en-US" altLang="ko-KR" sz="2800" b="1" baseline="-25000" dirty="0"/>
                <a:t>1</a:t>
              </a:r>
              <a:endParaRPr lang="ko-KR" altLang="en-US" sz="2800" b="1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479F4D-D2A6-4113-B13E-75EC187CCBE1}"/>
                </a:ext>
              </a:extLst>
            </p:cNvPr>
            <p:cNvSpPr txBox="1"/>
            <p:nvPr/>
          </p:nvSpPr>
          <p:spPr>
            <a:xfrm>
              <a:off x="6976736" y="3702452"/>
              <a:ext cx="746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A</a:t>
              </a:r>
              <a:r>
                <a:rPr lang="en-US" altLang="ko-KR" sz="2800" b="1" baseline="-25000" dirty="0"/>
                <a:t>2</a:t>
              </a:r>
              <a:endParaRPr lang="ko-KR" altLang="en-US" sz="2800" b="1" baseline="-250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99B9047-4D24-4AA7-8C09-BF8E97F88015}"/>
                </a:ext>
              </a:extLst>
            </p:cNvPr>
            <p:cNvGrpSpPr/>
            <p:nvPr/>
          </p:nvGrpSpPr>
          <p:grpSpPr>
            <a:xfrm>
              <a:off x="4705339" y="4158500"/>
              <a:ext cx="838899" cy="765778"/>
              <a:chOff x="4613945" y="4225672"/>
              <a:chExt cx="838899" cy="76577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53AF749-D22E-4284-8BC3-0C27CFB41338}"/>
                  </a:ext>
                </a:extLst>
              </p:cNvPr>
              <p:cNvSpPr/>
              <p:nvPr/>
            </p:nvSpPr>
            <p:spPr>
              <a:xfrm>
                <a:off x="4613945" y="4225672"/>
                <a:ext cx="838899" cy="7657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F51C51-1977-4951-AAB9-D99CB1A227D7}"/>
                  </a:ext>
                </a:extLst>
              </p:cNvPr>
              <p:cNvSpPr txBox="1"/>
              <p:nvPr/>
            </p:nvSpPr>
            <p:spPr>
              <a:xfrm>
                <a:off x="4853031" y="4377728"/>
                <a:ext cx="360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F</a:t>
                </a:r>
                <a:endParaRPr lang="ko-KR" altLang="en-US" sz="2400" b="1" dirty="0"/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DFDCE78-DD3A-4B01-931C-32D85C8E7AFE}"/>
                </a:ext>
              </a:extLst>
            </p:cNvPr>
            <p:cNvCxnSpPr>
              <a:cxnSpLocks/>
            </p:cNvCxnSpPr>
            <p:nvPr/>
          </p:nvCxnSpPr>
          <p:spPr>
            <a:xfrm>
              <a:off x="2768367" y="4443426"/>
              <a:ext cx="19555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879ABAC-175E-4062-855B-41932CD508B4}"/>
                </a:ext>
              </a:extLst>
            </p:cNvPr>
            <p:cNvCxnSpPr>
              <a:cxnSpLocks/>
            </p:cNvCxnSpPr>
            <p:nvPr/>
          </p:nvCxnSpPr>
          <p:spPr>
            <a:xfrm>
              <a:off x="5578917" y="4443426"/>
              <a:ext cx="13019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45960DF-3237-41D1-8AA8-34788CD62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367" y="5476870"/>
              <a:ext cx="41124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AD8880-1735-4E58-9C44-5D39C06BFCD6}"/>
                    </a:ext>
                  </a:extLst>
                </p:cNvPr>
                <p:cNvSpPr txBox="1"/>
                <p:nvPr/>
              </p:nvSpPr>
              <p:spPr>
                <a:xfrm>
                  <a:off x="2920006" y="4069271"/>
                  <a:ext cx="417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AD8880-1735-4E58-9C44-5D39C06BF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006" y="4069271"/>
                  <a:ext cx="41770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8B24922-8C52-4D54-867B-E8E50B645AAE}"/>
                    </a:ext>
                  </a:extLst>
                </p:cNvPr>
                <p:cNvSpPr txBox="1"/>
                <p:nvPr/>
              </p:nvSpPr>
              <p:spPr>
                <a:xfrm>
                  <a:off x="5907410" y="4104993"/>
                  <a:ext cx="5796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8B24922-8C52-4D54-867B-E8E50B645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410" y="4104993"/>
                  <a:ext cx="57961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158" r="-12632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D0AF0B5-930E-40AF-961D-E7C253407FF2}"/>
              </a:ext>
            </a:extLst>
          </p:cNvPr>
          <p:cNvSpPr txBox="1"/>
          <p:nvPr/>
        </p:nvSpPr>
        <p:spPr>
          <a:xfrm>
            <a:off x="7350046" y="2301827"/>
            <a:ext cx="140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572485-AA93-462C-93F7-3EBD8923B439}"/>
              </a:ext>
            </a:extLst>
          </p:cNvPr>
          <p:cNvSpPr txBox="1"/>
          <p:nvPr/>
        </p:nvSpPr>
        <p:spPr>
          <a:xfrm>
            <a:off x="1661020" y="5685183"/>
            <a:ext cx="10209402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</a:t>
            </a:r>
            <a:r>
              <a:rPr lang="en-US" altLang="ko-KR" b="1" baseline="-25000" dirty="0"/>
              <a:t>1</a:t>
            </a:r>
            <a:r>
              <a:rPr lang="ko-KR" altLang="en-US" b="1" dirty="0"/>
              <a:t>문제를 풀기 위해서 </a:t>
            </a:r>
            <a:r>
              <a:rPr lang="en-US" altLang="ko-KR" b="1" dirty="0"/>
              <a:t>A</a:t>
            </a:r>
            <a:r>
              <a:rPr lang="en-US" altLang="ko-KR" b="1" baseline="-25000" dirty="0"/>
              <a:t>2</a:t>
            </a:r>
            <a:r>
              <a:rPr lang="ko-KR" altLang="en-US" b="1" dirty="0"/>
              <a:t>문제를 풀어야 한다면</a:t>
            </a:r>
            <a:r>
              <a:rPr lang="en-US" altLang="ko-KR" b="1" dirty="0"/>
              <a:t>, </a:t>
            </a:r>
            <a:r>
              <a:rPr lang="ko-KR" altLang="en-US" b="1" dirty="0"/>
              <a:t>문제 </a:t>
            </a:r>
            <a:r>
              <a:rPr lang="en-US" altLang="ko-KR" b="1" dirty="0"/>
              <a:t>A</a:t>
            </a:r>
            <a:r>
              <a:rPr lang="en-US" altLang="ko-KR" b="1" baseline="-25000" dirty="0"/>
              <a:t>1</a:t>
            </a:r>
            <a:r>
              <a:rPr lang="ko-KR" altLang="en-US" b="1" dirty="0"/>
              <a:t>이 문제 </a:t>
            </a:r>
            <a:r>
              <a:rPr lang="en-US" altLang="ko-KR" b="1" dirty="0"/>
              <a:t>A</a:t>
            </a:r>
            <a:r>
              <a:rPr lang="en-US" altLang="ko-KR" b="1" baseline="-25000" dirty="0"/>
              <a:t>2</a:t>
            </a:r>
            <a:r>
              <a:rPr lang="ko-KR" altLang="en-US" b="1" dirty="0"/>
              <a:t>로 </a:t>
            </a:r>
            <a:r>
              <a:rPr lang="ko-KR" altLang="en-US" b="1" dirty="0" err="1"/>
              <a:t>리덕션된다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즉</a:t>
            </a:r>
            <a:r>
              <a:rPr lang="en-US" altLang="ko-KR" b="1" dirty="0">
                <a:solidFill>
                  <a:srgbClr val="C00000"/>
                </a:solidFill>
              </a:rPr>
              <a:t>, A</a:t>
            </a:r>
            <a:r>
              <a:rPr lang="en-US" altLang="ko-KR" b="1" baseline="-25000" dirty="0">
                <a:solidFill>
                  <a:srgbClr val="C00000"/>
                </a:solidFill>
              </a:rPr>
              <a:t>1</a:t>
            </a:r>
            <a:r>
              <a:rPr lang="ko-KR" altLang="en-US" b="1" dirty="0">
                <a:solidFill>
                  <a:srgbClr val="C00000"/>
                </a:solidFill>
              </a:rPr>
              <a:t>이 </a:t>
            </a:r>
            <a:r>
              <a:rPr lang="en-US" altLang="ko-KR" b="1" dirty="0">
                <a:solidFill>
                  <a:srgbClr val="C00000"/>
                </a:solidFill>
              </a:rPr>
              <a:t>A</a:t>
            </a:r>
            <a:r>
              <a:rPr lang="en-US" altLang="ko-KR" b="1" baseline="-25000" dirty="0">
                <a:solidFill>
                  <a:srgbClr val="C00000"/>
                </a:solidFill>
              </a:rPr>
              <a:t>2</a:t>
            </a:r>
            <a:r>
              <a:rPr lang="ko-KR" altLang="en-US" b="1" dirty="0">
                <a:solidFill>
                  <a:srgbClr val="C00000"/>
                </a:solidFill>
              </a:rPr>
              <a:t>보다 어렵지 않다 </a:t>
            </a:r>
            <a:r>
              <a:rPr lang="en-US" altLang="ko-KR" b="1" dirty="0">
                <a:solidFill>
                  <a:srgbClr val="C00000"/>
                </a:solidFill>
              </a:rPr>
              <a:t>= A</a:t>
            </a:r>
            <a:r>
              <a:rPr lang="en-US" altLang="ko-KR" b="1" baseline="-25000" dirty="0">
                <a:solidFill>
                  <a:srgbClr val="C00000"/>
                </a:solidFill>
              </a:rPr>
              <a:t>2</a:t>
            </a:r>
            <a:r>
              <a:rPr lang="ko-KR" altLang="en-US" b="1" dirty="0">
                <a:solidFill>
                  <a:srgbClr val="C00000"/>
                </a:solidFill>
              </a:rPr>
              <a:t>가 </a:t>
            </a:r>
            <a:r>
              <a:rPr lang="en-US" altLang="ko-KR" b="1" dirty="0">
                <a:solidFill>
                  <a:srgbClr val="C00000"/>
                </a:solidFill>
              </a:rPr>
              <a:t>A</a:t>
            </a:r>
            <a:r>
              <a:rPr lang="en-US" altLang="ko-KR" b="1" baseline="-25000" dirty="0">
                <a:solidFill>
                  <a:srgbClr val="C00000"/>
                </a:solidFill>
              </a:rPr>
              <a:t>1 </a:t>
            </a:r>
            <a:r>
              <a:rPr lang="ko-KR" altLang="en-US" b="1" dirty="0">
                <a:solidFill>
                  <a:srgbClr val="C00000"/>
                </a:solidFill>
              </a:rPr>
              <a:t>만큼 어렵다</a:t>
            </a:r>
            <a:r>
              <a:rPr lang="en-US" altLang="ko-KR" b="1" dirty="0">
                <a:solidFill>
                  <a:srgbClr val="C00000"/>
                </a:solidFill>
              </a:rPr>
              <a:t>!</a:t>
            </a:r>
            <a:r>
              <a:rPr lang="en-US" altLang="ko-KR" b="1" baseline="-25000" dirty="0">
                <a:solidFill>
                  <a:srgbClr val="C00000"/>
                </a:solidFill>
              </a:rPr>
              <a:t>  </a:t>
            </a:r>
            <a:endParaRPr lang="en-US" altLang="ko-KR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73CD5F-3645-478B-ACDA-9E81118AD0A6}"/>
                  </a:ext>
                </a:extLst>
              </p:cNvPr>
              <p:cNvSpPr txBox="1"/>
              <p:nvPr/>
            </p:nvSpPr>
            <p:spPr>
              <a:xfrm>
                <a:off x="3078139" y="4500661"/>
                <a:ext cx="417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73CD5F-3645-478B-ACDA-9E81118AD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139" y="4500661"/>
                <a:ext cx="417701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176E51-F70F-4AA7-BA99-ED8895A1D590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DC5600AD-C3D4-42BC-A0A6-C291B3C87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40117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4" name="그림 53">
            <a:extLst>
              <a:ext uri="{FF2B5EF4-FFF2-40B4-BE49-F238E27FC236}">
                <a16:creationId xmlns:a16="http://schemas.microsoft.com/office/drawing/2014/main" id="{3DA50CC7-5FD3-41CB-A2AA-904ED1EE78E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84918" r="38440"/>
          <a:stretch/>
        </p:blipFill>
        <p:spPr>
          <a:xfrm>
            <a:off x="44353" y="3075229"/>
            <a:ext cx="658028" cy="59524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13FD37A-4FCF-4EC1-A0C7-05601F15FF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4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18921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7575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목차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D48779-453A-49AD-9CCA-8D32FC4CFAE0}"/>
              </a:ext>
            </a:extLst>
          </p:cNvPr>
          <p:cNvGrpSpPr/>
          <p:nvPr/>
        </p:nvGrpSpPr>
        <p:grpSpPr>
          <a:xfrm>
            <a:off x="1419737" y="2507325"/>
            <a:ext cx="2088000" cy="2088000"/>
            <a:chOff x="2545732" y="3274652"/>
            <a:chExt cx="1020068" cy="1020070"/>
          </a:xfrm>
        </p:grpSpPr>
        <p:sp>
          <p:nvSpPr>
            <p:cNvPr id="51" name="타원 50"/>
            <p:cNvSpPr/>
            <p:nvPr/>
          </p:nvSpPr>
          <p:spPr>
            <a:xfrm>
              <a:off x="2545732" y="3274652"/>
              <a:ext cx="1020068" cy="1020070"/>
            </a:xfrm>
            <a:prstGeom prst="ellipse">
              <a:avLst/>
            </a:prstGeom>
            <a:solidFill>
              <a:srgbClr val="FF8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601002" y="3490704"/>
              <a:ext cx="909527" cy="551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latin typeface="+mn-ea"/>
                </a:rPr>
                <a:t>사용된 </a:t>
              </a:r>
              <a:br>
                <a:rPr lang="en-US" altLang="ko-KR" sz="2400" b="1" dirty="0">
                  <a:latin typeface="+mn-ea"/>
                </a:rPr>
              </a:br>
              <a:r>
                <a:rPr lang="ko-KR" altLang="en-US" sz="2400" b="1" dirty="0">
                  <a:latin typeface="+mn-ea"/>
                </a:rPr>
                <a:t>암호기법</a:t>
              </a:r>
              <a:endParaRPr lang="en-US" altLang="ko-KR" sz="2400" b="1" dirty="0">
                <a:latin typeface="+mn-ea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5AC688-E437-4406-AA5F-86F23102E2AF}"/>
              </a:ext>
            </a:extLst>
          </p:cNvPr>
          <p:cNvGrpSpPr/>
          <p:nvPr/>
        </p:nvGrpSpPr>
        <p:grpSpPr>
          <a:xfrm>
            <a:off x="4106972" y="2507325"/>
            <a:ext cx="2088000" cy="2088000"/>
            <a:chOff x="3901794" y="3366276"/>
            <a:chExt cx="1020068" cy="1020070"/>
          </a:xfrm>
        </p:grpSpPr>
        <p:sp>
          <p:nvSpPr>
            <p:cNvPr id="53" name="타원 52"/>
            <p:cNvSpPr/>
            <p:nvPr/>
          </p:nvSpPr>
          <p:spPr>
            <a:xfrm>
              <a:off x="3901794" y="3366276"/>
              <a:ext cx="1020068" cy="1020070"/>
            </a:xfrm>
            <a:prstGeom prst="ellipse">
              <a:avLst/>
            </a:prstGeom>
            <a:solidFill>
              <a:srgbClr val="8FD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957064" y="3601284"/>
              <a:ext cx="909527" cy="551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/>
                <a:t>프로토콜 </a:t>
              </a:r>
              <a:br>
                <a:rPr lang="en-US" altLang="ko-KR" sz="2400" b="1" dirty="0"/>
              </a:br>
              <a:r>
                <a:rPr lang="ko-KR" altLang="en-US" sz="2400" b="1" dirty="0"/>
                <a:t>설명</a:t>
              </a:r>
              <a:endParaRPr lang="en-US" altLang="ko-KR" sz="2400" b="1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38352E3-D481-4BBC-B5C7-D6006A34FFFD}"/>
              </a:ext>
            </a:extLst>
          </p:cNvPr>
          <p:cNvGrpSpPr/>
          <p:nvPr/>
        </p:nvGrpSpPr>
        <p:grpSpPr>
          <a:xfrm>
            <a:off x="6794207" y="2507325"/>
            <a:ext cx="2088000" cy="2088000"/>
            <a:chOff x="5217924" y="3253063"/>
            <a:chExt cx="1020068" cy="1020070"/>
          </a:xfrm>
        </p:grpSpPr>
        <p:sp>
          <p:nvSpPr>
            <p:cNvPr id="55" name="타원 54"/>
            <p:cNvSpPr/>
            <p:nvPr/>
          </p:nvSpPr>
          <p:spPr>
            <a:xfrm>
              <a:off x="5217924" y="3253063"/>
              <a:ext cx="1020068" cy="10200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273194" y="3469115"/>
              <a:ext cx="909527" cy="551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b="1" dirty="0">
                  <a:latin typeface="+mn-ea"/>
                </a:rPr>
                <a:t>CSPRNG </a:t>
              </a:r>
              <a:br>
                <a:rPr lang="en-US" altLang="ko-KR" sz="2400" b="1" dirty="0">
                  <a:latin typeface="+mn-ea"/>
                </a:rPr>
              </a:br>
              <a:r>
                <a:rPr lang="ko-KR" altLang="en-US" sz="2400" b="1" dirty="0">
                  <a:latin typeface="+mn-ea"/>
                </a:rPr>
                <a:t>설계</a:t>
              </a:r>
              <a:endParaRPr lang="en-US" altLang="ko-KR" sz="2400" b="1" dirty="0">
                <a:latin typeface="+mn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8F5DF4-8064-4132-8C8E-99C5DAEF5260}"/>
              </a:ext>
            </a:extLst>
          </p:cNvPr>
          <p:cNvGrpSpPr/>
          <p:nvPr/>
        </p:nvGrpSpPr>
        <p:grpSpPr>
          <a:xfrm>
            <a:off x="9481442" y="2507325"/>
            <a:ext cx="2105067" cy="2088000"/>
            <a:chOff x="6549402" y="3269399"/>
            <a:chExt cx="2105067" cy="1020070"/>
          </a:xfrm>
        </p:grpSpPr>
        <p:sp>
          <p:nvSpPr>
            <p:cNvPr id="57" name="타원 56"/>
            <p:cNvSpPr/>
            <p:nvPr/>
          </p:nvSpPr>
          <p:spPr>
            <a:xfrm>
              <a:off x="6549402" y="3269399"/>
              <a:ext cx="2088000" cy="1020070"/>
            </a:xfrm>
            <a:prstGeom prst="ellipse">
              <a:avLst/>
            </a:prstGeom>
            <a:solidFill>
              <a:srgbClr val="8BB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566470" y="3623720"/>
              <a:ext cx="2087999" cy="280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b="1" dirty="0"/>
                <a:t>Demo</a:t>
              </a:r>
              <a:r>
                <a:rPr lang="ko-KR" altLang="en-US" sz="2400" b="1" dirty="0"/>
                <a:t>영상</a:t>
              </a:r>
              <a:endParaRPr lang="en-US" altLang="ko-KR" sz="2400" b="1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761220" y="3450846"/>
            <a:ext cx="159267" cy="233077"/>
            <a:chOff x="4371840" y="2318350"/>
            <a:chExt cx="252000" cy="368787"/>
          </a:xfrm>
        </p:grpSpPr>
        <p:sp>
          <p:nvSpPr>
            <p:cNvPr id="62" name="타원 61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414956" y="3442630"/>
            <a:ext cx="159267" cy="233077"/>
            <a:chOff x="4371840" y="2318350"/>
            <a:chExt cx="252000" cy="368787"/>
          </a:xfrm>
        </p:grpSpPr>
        <p:sp>
          <p:nvSpPr>
            <p:cNvPr id="65" name="타원 64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114354" y="3434786"/>
            <a:ext cx="159267" cy="233077"/>
            <a:chOff x="4371840" y="2318350"/>
            <a:chExt cx="252000" cy="368787"/>
          </a:xfrm>
        </p:grpSpPr>
        <p:sp>
          <p:nvSpPr>
            <p:cNvPr id="68" name="타원 67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3009047" y="6752019"/>
            <a:ext cx="45719" cy="4888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9B45B1-1C62-49DC-9AE5-E5BD6BD768B5}"/>
              </a:ext>
            </a:extLst>
          </p:cNvPr>
          <p:cNvSpPr txBox="1"/>
          <p:nvPr/>
        </p:nvSpPr>
        <p:spPr>
          <a:xfrm>
            <a:off x="1196505" y="985231"/>
            <a:ext cx="592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 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1DB0CA-4CBF-4C90-99CF-79EA0C1E5B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" t="36014" r="70067" b="49978"/>
          <a:stretch/>
        </p:blipFill>
        <p:spPr>
          <a:xfrm>
            <a:off x="44353" y="2507166"/>
            <a:ext cx="570167" cy="516738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FEB1332F-8EA3-4958-87D3-5977F1D6B2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84918" r="38440"/>
          <a:stretch/>
        </p:blipFill>
        <p:spPr>
          <a:xfrm>
            <a:off x="44353" y="3075229"/>
            <a:ext cx="658028" cy="59524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78DBAE3C-B620-4EE4-BD56-2E29A3E989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5" t="3272" r="6950" b="82294"/>
          <a:stretch/>
        </p:blipFill>
        <p:spPr>
          <a:xfrm>
            <a:off x="117818" y="1875013"/>
            <a:ext cx="581961" cy="547117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626BC2B-CD0A-460B-A498-7C4A185FBD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057256B7-2AE2-4651-BE3A-6538295164F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t="19150" r="40650" b="65459"/>
          <a:stretch/>
        </p:blipFill>
        <p:spPr>
          <a:xfrm>
            <a:off x="35433" y="3741237"/>
            <a:ext cx="646980" cy="6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16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CSPRNG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설계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표 10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84996"/>
                  </p:ext>
                </p:extLst>
              </p:nvPr>
            </p:nvGraphicFramePr>
            <p:xfrm>
              <a:off x="732745" y="618522"/>
              <a:ext cx="11458957" cy="62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89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2394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여기에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 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수식을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 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입력하십시오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.</a:t>
                                </a:fld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표 10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84996"/>
                  </p:ext>
                </p:extLst>
              </p:nvPr>
            </p:nvGraphicFramePr>
            <p:xfrm>
              <a:off x="732745" y="618522"/>
              <a:ext cx="11458957" cy="62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89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2394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8" r="-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3DC903-41F0-482E-8E36-23AF81896A92}"/>
                  </a:ext>
                </a:extLst>
              </p:cNvPr>
              <p:cNvSpPr txBox="1"/>
              <p:nvPr/>
            </p:nvSpPr>
            <p:spPr>
              <a:xfrm>
                <a:off x="1196504" y="956760"/>
                <a:ext cx="10767103" cy="577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수학적 난제 </a:t>
                </a:r>
                <a:r>
                  <a:rPr lang="en-US" altLang="ko-KR" sz="2400" b="1" dirty="0">
                    <a:sym typeface="Wingdings" panose="05000000000000000000" pitchFamily="2" charset="2"/>
                  </a:rPr>
                  <a:t>  </a:t>
                </a:r>
                <a:r>
                  <a:rPr lang="en-US" altLang="ko-KR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&lt;</a:t>
                </a:r>
                <a:r>
                  <a:rPr lang="ko-KR" altLang="en-US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제곱근문제</a:t>
                </a:r>
                <a:r>
                  <a:rPr lang="en-US" altLang="ko-KR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&gt;: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𝐲</m:t>
                    </m:r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가 주어졌을 때</a:t>
                </a:r>
                <a:r>
                  <a:rPr lang="en-US" altLang="ko-KR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≡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𝒚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𝒎𝒐𝒅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e>
                    </m:d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ko-KR" altLang="en-US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계산하는 문제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3DC903-41F0-482E-8E36-23AF8189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504" y="956760"/>
                <a:ext cx="10767103" cy="577466"/>
              </a:xfrm>
              <a:prstGeom prst="rect">
                <a:avLst/>
              </a:prstGeom>
              <a:blipFill>
                <a:blip r:embed="rId3"/>
                <a:stretch>
                  <a:fillRect l="-736" b="-2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E343DE2-302C-4E47-9161-3287D22F0250}"/>
              </a:ext>
            </a:extLst>
          </p:cNvPr>
          <p:cNvSpPr txBox="1"/>
          <p:nvPr/>
        </p:nvSpPr>
        <p:spPr>
          <a:xfrm>
            <a:off x="1577130" y="1959720"/>
            <a:ext cx="10209402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제곱근 문제가 인수분해 문제만큼 어려움이 증명된다면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제곱근 문제도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CSPRNG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만족하게 됨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E480615-9F10-47C6-B43B-76160D68D881}"/>
              </a:ext>
            </a:extLst>
          </p:cNvPr>
          <p:cNvGrpSpPr/>
          <p:nvPr/>
        </p:nvGrpSpPr>
        <p:grpSpPr>
          <a:xfrm>
            <a:off x="2873176" y="2731988"/>
            <a:ext cx="6445647" cy="2736918"/>
            <a:chOff x="2768367" y="3329641"/>
            <a:chExt cx="6445647" cy="273691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B6D4BB2-35C8-4CF0-9B71-1C59C95D21EC}"/>
                </a:ext>
              </a:extLst>
            </p:cNvPr>
            <p:cNvSpPr/>
            <p:nvPr/>
          </p:nvSpPr>
          <p:spPr>
            <a:xfrm>
              <a:off x="3405929" y="3329641"/>
              <a:ext cx="5808085" cy="2736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162E1E7-8923-4BD0-91FD-ECB52F8C6F3A}"/>
                </a:ext>
              </a:extLst>
            </p:cNvPr>
            <p:cNvSpPr/>
            <p:nvPr/>
          </p:nvSpPr>
          <p:spPr>
            <a:xfrm>
              <a:off x="6880830" y="3702452"/>
              <a:ext cx="2015239" cy="2070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527CC-F63B-45CB-AEB5-99098275946C}"/>
                </a:ext>
              </a:extLst>
            </p:cNvPr>
            <p:cNvSpPr txBox="1"/>
            <p:nvPr/>
          </p:nvSpPr>
          <p:spPr>
            <a:xfrm>
              <a:off x="3556932" y="3461866"/>
              <a:ext cx="746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A</a:t>
              </a:r>
              <a:r>
                <a:rPr lang="en-US" altLang="ko-KR" sz="2800" b="1" baseline="-25000" dirty="0"/>
                <a:t>1</a:t>
              </a:r>
              <a:endParaRPr lang="ko-KR" altLang="en-US" sz="2800" b="1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479F4D-D2A6-4113-B13E-75EC187CCBE1}"/>
                </a:ext>
              </a:extLst>
            </p:cNvPr>
            <p:cNvSpPr txBox="1"/>
            <p:nvPr/>
          </p:nvSpPr>
          <p:spPr>
            <a:xfrm>
              <a:off x="6976736" y="3702452"/>
              <a:ext cx="746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A</a:t>
              </a:r>
              <a:r>
                <a:rPr lang="en-US" altLang="ko-KR" sz="2800" b="1" baseline="-25000" dirty="0"/>
                <a:t>2</a:t>
              </a:r>
              <a:endParaRPr lang="ko-KR" altLang="en-US" sz="2800" b="1" baseline="-250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99B9047-4D24-4AA7-8C09-BF8E97F88015}"/>
                </a:ext>
              </a:extLst>
            </p:cNvPr>
            <p:cNvGrpSpPr/>
            <p:nvPr/>
          </p:nvGrpSpPr>
          <p:grpSpPr>
            <a:xfrm>
              <a:off x="4705339" y="4158500"/>
              <a:ext cx="838899" cy="765778"/>
              <a:chOff x="4613945" y="4225672"/>
              <a:chExt cx="838899" cy="76577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53AF749-D22E-4284-8BC3-0C27CFB41338}"/>
                  </a:ext>
                </a:extLst>
              </p:cNvPr>
              <p:cNvSpPr/>
              <p:nvPr/>
            </p:nvSpPr>
            <p:spPr>
              <a:xfrm>
                <a:off x="4613945" y="4225672"/>
                <a:ext cx="838899" cy="7657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F51C51-1977-4951-AAB9-D99CB1A227D7}"/>
                  </a:ext>
                </a:extLst>
              </p:cNvPr>
              <p:cNvSpPr txBox="1"/>
              <p:nvPr/>
            </p:nvSpPr>
            <p:spPr>
              <a:xfrm>
                <a:off x="4853031" y="4377728"/>
                <a:ext cx="360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F</a:t>
                </a:r>
                <a:endParaRPr lang="ko-KR" altLang="en-US" sz="2400" b="1" dirty="0"/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DFDCE78-DD3A-4B01-931C-32D85C8E7AFE}"/>
                </a:ext>
              </a:extLst>
            </p:cNvPr>
            <p:cNvCxnSpPr>
              <a:cxnSpLocks/>
            </p:cNvCxnSpPr>
            <p:nvPr/>
          </p:nvCxnSpPr>
          <p:spPr>
            <a:xfrm>
              <a:off x="2768367" y="4443426"/>
              <a:ext cx="19555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879ABAC-175E-4062-855B-41932CD508B4}"/>
                </a:ext>
              </a:extLst>
            </p:cNvPr>
            <p:cNvCxnSpPr>
              <a:cxnSpLocks/>
            </p:cNvCxnSpPr>
            <p:nvPr/>
          </p:nvCxnSpPr>
          <p:spPr>
            <a:xfrm>
              <a:off x="5578917" y="4443426"/>
              <a:ext cx="13019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45960DF-3237-41D1-8AA8-34788CD62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367" y="5476870"/>
              <a:ext cx="41124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AD8880-1735-4E58-9C44-5D39C06BFCD6}"/>
                    </a:ext>
                  </a:extLst>
                </p:cNvPr>
                <p:cNvSpPr txBox="1"/>
                <p:nvPr/>
              </p:nvSpPr>
              <p:spPr>
                <a:xfrm>
                  <a:off x="2920006" y="4069271"/>
                  <a:ext cx="417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AD8880-1735-4E58-9C44-5D39C06BF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006" y="4069271"/>
                  <a:ext cx="41770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8B24922-8C52-4D54-867B-E8E50B645AAE}"/>
                    </a:ext>
                  </a:extLst>
                </p:cNvPr>
                <p:cNvSpPr txBox="1"/>
                <p:nvPr/>
              </p:nvSpPr>
              <p:spPr>
                <a:xfrm>
                  <a:off x="5907410" y="4104993"/>
                  <a:ext cx="5796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8B24922-8C52-4D54-867B-E8E50B645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410" y="4104993"/>
                  <a:ext cx="57961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158" r="-12632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D0AF0B5-930E-40AF-961D-E7C253407FF2}"/>
              </a:ext>
            </a:extLst>
          </p:cNvPr>
          <p:cNvSpPr txBox="1"/>
          <p:nvPr/>
        </p:nvSpPr>
        <p:spPr>
          <a:xfrm>
            <a:off x="7350046" y="2301827"/>
            <a:ext cx="140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572485-AA93-462C-93F7-3EBD8923B439}"/>
              </a:ext>
            </a:extLst>
          </p:cNvPr>
          <p:cNvSpPr txBox="1"/>
          <p:nvPr/>
        </p:nvSpPr>
        <p:spPr>
          <a:xfrm>
            <a:off x="1661020" y="5685183"/>
            <a:ext cx="10209402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</a:t>
            </a:r>
            <a:r>
              <a:rPr lang="en-US" altLang="ko-KR" b="1" baseline="-25000" dirty="0"/>
              <a:t>1</a:t>
            </a:r>
            <a:r>
              <a:rPr lang="ko-KR" altLang="en-US" b="1" dirty="0"/>
              <a:t>문제를 풀기 위해서 </a:t>
            </a:r>
            <a:r>
              <a:rPr lang="en-US" altLang="ko-KR" b="1" dirty="0"/>
              <a:t>A</a:t>
            </a:r>
            <a:r>
              <a:rPr lang="en-US" altLang="ko-KR" b="1" baseline="-25000" dirty="0"/>
              <a:t>2</a:t>
            </a:r>
            <a:r>
              <a:rPr lang="ko-KR" altLang="en-US" b="1" dirty="0"/>
              <a:t>문제를 풀어야 한다면</a:t>
            </a:r>
            <a:r>
              <a:rPr lang="en-US" altLang="ko-KR" b="1" dirty="0"/>
              <a:t>, </a:t>
            </a:r>
            <a:r>
              <a:rPr lang="ko-KR" altLang="en-US" b="1" dirty="0"/>
              <a:t>문제 </a:t>
            </a:r>
            <a:r>
              <a:rPr lang="en-US" altLang="ko-KR" b="1" dirty="0"/>
              <a:t>A</a:t>
            </a:r>
            <a:r>
              <a:rPr lang="en-US" altLang="ko-KR" b="1" baseline="-25000" dirty="0"/>
              <a:t>1</a:t>
            </a:r>
            <a:r>
              <a:rPr lang="ko-KR" altLang="en-US" b="1" dirty="0"/>
              <a:t>이 문제 </a:t>
            </a:r>
            <a:r>
              <a:rPr lang="en-US" altLang="ko-KR" b="1" dirty="0"/>
              <a:t>A</a:t>
            </a:r>
            <a:r>
              <a:rPr lang="en-US" altLang="ko-KR" b="1" baseline="-25000" dirty="0"/>
              <a:t>2</a:t>
            </a:r>
            <a:r>
              <a:rPr lang="ko-KR" altLang="en-US" b="1" dirty="0"/>
              <a:t>로 </a:t>
            </a:r>
            <a:r>
              <a:rPr lang="ko-KR" altLang="en-US" b="1" dirty="0" err="1"/>
              <a:t>리덕션된다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즉</a:t>
            </a:r>
            <a:r>
              <a:rPr lang="en-US" altLang="ko-KR" b="1" dirty="0">
                <a:solidFill>
                  <a:srgbClr val="C00000"/>
                </a:solidFill>
              </a:rPr>
              <a:t>, A</a:t>
            </a:r>
            <a:r>
              <a:rPr lang="en-US" altLang="ko-KR" b="1" baseline="-25000" dirty="0">
                <a:solidFill>
                  <a:srgbClr val="C00000"/>
                </a:solidFill>
              </a:rPr>
              <a:t>1</a:t>
            </a:r>
            <a:r>
              <a:rPr lang="ko-KR" altLang="en-US" b="1" dirty="0">
                <a:solidFill>
                  <a:srgbClr val="C00000"/>
                </a:solidFill>
              </a:rPr>
              <a:t>이 </a:t>
            </a:r>
            <a:r>
              <a:rPr lang="en-US" altLang="ko-KR" b="1" dirty="0">
                <a:solidFill>
                  <a:srgbClr val="C00000"/>
                </a:solidFill>
              </a:rPr>
              <a:t>A</a:t>
            </a:r>
            <a:r>
              <a:rPr lang="en-US" altLang="ko-KR" b="1" baseline="-25000" dirty="0">
                <a:solidFill>
                  <a:srgbClr val="C00000"/>
                </a:solidFill>
              </a:rPr>
              <a:t>2</a:t>
            </a:r>
            <a:r>
              <a:rPr lang="ko-KR" altLang="en-US" b="1" dirty="0">
                <a:solidFill>
                  <a:srgbClr val="C00000"/>
                </a:solidFill>
              </a:rPr>
              <a:t>보다 어렵지 않다 </a:t>
            </a:r>
            <a:r>
              <a:rPr lang="en-US" altLang="ko-KR" b="1" dirty="0">
                <a:solidFill>
                  <a:srgbClr val="C00000"/>
                </a:solidFill>
              </a:rPr>
              <a:t>= </a:t>
            </a:r>
            <a:r>
              <a:rPr lang="ko-KR" altLang="en-US" b="1" dirty="0">
                <a:solidFill>
                  <a:srgbClr val="C00000"/>
                </a:solidFill>
              </a:rPr>
              <a:t>두 문제는 비슷한 복잡도를 갖고 있으며 서로 </a:t>
            </a:r>
            <a:r>
              <a:rPr lang="ko-KR" altLang="en-US" b="1" dirty="0" err="1">
                <a:solidFill>
                  <a:srgbClr val="C00000"/>
                </a:solidFill>
              </a:rPr>
              <a:t>동치류이다</a:t>
            </a:r>
            <a:r>
              <a:rPr lang="en-US" altLang="ko-KR" b="1" dirty="0">
                <a:solidFill>
                  <a:srgbClr val="C00000"/>
                </a:solidFill>
              </a:rPr>
              <a:t>!</a:t>
            </a:r>
            <a:endParaRPr lang="en-US" altLang="ko-KR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73CD5F-3645-478B-ACDA-9E81118AD0A6}"/>
                  </a:ext>
                </a:extLst>
              </p:cNvPr>
              <p:cNvSpPr txBox="1"/>
              <p:nvPr/>
            </p:nvSpPr>
            <p:spPr>
              <a:xfrm>
                <a:off x="3078139" y="4500661"/>
                <a:ext cx="417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73CD5F-3645-478B-ACDA-9E81118AD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139" y="4500661"/>
                <a:ext cx="417701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E1F643BF-9DE5-481F-ADC1-B2FC858BCE26}"/>
              </a:ext>
            </a:extLst>
          </p:cNvPr>
          <p:cNvSpPr/>
          <p:nvPr/>
        </p:nvSpPr>
        <p:spPr>
          <a:xfrm>
            <a:off x="4359265" y="3480991"/>
            <a:ext cx="2225690" cy="1238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ea typeface="08서울남산체 EB" panose="02020603020101020101" pitchFamily="18" charset="-127"/>
              </a:rPr>
              <a:t>RSA </a:t>
            </a:r>
            <a:r>
              <a:rPr lang="ko-KR" altLang="en-US" sz="2400" b="1" dirty="0">
                <a:solidFill>
                  <a:schemeClr val="tx1"/>
                </a:solidFill>
                <a:ea typeface="08서울남산체 EB" panose="02020603020101020101" pitchFamily="18" charset="-127"/>
              </a:rPr>
              <a:t>문제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5A316AD-FD07-41D8-91BB-046C47B192F2}"/>
              </a:ext>
            </a:extLst>
          </p:cNvPr>
          <p:cNvSpPr/>
          <p:nvPr/>
        </p:nvSpPr>
        <p:spPr>
          <a:xfrm>
            <a:off x="7372267" y="3712903"/>
            <a:ext cx="1380157" cy="1238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ea typeface="08서울남산체 EB" panose="02020603020101020101" pitchFamily="18" charset="-127"/>
              </a:rPr>
              <a:t>인수분해 문제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10C343-1AFC-4637-B778-6D881C9533B8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930A3553-EAAC-453D-891A-5C1F77AB5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40117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:a16="http://schemas.microsoft.com/office/drawing/2014/main" id="{0FA3BBC1-A861-486C-B4FF-01B81F7C5E3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84918" r="38440"/>
          <a:stretch/>
        </p:blipFill>
        <p:spPr>
          <a:xfrm>
            <a:off x="44353" y="3075229"/>
            <a:ext cx="658028" cy="59524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68A66CF-230C-44AC-9EBC-042B02B3CC8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49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CSPRNG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설계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표 103"/>
              <p:cNvGraphicFramePr>
                <a:graphicFrameLocks noGrp="1"/>
              </p:cNvGraphicFramePr>
              <p:nvPr/>
            </p:nvGraphicFramePr>
            <p:xfrm>
              <a:off x="732745" y="618522"/>
              <a:ext cx="11458957" cy="62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89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2394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여기에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 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수식을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 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입력하십시오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.</a:t>
                                </a:fld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표 103"/>
              <p:cNvGraphicFramePr>
                <a:graphicFrameLocks noGrp="1"/>
              </p:cNvGraphicFramePr>
              <p:nvPr/>
            </p:nvGraphicFramePr>
            <p:xfrm>
              <a:off x="732745" y="618522"/>
              <a:ext cx="11458957" cy="62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89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2394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8" r="-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3DC903-41F0-482E-8E36-23AF81896A92}"/>
                  </a:ext>
                </a:extLst>
              </p:cNvPr>
              <p:cNvSpPr txBox="1"/>
              <p:nvPr/>
            </p:nvSpPr>
            <p:spPr>
              <a:xfrm>
                <a:off x="1196504" y="956760"/>
                <a:ext cx="10767103" cy="577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수학적 난제 </a:t>
                </a:r>
                <a:r>
                  <a:rPr lang="en-US" altLang="ko-KR" sz="2400" b="1" dirty="0">
                    <a:sym typeface="Wingdings" panose="05000000000000000000" pitchFamily="2" charset="2"/>
                  </a:rPr>
                  <a:t>  </a:t>
                </a:r>
                <a:r>
                  <a:rPr lang="en-US" altLang="ko-KR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&lt;</a:t>
                </a:r>
                <a:r>
                  <a:rPr lang="ko-KR" altLang="en-US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제곱근문제</a:t>
                </a:r>
                <a:r>
                  <a:rPr lang="en-US" altLang="ko-KR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&gt;: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𝐲</m:t>
                    </m:r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가 주어졌을 때</a:t>
                </a:r>
                <a:r>
                  <a:rPr lang="en-US" altLang="ko-KR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≡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𝒚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𝒎𝒐𝒅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e>
                    </m:d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ko-KR" altLang="en-US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계산하는 문제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3DC903-41F0-482E-8E36-23AF8189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504" y="956760"/>
                <a:ext cx="10767103" cy="577466"/>
              </a:xfrm>
              <a:prstGeom prst="rect">
                <a:avLst/>
              </a:prstGeom>
              <a:blipFill>
                <a:blip r:embed="rId3"/>
                <a:stretch>
                  <a:fillRect l="-736" b="-2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E343DE2-302C-4E47-9161-3287D22F0250}"/>
              </a:ext>
            </a:extLst>
          </p:cNvPr>
          <p:cNvSpPr txBox="1"/>
          <p:nvPr/>
        </p:nvSpPr>
        <p:spPr>
          <a:xfrm>
            <a:off x="1577130" y="1959720"/>
            <a:ext cx="10209402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제곱근 문제가 인수분해 문제만큼 어려움이 증명된다면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제곱근 문제도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CSPRNG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만족하게 됨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E480615-9F10-47C6-B43B-76160D68D881}"/>
              </a:ext>
            </a:extLst>
          </p:cNvPr>
          <p:cNvGrpSpPr/>
          <p:nvPr/>
        </p:nvGrpSpPr>
        <p:grpSpPr>
          <a:xfrm>
            <a:off x="2873176" y="2731988"/>
            <a:ext cx="6445647" cy="2736918"/>
            <a:chOff x="2768367" y="3329641"/>
            <a:chExt cx="6445647" cy="273691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B6D4BB2-35C8-4CF0-9B71-1C59C95D21EC}"/>
                </a:ext>
              </a:extLst>
            </p:cNvPr>
            <p:cNvSpPr/>
            <p:nvPr/>
          </p:nvSpPr>
          <p:spPr>
            <a:xfrm>
              <a:off x="3405929" y="3329641"/>
              <a:ext cx="5808085" cy="2736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162E1E7-8923-4BD0-91FD-ECB52F8C6F3A}"/>
                </a:ext>
              </a:extLst>
            </p:cNvPr>
            <p:cNvSpPr/>
            <p:nvPr/>
          </p:nvSpPr>
          <p:spPr>
            <a:xfrm>
              <a:off x="6880830" y="3702452"/>
              <a:ext cx="2015239" cy="2070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527CC-F63B-45CB-AEB5-99098275946C}"/>
                </a:ext>
              </a:extLst>
            </p:cNvPr>
            <p:cNvSpPr txBox="1"/>
            <p:nvPr/>
          </p:nvSpPr>
          <p:spPr>
            <a:xfrm>
              <a:off x="3556932" y="3461866"/>
              <a:ext cx="746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A</a:t>
              </a:r>
              <a:r>
                <a:rPr lang="en-US" altLang="ko-KR" sz="2800" b="1" baseline="-25000" dirty="0"/>
                <a:t>1</a:t>
              </a:r>
              <a:endParaRPr lang="ko-KR" altLang="en-US" sz="2800" b="1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479F4D-D2A6-4113-B13E-75EC187CCBE1}"/>
                </a:ext>
              </a:extLst>
            </p:cNvPr>
            <p:cNvSpPr txBox="1"/>
            <p:nvPr/>
          </p:nvSpPr>
          <p:spPr>
            <a:xfrm>
              <a:off x="6976736" y="3702452"/>
              <a:ext cx="746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A</a:t>
              </a:r>
              <a:r>
                <a:rPr lang="en-US" altLang="ko-KR" sz="2800" b="1" baseline="-25000" dirty="0"/>
                <a:t>2</a:t>
              </a:r>
              <a:endParaRPr lang="ko-KR" altLang="en-US" sz="2800" b="1" baseline="-250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99B9047-4D24-4AA7-8C09-BF8E97F88015}"/>
                </a:ext>
              </a:extLst>
            </p:cNvPr>
            <p:cNvGrpSpPr/>
            <p:nvPr/>
          </p:nvGrpSpPr>
          <p:grpSpPr>
            <a:xfrm>
              <a:off x="4705339" y="4158500"/>
              <a:ext cx="838899" cy="765778"/>
              <a:chOff x="4613945" y="4225672"/>
              <a:chExt cx="838899" cy="76577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53AF749-D22E-4284-8BC3-0C27CFB41338}"/>
                  </a:ext>
                </a:extLst>
              </p:cNvPr>
              <p:cNvSpPr/>
              <p:nvPr/>
            </p:nvSpPr>
            <p:spPr>
              <a:xfrm>
                <a:off x="4613945" y="4225672"/>
                <a:ext cx="838899" cy="7657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F51C51-1977-4951-AAB9-D99CB1A227D7}"/>
                  </a:ext>
                </a:extLst>
              </p:cNvPr>
              <p:cNvSpPr txBox="1"/>
              <p:nvPr/>
            </p:nvSpPr>
            <p:spPr>
              <a:xfrm>
                <a:off x="4853031" y="4377728"/>
                <a:ext cx="360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F</a:t>
                </a:r>
                <a:endParaRPr lang="ko-KR" altLang="en-US" sz="2400" b="1" dirty="0"/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DFDCE78-DD3A-4B01-931C-32D85C8E7AFE}"/>
                </a:ext>
              </a:extLst>
            </p:cNvPr>
            <p:cNvCxnSpPr>
              <a:cxnSpLocks/>
            </p:cNvCxnSpPr>
            <p:nvPr/>
          </p:nvCxnSpPr>
          <p:spPr>
            <a:xfrm>
              <a:off x="2768367" y="4443426"/>
              <a:ext cx="19555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879ABAC-175E-4062-855B-41932CD508B4}"/>
                </a:ext>
              </a:extLst>
            </p:cNvPr>
            <p:cNvCxnSpPr>
              <a:cxnSpLocks/>
            </p:cNvCxnSpPr>
            <p:nvPr/>
          </p:nvCxnSpPr>
          <p:spPr>
            <a:xfrm>
              <a:off x="5578917" y="4443426"/>
              <a:ext cx="13019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45960DF-3237-41D1-8AA8-34788CD62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367" y="5476870"/>
              <a:ext cx="41124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AD8880-1735-4E58-9C44-5D39C06BFCD6}"/>
                    </a:ext>
                  </a:extLst>
                </p:cNvPr>
                <p:cNvSpPr txBox="1"/>
                <p:nvPr/>
              </p:nvSpPr>
              <p:spPr>
                <a:xfrm>
                  <a:off x="2920006" y="4069271"/>
                  <a:ext cx="417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AD8880-1735-4E58-9C44-5D39C06BF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006" y="4069271"/>
                  <a:ext cx="41770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8B24922-8C52-4D54-867B-E8E50B645AAE}"/>
                    </a:ext>
                  </a:extLst>
                </p:cNvPr>
                <p:cNvSpPr txBox="1"/>
                <p:nvPr/>
              </p:nvSpPr>
              <p:spPr>
                <a:xfrm>
                  <a:off x="5907410" y="4104993"/>
                  <a:ext cx="5796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8B24922-8C52-4D54-867B-E8E50B645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410" y="4104993"/>
                  <a:ext cx="57961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158" r="-12632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D0AF0B5-930E-40AF-961D-E7C253407FF2}"/>
              </a:ext>
            </a:extLst>
          </p:cNvPr>
          <p:cNvSpPr txBox="1"/>
          <p:nvPr/>
        </p:nvSpPr>
        <p:spPr>
          <a:xfrm>
            <a:off x="7350046" y="2301827"/>
            <a:ext cx="140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572485-AA93-462C-93F7-3EBD8923B439}"/>
              </a:ext>
            </a:extLst>
          </p:cNvPr>
          <p:cNvSpPr txBox="1"/>
          <p:nvPr/>
        </p:nvSpPr>
        <p:spPr>
          <a:xfrm>
            <a:off x="1661020" y="5685183"/>
            <a:ext cx="10209402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</a:t>
            </a:r>
            <a:r>
              <a:rPr lang="en-US" altLang="ko-KR" b="1" baseline="-25000" dirty="0"/>
              <a:t>1</a:t>
            </a:r>
            <a:r>
              <a:rPr lang="ko-KR" altLang="en-US" b="1" dirty="0"/>
              <a:t>문제를 풀기 위해서 </a:t>
            </a:r>
            <a:r>
              <a:rPr lang="en-US" altLang="ko-KR" b="1" dirty="0"/>
              <a:t>A</a:t>
            </a:r>
            <a:r>
              <a:rPr lang="en-US" altLang="ko-KR" b="1" baseline="-25000" dirty="0"/>
              <a:t>2</a:t>
            </a:r>
            <a:r>
              <a:rPr lang="ko-KR" altLang="en-US" b="1" dirty="0"/>
              <a:t>문제를 풀어야 한다면</a:t>
            </a:r>
            <a:r>
              <a:rPr lang="en-US" altLang="ko-KR" b="1" dirty="0"/>
              <a:t>, </a:t>
            </a:r>
            <a:r>
              <a:rPr lang="ko-KR" altLang="en-US" b="1" dirty="0"/>
              <a:t>문제 </a:t>
            </a:r>
            <a:r>
              <a:rPr lang="en-US" altLang="ko-KR" b="1" dirty="0"/>
              <a:t>A</a:t>
            </a:r>
            <a:r>
              <a:rPr lang="en-US" altLang="ko-KR" b="1" baseline="-25000" dirty="0"/>
              <a:t>1</a:t>
            </a:r>
            <a:r>
              <a:rPr lang="ko-KR" altLang="en-US" b="1" dirty="0"/>
              <a:t>이 문제 </a:t>
            </a:r>
            <a:r>
              <a:rPr lang="en-US" altLang="ko-KR" b="1" dirty="0"/>
              <a:t>A</a:t>
            </a:r>
            <a:r>
              <a:rPr lang="en-US" altLang="ko-KR" b="1" baseline="-25000" dirty="0"/>
              <a:t>2</a:t>
            </a:r>
            <a:r>
              <a:rPr lang="ko-KR" altLang="en-US" b="1" dirty="0"/>
              <a:t>로 </a:t>
            </a:r>
            <a:r>
              <a:rPr lang="ko-KR" altLang="en-US" b="1" dirty="0" err="1"/>
              <a:t>리덕션된다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즉</a:t>
            </a:r>
            <a:r>
              <a:rPr lang="en-US" altLang="ko-KR" b="1" dirty="0">
                <a:solidFill>
                  <a:srgbClr val="C00000"/>
                </a:solidFill>
              </a:rPr>
              <a:t>, A</a:t>
            </a:r>
            <a:r>
              <a:rPr lang="en-US" altLang="ko-KR" b="1" baseline="-25000" dirty="0">
                <a:solidFill>
                  <a:srgbClr val="C00000"/>
                </a:solidFill>
              </a:rPr>
              <a:t>1</a:t>
            </a:r>
            <a:r>
              <a:rPr lang="ko-KR" altLang="en-US" b="1" dirty="0">
                <a:solidFill>
                  <a:srgbClr val="C00000"/>
                </a:solidFill>
              </a:rPr>
              <a:t>이 </a:t>
            </a:r>
            <a:r>
              <a:rPr lang="en-US" altLang="ko-KR" b="1" dirty="0">
                <a:solidFill>
                  <a:srgbClr val="C00000"/>
                </a:solidFill>
              </a:rPr>
              <a:t>A</a:t>
            </a:r>
            <a:r>
              <a:rPr lang="en-US" altLang="ko-KR" b="1" baseline="-25000" dirty="0">
                <a:solidFill>
                  <a:srgbClr val="C00000"/>
                </a:solidFill>
              </a:rPr>
              <a:t>2</a:t>
            </a:r>
            <a:r>
              <a:rPr lang="ko-KR" altLang="en-US" b="1" dirty="0">
                <a:solidFill>
                  <a:srgbClr val="C00000"/>
                </a:solidFill>
              </a:rPr>
              <a:t>보다 어렵지 않다 </a:t>
            </a:r>
            <a:r>
              <a:rPr lang="en-US" altLang="ko-KR" b="1" dirty="0">
                <a:solidFill>
                  <a:srgbClr val="C00000"/>
                </a:solidFill>
              </a:rPr>
              <a:t>= </a:t>
            </a:r>
            <a:r>
              <a:rPr lang="ko-KR" altLang="en-US" b="1" dirty="0">
                <a:solidFill>
                  <a:srgbClr val="C00000"/>
                </a:solidFill>
              </a:rPr>
              <a:t>두 문제는 비슷한 복잡도를 갖고 있으며 서로 </a:t>
            </a:r>
            <a:r>
              <a:rPr lang="ko-KR" altLang="en-US" b="1" dirty="0" err="1">
                <a:solidFill>
                  <a:srgbClr val="C00000"/>
                </a:solidFill>
              </a:rPr>
              <a:t>동치류이다</a:t>
            </a:r>
            <a:r>
              <a:rPr lang="en-US" altLang="ko-KR" b="1" dirty="0">
                <a:solidFill>
                  <a:srgbClr val="C00000"/>
                </a:solidFill>
              </a:rPr>
              <a:t>!</a:t>
            </a:r>
            <a:endParaRPr lang="en-US" altLang="ko-KR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73CD5F-3645-478B-ACDA-9E81118AD0A6}"/>
                  </a:ext>
                </a:extLst>
              </p:cNvPr>
              <p:cNvSpPr txBox="1"/>
              <p:nvPr/>
            </p:nvSpPr>
            <p:spPr>
              <a:xfrm>
                <a:off x="3078139" y="4500661"/>
                <a:ext cx="417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73CD5F-3645-478B-ACDA-9E81118AD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139" y="4500661"/>
                <a:ext cx="417701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E1F643BF-9DE5-481F-ADC1-B2FC858BCE26}"/>
              </a:ext>
            </a:extLst>
          </p:cNvPr>
          <p:cNvSpPr/>
          <p:nvPr/>
        </p:nvSpPr>
        <p:spPr>
          <a:xfrm>
            <a:off x="4359265" y="3480991"/>
            <a:ext cx="2225690" cy="1238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ea typeface="08서울남산체 EB" panose="02020603020101020101" pitchFamily="18" charset="-127"/>
              </a:rPr>
              <a:t>인수분해 문제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5A316AD-FD07-41D8-91BB-046C47B192F2}"/>
              </a:ext>
            </a:extLst>
          </p:cNvPr>
          <p:cNvSpPr/>
          <p:nvPr/>
        </p:nvSpPr>
        <p:spPr>
          <a:xfrm>
            <a:off x="7372267" y="3712903"/>
            <a:ext cx="1380157" cy="1238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ea typeface="08서울남산체 EB" panose="02020603020101020101" pitchFamily="18" charset="-127"/>
              </a:rPr>
              <a:t>제곱근</a:t>
            </a:r>
            <a:br>
              <a:rPr lang="en-US" altLang="ko-KR" sz="2400" b="1" dirty="0">
                <a:solidFill>
                  <a:schemeClr val="tx1"/>
                </a:solidFill>
                <a:ea typeface="08서울남산체 EB" panose="02020603020101020101" pitchFamily="18" charset="-127"/>
              </a:rPr>
            </a:br>
            <a:r>
              <a:rPr lang="ko-KR" altLang="en-US" sz="2400" b="1" dirty="0">
                <a:solidFill>
                  <a:schemeClr val="tx1"/>
                </a:solidFill>
                <a:ea typeface="08서울남산체 EB" panose="02020603020101020101" pitchFamily="18" charset="-127"/>
              </a:rPr>
              <a:t>문제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A2B05F-9A8A-4CA5-B84C-F3ED46DFEFAD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1404C27-8B0A-4077-A069-90C7600BA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40117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:a16="http://schemas.microsoft.com/office/drawing/2014/main" id="{BF32CAC7-9801-4B10-8CEF-6013F3D05F1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84918" r="38440"/>
          <a:stretch/>
        </p:blipFill>
        <p:spPr>
          <a:xfrm>
            <a:off x="44353" y="3075229"/>
            <a:ext cx="658028" cy="59524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8314BB77-1662-44BC-ABA8-069DE782A94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43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CSPRNG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설계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표 10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406713"/>
                  </p:ext>
                </p:extLst>
              </p:nvPr>
            </p:nvGraphicFramePr>
            <p:xfrm>
              <a:off x="732744" y="658796"/>
              <a:ext cx="11458957" cy="62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89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2394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여기에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 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수식을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 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입력하십시오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.</a:t>
                                </a:fld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표 10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406713"/>
                  </p:ext>
                </p:extLst>
              </p:nvPr>
            </p:nvGraphicFramePr>
            <p:xfrm>
              <a:off x="732744" y="658796"/>
              <a:ext cx="11458957" cy="62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89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2394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8" r="-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3DC903-41F0-482E-8E36-23AF81896A92}"/>
                  </a:ext>
                </a:extLst>
              </p:cNvPr>
              <p:cNvSpPr txBox="1"/>
              <p:nvPr/>
            </p:nvSpPr>
            <p:spPr>
              <a:xfrm>
                <a:off x="1196504" y="956760"/>
                <a:ext cx="10767103" cy="577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수학적 난제 </a:t>
                </a:r>
                <a:r>
                  <a:rPr lang="en-US" altLang="ko-KR" sz="2400" b="1" dirty="0">
                    <a:sym typeface="Wingdings" panose="05000000000000000000" pitchFamily="2" charset="2"/>
                  </a:rPr>
                  <a:t>  </a:t>
                </a:r>
                <a:r>
                  <a:rPr lang="en-US" altLang="ko-KR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&lt;</a:t>
                </a:r>
                <a:r>
                  <a:rPr lang="ko-KR" altLang="en-US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제곱근문제</a:t>
                </a:r>
                <a:r>
                  <a:rPr lang="en-US" altLang="ko-KR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&gt;: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𝐲</m:t>
                    </m:r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가 주어졌을 때</a:t>
                </a:r>
                <a:r>
                  <a:rPr lang="en-US" altLang="ko-KR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≡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𝒚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𝒎𝒐𝒅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e>
                    </m:d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ko-KR" altLang="en-US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계산하는 문제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3DC903-41F0-482E-8E36-23AF8189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504" y="956760"/>
                <a:ext cx="10767103" cy="577466"/>
              </a:xfrm>
              <a:prstGeom prst="rect">
                <a:avLst/>
              </a:prstGeom>
              <a:blipFill>
                <a:blip r:embed="rId3"/>
                <a:stretch>
                  <a:fillRect l="-736" b="-2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D0AF0B5-930E-40AF-961D-E7C253407FF2}"/>
              </a:ext>
            </a:extLst>
          </p:cNvPr>
          <p:cNvSpPr txBox="1"/>
          <p:nvPr/>
        </p:nvSpPr>
        <p:spPr>
          <a:xfrm>
            <a:off x="7350046" y="2301827"/>
            <a:ext cx="140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B0D579-0A6F-4696-B99B-BB25BE545819}"/>
              </a:ext>
            </a:extLst>
          </p:cNvPr>
          <p:cNvGrpSpPr/>
          <p:nvPr/>
        </p:nvGrpSpPr>
        <p:grpSpPr>
          <a:xfrm>
            <a:off x="2873176" y="1706508"/>
            <a:ext cx="6445647" cy="2736918"/>
            <a:chOff x="2873176" y="2731988"/>
            <a:chExt cx="6445647" cy="2736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273CD5F-3645-478B-ACDA-9E81118AD0A6}"/>
                    </a:ext>
                  </a:extLst>
                </p:cNvPr>
                <p:cNvSpPr txBox="1"/>
                <p:nvPr/>
              </p:nvSpPr>
              <p:spPr>
                <a:xfrm>
                  <a:off x="3078139" y="4500661"/>
                  <a:ext cx="417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273CD5F-3645-478B-ACDA-9E81118AD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8139" y="4500661"/>
                  <a:ext cx="41770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A6FF560-802C-471A-BDD2-EFE44384AC32}"/>
                </a:ext>
              </a:extLst>
            </p:cNvPr>
            <p:cNvGrpSpPr/>
            <p:nvPr/>
          </p:nvGrpSpPr>
          <p:grpSpPr>
            <a:xfrm>
              <a:off x="2873176" y="2731988"/>
              <a:ext cx="6445647" cy="2736918"/>
              <a:chOff x="2873176" y="2731988"/>
              <a:chExt cx="6445647" cy="2736918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0E480615-9F10-47C6-B43B-76160D68D881}"/>
                  </a:ext>
                </a:extLst>
              </p:cNvPr>
              <p:cNvGrpSpPr/>
              <p:nvPr/>
            </p:nvGrpSpPr>
            <p:grpSpPr>
              <a:xfrm>
                <a:off x="2873176" y="2731988"/>
                <a:ext cx="6445647" cy="2736918"/>
                <a:chOff x="2768367" y="3329641"/>
                <a:chExt cx="6445647" cy="2736918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7B6D4BB2-35C8-4CF0-9B71-1C59C95D21EC}"/>
                    </a:ext>
                  </a:extLst>
                </p:cNvPr>
                <p:cNvSpPr/>
                <p:nvPr/>
              </p:nvSpPr>
              <p:spPr>
                <a:xfrm>
                  <a:off x="3405929" y="3329641"/>
                  <a:ext cx="5808085" cy="27369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F162E1E7-8923-4BD0-91FD-ECB52F8C6F3A}"/>
                    </a:ext>
                  </a:extLst>
                </p:cNvPr>
                <p:cNvSpPr/>
                <p:nvPr/>
              </p:nvSpPr>
              <p:spPr>
                <a:xfrm>
                  <a:off x="6880830" y="3702452"/>
                  <a:ext cx="2015239" cy="207088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E1527CC-F63B-45CB-AEB5-99098275946C}"/>
                    </a:ext>
                  </a:extLst>
                </p:cNvPr>
                <p:cNvSpPr txBox="1"/>
                <p:nvPr/>
              </p:nvSpPr>
              <p:spPr>
                <a:xfrm>
                  <a:off x="3556932" y="3461866"/>
                  <a:ext cx="7466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b="1" dirty="0"/>
                    <a:t>A</a:t>
                  </a:r>
                  <a:r>
                    <a:rPr lang="en-US" altLang="ko-KR" sz="2800" b="1" baseline="-25000" dirty="0"/>
                    <a:t>1</a:t>
                  </a:r>
                  <a:endParaRPr lang="ko-KR" altLang="en-US" sz="2800" b="1" baseline="-25000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8479F4D-D2A6-4113-B13E-75EC187CCBE1}"/>
                    </a:ext>
                  </a:extLst>
                </p:cNvPr>
                <p:cNvSpPr txBox="1"/>
                <p:nvPr/>
              </p:nvSpPr>
              <p:spPr>
                <a:xfrm>
                  <a:off x="6976736" y="3702452"/>
                  <a:ext cx="7466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b="1" dirty="0"/>
                    <a:t>A</a:t>
                  </a:r>
                  <a:r>
                    <a:rPr lang="en-US" altLang="ko-KR" sz="2800" b="1" baseline="-25000" dirty="0"/>
                    <a:t>2</a:t>
                  </a:r>
                  <a:endParaRPr lang="ko-KR" altLang="en-US" sz="2800" b="1" baseline="-25000" dirty="0"/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F99B9047-4D24-4AA7-8C09-BF8E97F88015}"/>
                    </a:ext>
                  </a:extLst>
                </p:cNvPr>
                <p:cNvGrpSpPr/>
                <p:nvPr/>
              </p:nvGrpSpPr>
              <p:grpSpPr>
                <a:xfrm>
                  <a:off x="4705339" y="4158500"/>
                  <a:ext cx="838899" cy="765778"/>
                  <a:chOff x="4613945" y="4225672"/>
                  <a:chExt cx="838899" cy="765778"/>
                </a:xfrm>
              </p:grpSpPr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853AF749-D22E-4284-8BC3-0C27CFB41338}"/>
                      </a:ext>
                    </a:extLst>
                  </p:cNvPr>
                  <p:cNvSpPr/>
                  <p:nvPr/>
                </p:nvSpPr>
                <p:spPr>
                  <a:xfrm>
                    <a:off x="4613945" y="4225672"/>
                    <a:ext cx="838899" cy="76577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8F51C51-1977-4951-AAB9-D99CB1A227D7}"/>
                      </a:ext>
                    </a:extLst>
                  </p:cNvPr>
                  <p:cNvSpPr txBox="1"/>
                  <p:nvPr/>
                </p:nvSpPr>
                <p:spPr>
                  <a:xfrm>
                    <a:off x="4853031" y="4377728"/>
                    <a:ext cx="36072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400" b="1" dirty="0"/>
                      <a:t>F</a:t>
                    </a:r>
                    <a:endParaRPr lang="ko-KR" altLang="en-US" sz="2400" b="1" dirty="0"/>
                  </a:p>
                </p:txBody>
              </p:sp>
            </p:grp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8DFDCE78-DD3A-4B01-931C-32D85C8E7A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8367" y="4443426"/>
                  <a:ext cx="19555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7879ABAC-175E-4062-855B-41932CD50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8917" y="4443426"/>
                  <a:ext cx="130191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id="{445960DF-3237-41D1-8AA8-34788CD629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68367" y="5476870"/>
                  <a:ext cx="41124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9AD8880-1735-4E58-9C44-5D39C06BFC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20006" y="4069271"/>
                      <a:ext cx="4177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9AD8880-1735-4E58-9C44-5D39C06BFC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0006" y="4069271"/>
                      <a:ext cx="417701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58B24922-8C52-4D54-867B-E8E50B645A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7410" y="4104993"/>
                      <a:ext cx="57961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58B24922-8C52-4D54-867B-E8E50B645A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7410" y="4104993"/>
                      <a:ext cx="57961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158" r="-12632" b="-163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1F643BF-9DE5-481F-ADC1-B2FC858BCE26}"/>
                  </a:ext>
                </a:extLst>
              </p:cNvPr>
              <p:cNvSpPr/>
              <p:nvPr/>
            </p:nvSpPr>
            <p:spPr>
              <a:xfrm>
                <a:off x="4261633" y="3003386"/>
                <a:ext cx="1551293" cy="3158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ea typeface="08서울남산체 EB" panose="02020603020101020101" pitchFamily="18" charset="-127"/>
                  </a:rPr>
                  <a:t>인수분해 문제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5A316AD-FD07-41D8-91BB-046C47B192F2}"/>
                  </a:ext>
                </a:extLst>
              </p:cNvPr>
              <p:cNvSpPr/>
              <p:nvPr/>
            </p:nvSpPr>
            <p:spPr>
              <a:xfrm>
                <a:off x="7597237" y="3204742"/>
                <a:ext cx="1344311" cy="3233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ea typeface="08서울남산체 EB" panose="02020603020101020101" pitchFamily="18" charset="-127"/>
                  </a:rPr>
                  <a:t>제곱근 문제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5C5366-9CA3-4675-9842-35F26BC5F429}"/>
                  </a:ext>
                </a:extLst>
              </p:cNvPr>
              <p:cNvSpPr txBox="1"/>
              <p:nvPr/>
            </p:nvSpPr>
            <p:spPr>
              <a:xfrm>
                <a:off x="2109507" y="4615708"/>
                <a:ext cx="10690696" cy="211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정리 </a:t>
                </a:r>
                <a:r>
                  <a:rPr lang="en-US" altLang="ko-KR" b="1" dirty="0"/>
                  <a:t>1)  </a:t>
                </a:r>
                <a:r>
                  <a:rPr lang="ko-KR" altLang="en-US" dirty="0"/>
                  <a:t>정수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 이고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 이면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en-US" altLang="ko-KR" dirty="0"/>
                  <a:t>  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혹은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아닌 인수이다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br>
                  <a:rPr lang="en-US" altLang="ko-KR" dirty="0"/>
                </a:b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정리 </a:t>
                </a:r>
                <a:r>
                  <a:rPr lang="en-US" altLang="ko-KR" b="1" dirty="0"/>
                  <a:t>2)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 인 경우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 는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개의 해가 존재하며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            </a:t>
                </a:r>
                <a:r>
                  <a:rPr lang="ko-KR" altLang="en-US" dirty="0"/>
                  <a:t>그 중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개는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5C5366-9CA3-4675-9842-35F26BC5F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507" y="4615708"/>
                <a:ext cx="10690696" cy="2117054"/>
              </a:xfrm>
              <a:prstGeom prst="rect">
                <a:avLst/>
              </a:prstGeom>
              <a:blipFill>
                <a:blip r:embed="rId7"/>
                <a:stretch>
                  <a:fillRect l="-456" b="-3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직사각형 51">
            <a:extLst>
              <a:ext uri="{FF2B5EF4-FFF2-40B4-BE49-F238E27FC236}">
                <a16:creationId xmlns:a16="http://schemas.microsoft.com/office/drawing/2014/main" id="{015FFE93-2FEE-4131-BD85-AC2183DCEFA2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4E9D3F62-F231-4DB2-ACC1-915E2425D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40117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:a16="http://schemas.microsoft.com/office/drawing/2014/main" id="{C5FBCC59-014F-4D6A-B748-AEE19A686E1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84918" r="38440"/>
          <a:stretch/>
        </p:blipFill>
        <p:spPr>
          <a:xfrm>
            <a:off x="44353" y="3075229"/>
            <a:ext cx="658028" cy="59524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082D6575-4D70-4148-B882-C5060182C62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56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CSPRNG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설계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표 10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1593147"/>
                  </p:ext>
                </p:extLst>
              </p:nvPr>
            </p:nvGraphicFramePr>
            <p:xfrm>
              <a:off x="732744" y="658796"/>
              <a:ext cx="11458957" cy="62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89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2394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여기에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 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수식을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 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입력하십시오</a:t>
                                </a:fld>
                                <a:fld id="{825F15A7-03F4-43D7-82C5-3E23DA2F108C}" type="mathplaceholder"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a:t>.</a:t>
                                </a:fld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표 10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1593147"/>
                  </p:ext>
                </p:extLst>
              </p:nvPr>
            </p:nvGraphicFramePr>
            <p:xfrm>
              <a:off x="732744" y="658796"/>
              <a:ext cx="11458957" cy="62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89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2394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8" r="-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3DC903-41F0-482E-8E36-23AF81896A92}"/>
                  </a:ext>
                </a:extLst>
              </p:cNvPr>
              <p:cNvSpPr txBox="1"/>
              <p:nvPr/>
            </p:nvSpPr>
            <p:spPr>
              <a:xfrm>
                <a:off x="1196504" y="956760"/>
                <a:ext cx="10767103" cy="577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수학적 난제 </a:t>
                </a:r>
                <a:r>
                  <a:rPr lang="en-US" altLang="ko-KR" sz="2400" b="1" dirty="0">
                    <a:sym typeface="Wingdings" panose="05000000000000000000" pitchFamily="2" charset="2"/>
                  </a:rPr>
                  <a:t>  </a:t>
                </a:r>
                <a:r>
                  <a:rPr lang="en-US" altLang="ko-KR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&lt;</a:t>
                </a:r>
                <a:r>
                  <a:rPr lang="ko-KR" altLang="en-US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제곱근문제</a:t>
                </a:r>
                <a:r>
                  <a:rPr lang="en-US" altLang="ko-KR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&gt;: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𝐲</m:t>
                    </m:r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가 주어졌을 때</a:t>
                </a:r>
                <a:r>
                  <a:rPr lang="en-US" altLang="ko-KR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≡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𝒚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𝒎𝒐𝒅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e>
                    </m:d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ko-KR" altLang="en-US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계산하는 문제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3DC903-41F0-482E-8E36-23AF8189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504" y="956760"/>
                <a:ext cx="10767103" cy="577466"/>
              </a:xfrm>
              <a:prstGeom prst="rect">
                <a:avLst/>
              </a:prstGeom>
              <a:blipFill>
                <a:blip r:embed="rId3"/>
                <a:stretch>
                  <a:fillRect l="-736" b="-2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D0AF0B5-930E-40AF-961D-E7C253407FF2}"/>
              </a:ext>
            </a:extLst>
          </p:cNvPr>
          <p:cNvSpPr txBox="1"/>
          <p:nvPr/>
        </p:nvSpPr>
        <p:spPr>
          <a:xfrm>
            <a:off x="7350046" y="2301827"/>
            <a:ext cx="140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B0D579-0A6F-4696-B99B-BB25BE545819}"/>
              </a:ext>
            </a:extLst>
          </p:cNvPr>
          <p:cNvGrpSpPr/>
          <p:nvPr/>
        </p:nvGrpSpPr>
        <p:grpSpPr>
          <a:xfrm>
            <a:off x="2615819" y="1706508"/>
            <a:ext cx="6703004" cy="2736918"/>
            <a:chOff x="2615819" y="2731988"/>
            <a:chExt cx="6703004" cy="273691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A6FF560-802C-471A-BDD2-EFE44384AC32}"/>
                </a:ext>
              </a:extLst>
            </p:cNvPr>
            <p:cNvGrpSpPr/>
            <p:nvPr/>
          </p:nvGrpSpPr>
          <p:grpSpPr>
            <a:xfrm>
              <a:off x="2615819" y="2731988"/>
              <a:ext cx="6703004" cy="2736918"/>
              <a:chOff x="2615819" y="2731988"/>
              <a:chExt cx="6703004" cy="2736918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0E480615-9F10-47C6-B43B-76160D68D881}"/>
                  </a:ext>
                </a:extLst>
              </p:cNvPr>
              <p:cNvGrpSpPr/>
              <p:nvPr/>
            </p:nvGrpSpPr>
            <p:grpSpPr>
              <a:xfrm>
                <a:off x="2615819" y="2731988"/>
                <a:ext cx="6703004" cy="2736918"/>
                <a:chOff x="2511010" y="3329641"/>
                <a:chExt cx="6703004" cy="2736918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7B6D4BB2-35C8-4CF0-9B71-1C59C95D21EC}"/>
                    </a:ext>
                  </a:extLst>
                </p:cNvPr>
                <p:cNvSpPr/>
                <p:nvPr/>
              </p:nvSpPr>
              <p:spPr>
                <a:xfrm>
                  <a:off x="3405929" y="3329641"/>
                  <a:ext cx="5808085" cy="27369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F162E1E7-8923-4BD0-91FD-ECB52F8C6F3A}"/>
                    </a:ext>
                  </a:extLst>
                </p:cNvPr>
                <p:cNvSpPr/>
                <p:nvPr/>
              </p:nvSpPr>
              <p:spPr>
                <a:xfrm>
                  <a:off x="6880830" y="3702452"/>
                  <a:ext cx="2015239" cy="207088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E1527CC-F63B-45CB-AEB5-99098275946C}"/>
                    </a:ext>
                  </a:extLst>
                </p:cNvPr>
                <p:cNvSpPr txBox="1"/>
                <p:nvPr/>
              </p:nvSpPr>
              <p:spPr>
                <a:xfrm>
                  <a:off x="3556932" y="3461866"/>
                  <a:ext cx="7466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b="1" dirty="0"/>
                    <a:t>A</a:t>
                  </a:r>
                  <a:r>
                    <a:rPr lang="en-US" altLang="ko-KR" sz="2800" b="1" baseline="-25000" dirty="0"/>
                    <a:t>1</a:t>
                  </a:r>
                  <a:endParaRPr lang="ko-KR" altLang="en-US" sz="2800" b="1" baseline="-25000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8479F4D-D2A6-4113-B13E-75EC187CCBE1}"/>
                    </a:ext>
                  </a:extLst>
                </p:cNvPr>
                <p:cNvSpPr txBox="1"/>
                <p:nvPr/>
              </p:nvSpPr>
              <p:spPr>
                <a:xfrm>
                  <a:off x="6976736" y="3702452"/>
                  <a:ext cx="7466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b="1" dirty="0"/>
                    <a:t>A</a:t>
                  </a:r>
                  <a:r>
                    <a:rPr lang="en-US" altLang="ko-KR" sz="2800" b="1" baseline="-25000" dirty="0"/>
                    <a:t>2</a:t>
                  </a:r>
                  <a:endParaRPr lang="ko-KR" altLang="en-US" sz="2800" b="1" baseline="-25000" dirty="0"/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F99B9047-4D24-4AA7-8C09-BF8E97F88015}"/>
                    </a:ext>
                  </a:extLst>
                </p:cNvPr>
                <p:cNvGrpSpPr/>
                <p:nvPr/>
              </p:nvGrpSpPr>
              <p:grpSpPr>
                <a:xfrm>
                  <a:off x="3783554" y="4158500"/>
                  <a:ext cx="2270102" cy="520332"/>
                  <a:chOff x="3692160" y="4225672"/>
                  <a:chExt cx="2270102" cy="520332"/>
                </a:xfrm>
              </p:grpSpPr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853AF749-D22E-4284-8BC3-0C27CFB41338}"/>
                      </a:ext>
                    </a:extLst>
                  </p:cNvPr>
                  <p:cNvSpPr/>
                  <p:nvPr/>
                </p:nvSpPr>
                <p:spPr>
                  <a:xfrm>
                    <a:off x="3700490" y="4225672"/>
                    <a:ext cx="1975563" cy="5203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A8F51C51-1977-4951-AAB9-D99CB1A227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92160" y="4327818"/>
                        <a:ext cx="227010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𝒈𝒄𝒅</m:t>
                            </m:r>
                            <m:d>
                              <m:dPr>
                                <m:ctrlP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ko-KR" altLang="en-US" sz="1400" b="1" dirty="0">
                            <a:latin typeface="+mn-ea"/>
                          </a:rPr>
                          <a:t>인</a:t>
                        </a:r>
                        <a:r>
                          <a:rPr lang="ko-KR" altLang="en-US" sz="1400" b="1" i="1" dirty="0">
                            <a:latin typeface="+mn-ea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a14:m>
                        <a:r>
                          <a:rPr lang="ko-KR" altLang="en-US" sz="1400" b="1" dirty="0">
                            <a:latin typeface="+mn-ea"/>
                          </a:rPr>
                          <a:t>선택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A8F51C51-1977-4951-AAB9-D99CB1A227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92160" y="4327818"/>
                        <a:ext cx="2270102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t="-4000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8DFDCE78-DD3A-4B01-931C-32D85C8E7A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8367" y="4443426"/>
                  <a:ext cx="103609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7879ABAC-175E-4062-855B-41932CD50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7447" y="4443426"/>
                  <a:ext cx="111338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id="{445960DF-3237-41D1-8AA8-34788CD629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6718" y="5424849"/>
                  <a:ext cx="70411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9AD8880-1735-4E58-9C44-5D39C06BFC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1010" y="4069081"/>
                      <a:ext cx="1167933" cy="36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oMath>
                      </a14:m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합성수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b="1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9AD8880-1735-4E58-9C44-5D39C06BFC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1010" y="4069081"/>
                      <a:ext cx="1167933" cy="36298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58B24922-8C52-4D54-867B-E8E50B645A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98793" y="4075391"/>
                      <a:ext cx="1061455" cy="37555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oMath>
                        </m:oMathPara>
                      </a14:m>
                      <a:endParaRPr lang="ko-KR" altLang="en-US" b="1" dirty="0"/>
                    </a:p>
                  </p:txBody>
                </p:sp>
              </mc:Choice>
              <mc:Fallback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58B24922-8C52-4D54-867B-E8E50B645A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8793" y="4075391"/>
                      <a:ext cx="1061455" cy="37555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1F643BF-9DE5-481F-ADC1-B2FC858BCE26}"/>
                  </a:ext>
                </a:extLst>
              </p:cNvPr>
              <p:cNvSpPr/>
              <p:nvPr/>
            </p:nvSpPr>
            <p:spPr>
              <a:xfrm>
                <a:off x="4261633" y="3003386"/>
                <a:ext cx="1551293" cy="3158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ea typeface="08서울남산체 EB" panose="02020603020101020101" pitchFamily="18" charset="-127"/>
                  </a:rPr>
                  <a:t>인수분해 문제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5A316AD-FD07-41D8-91BB-046C47B192F2}"/>
                  </a:ext>
                </a:extLst>
              </p:cNvPr>
              <p:cNvSpPr/>
              <p:nvPr/>
            </p:nvSpPr>
            <p:spPr>
              <a:xfrm>
                <a:off x="7597237" y="3204742"/>
                <a:ext cx="1344311" cy="3233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ea typeface="08서울남산체 EB" panose="02020603020101020101" pitchFamily="18" charset="-127"/>
                  </a:rPr>
                  <a:t>제곱근 문제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273CD5F-3645-478B-ACDA-9E81118AD0A6}"/>
                    </a:ext>
                  </a:extLst>
                </p:cNvPr>
                <p:cNvSpPr txBox="1"/>
                <p:nvPr/>
              </p:nvSpPr>
              <p:spPr>
                <a:xfrm>
                  <a:off x="6439655" y="4466253"/>
                  <a:ext cx="417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273CD5F-3645-478B-ACDA-9E81118AD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655" y="4466253"/>
                  <a:ext cx="41770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5C5366-9CA3-4675-9842-35F26BC5F429}"/>
                  </a:ext>
                </a:extLst>
              </p:cNvPr>
              <p:cNvSpPr txBox="1"/>
              <p:nvPr/>
            </p:nvSpPr>
            <p:spPr>
              <a:xfrm>
                <a:off x="2109507" y="4615708"/>
                <a:ext cx="10690696" cy="211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정리 </a:t>
                </a:r>
                <a:r>
                  <a:rPr lang="en-US" altLang="ko-KR" b="1" dirty="0"/>
                  <a:t>1)  </a:t>
                </a:r>
                <a:r>
                  <a:rPr lang="ko-KR" altLang="en-US" dirty="0"/>
                  <a:t>정수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 이고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 이면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en-US" altLang="ko-KR" dirty="0"/>
                  <a:t>  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혹은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아닌 인수이다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br>
                  <a:rPr lang="en-US" altLang="ko-KR" dirty="0"/>
                </a:b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정리 </a:t>
                </a:r>
                <a:r>
                  <a:rPr lang="en-US" altLang="ko-KR" b="1" dirty="0"/>
                  <a:t>2)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 인 경우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 는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개의 해가 존재하며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            </a:t>
                </a:r>
                <a:r>
                  <a:rPr lang="ko-KR" altLang="en-US" dirty="0"/>
                  <a:t>그 중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개는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5C5366-9CA3-4675-9842-35F26BC5F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507" y="4615708"/>
                <a:ext cx="10690696" cy="2117054"/>
              </a:xfrm>
              <a:prstGeom prst="rect">
                <a:avLst/>
              </a:prstGeom>
              <a:blipFill>
                <a:blip r:embed="rId8"/>
                <a:stretch>
                  <a:fillRect l="-456" b="-3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CAD7088-0605-45F5-983B-4B52B948B910}"/>
                  </a:ext>
                </a:extLst>
              </p:cNvPr>
              <p:cNvSpPr/>
              <p:nvPr/>
            </p:nvSpPr>
            <p:spPr>
              <a:xfrm>
                <a:off x="6992593" y="2942696"/>
                <a:ext cx="2108654" cy="344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𝒚</m:t>
                        </m:r>
                      </m:e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  <m:r>
                      <a:rPr lang="en-US" altLang="ko-K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≡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𝒄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𝒎𝒐𝒅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e>
                    </m:d>
                    <m:r>
                      <a:rPr lang="en-US" altLang="ko-KR" sz="16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→</m:t>
                    </m:r>
                    <m:r>
                      <a:rPr lang="en-US" altLang="ko-KR" sz="16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𝐲</m:t>
                    </m:r>
                  </m:oMath>
                </a14:m>
                <a:r>
                  <a:rPr lang="ko-KR" altLang="en-US" sz="16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CAD7088-0605-45F5-983B-4B52B948B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93" y="2942696"/>
                <a:ext cx="2108654" cy="344133"/>
              </a:xfrm>
              <a:prstGeom prst="rect">
                <a:avLst/>
              </a:prstGeom>
              <a:blipFill>
                <a:blip r:embed="rId9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072C920-3FE2-4034-AC10-EDE7F170FFD7}"/>
                  </a:ext>
                </a:extLst>
              </p:cNvPr>
              <p:cNvSpPr/>
              <p:nvPr/>
            </p:nvSpPr>
            <p:spPr>
              <a:xfrm>
                <a:off x="5023414" y="3593571"/>
                <a:ext cx="1258113" cy="3931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072C920-3FE2-4034-AC10-EDE7F170F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414" y="3593571"/>
                <a:ext cx="1258113" cy="3931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D30653A-D0E5-435C-A25D-D5301EF5C264}"/>
              </a:ext>
            </a:extLst>
          </p:cNvPr>
          <p:cNvCxnSpPr>
            <a:cxnSpLocks/>
          </p:cNvCxnSpPr>
          <p:nvPr/>
        </p:nvCxnSpPr>
        <p:spPr>
          <a:xfrm flipV="1">
            <a:off x="5493197" y="3030266"/>
            <a:ext cx="0" cy="552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CB49A37-AE5D-4330-ABDF-49F94A7D28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73177" y="3986703"/>
            <a:ext cx="2620025" cy="182026"/>
          </a:xfrm>
          <a:prstGeom prst="bentConnector3">
            <a:avLst>
              <a:gd name="adj1" fmla="val -2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F964E20-42F7-4351-8FDB-DC5B6BC48267}"/>
                  </a:ext>
                </a:extLst>
              </p:cNvPr>
              <p:cNvSpPr/>
              <p:nvPr/>
            </p:nvSpPr>
            <p:spPr>
              <a:xfrm>
                <a:off x="4390074" y="3834518"/>
                <a:ext cx="771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𝒆𝒍𝒔𝒆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F964E20-42F7-4351-8FDB-DC5B6BC48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074" y="3834518"/>
                <a:ext cx="77136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DE7B2A-0481-4CBB-9618-C1A1F68B644D}"/>
                  </a:ext>
                </a:extLst>
              </p:cNvPr>
              <p:cNvSpPr txBox="1"/>
              <p:nvPr/>
            </p:nvSpPr>
            <p:spPr>
              <a:xfrm>
                <a:off x="2248997" y="3816948"/>
                <a:ext cx="13235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𝒈𝒄𝒅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ko-KR" altLang="en-US" sz="1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DE7B2A-0481-4CBB-9618-C1A1F68B6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997" y="3816948"/>
                <a:ext cx="1323550" cy="307777"/>
              </a:xfrm>
              <a:prstGeom prst="rect">
                <a:avLst/>
              </a:prstGeom>
              <a:blipFill>
                <a:blip r:embed="rId1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40771753-ED9C-45C6-9CA4-E72507C2D37F}"/>
              </a:ext>
            </a:extLst>
          </p:cNvPr>
          <p:cNvSpPr txBox="1"/>
          <p:nvPr/>
        </p:nvSpPr>
        <p:spPr>
          <a:xfrm>
            <a:off x="4302494" y="3221734"/>
            <a:ext cx="112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50%</a:t>
            </a:r>
            <a:r>
              <a:rPr lang="ko-KR" altLang="en-US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확률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AC27C86-57A2-4116-97E8-03D3BD6AC68C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D416B8CC-170D-4C8D-A423-D2EB11178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40117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7" name="그림 56">
            <a:extLst>
              <a:ext uri="{FF2B5EF4-FFF2-40B4-BE49-F238E27FC236}">
                <a16:creationId xmlns:a16="http://schemas.microsoft.com/office/drawing/2014/main" id="{6581604C-99F5-4C05-B422-22CA62A4882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84918" r="38440"/>
          <a:stretch/>
        </p:blipFill>
        <p:spPr>
          <a:xfrm>
            <a:off x="44353" y="3075229"/>
            <a:ext cx="658028" cy="59524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D01B563B-163D-4C36-B93A-EF5A21E1C94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87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CSPRNG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설계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70088"/>
              </p:ext>
            </p:extLst>
          </p:nvPr>
        </p:nvGraphicFramePr>
        <p:xfrm>
          <a:off x="732744" y="658796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ㅁ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3DC903-41F0-482E-8E36-23AF81896A92}"/>
                  </a:ext>
                </a:extLst>
              </p:cNvPr>
              <p:cNvSpPr txBox="1"/>
              <p:nvPr/>
            </p:nvSpPr>
            <p:spPr>
              <a:xfrm>
                <a:off x="1196504" y="956760"/>
                <a:ext cx="10767103" cy="577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수학적 난제 </a:t>
                </a:r>
                <a:r>
                  <a:rPr lang="en-US" altLang="ko-KR" sz="2400" b="1" dirty="0">
                    <a:sym typeface="Wingdings" panose="05000000000000000000" pitchFamily="2" charset="2"/>
                  </a:rPr>
                  <a:t>  </a:t>
                </a:r>
                <a:r>
                  <a:rPr lang="en-US" altLang="ko-KR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&lt;</a:t>
                </a:r>
                <a:r>
                  <a:rPr lang="ko-KR" altLang="en-US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제곱근문제</a:t>
                </a:r>
                <a:r>
                  <a:rPr lang="en-US" altLang="ko-KR" sz="2000" b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&gt;: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𝐲</m:t>
                    </m:r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가 주어졌을 때</a:t>
                </a:r>
                <a:r>
                  <a:rPr lang="en-US" altLang="ko-KR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≡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𝒚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𝒎𝒐𝒅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e>
                    </m:d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ko-KR" altLang="en-US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계산하는 문제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3DC903-41F0-482E-8E36-23AF8189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504" y="956760"/>
                <a:ext cx="10767103" cy="577466"/>
              </a:xfrm>
              <a:prstGeom prst="rect">
                <a:avLst/>
              </a:prstGeom>
              <a:blipFill>
                <a:blip r:embed="rId2"/>
                <a:stretch>
                  <a:fillRect l="-736" b="-2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D0AF0B5-930E-40AF-961D-E7C253407FF2}"/>
              </a:ext>
            </a:extLst>
          </p:cNvPr>
          <p:cNvSpPr txBox="1"/>
          <p:nvPr/>
        </p:nvSpPr>
        <p:spPr>
          <a:xfrm>
            <a:off x="7350046" y="2301827"/>
            <a:ext cx="140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EE9298-D70E-4907-A3BC-968B3C3E8E91}"/>
                  </a:ext>
                </a:extLst>
              </p:cNvPr>
              <p:cNvSpPr txBox="1"/>
              <p:nvPr/>
            </p:nvSpPr>
            <p:spPr>
              <a:xfrm>
                <a:off x="1879134" y="2001055"/>
                <a:ext cx="9851651" cy="42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의 형태인 두 개의 큰 소수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선택한다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(p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와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q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는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1024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비트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</a:t>
                </a:r>
                <a:b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</a:br>
                <a:r>
                  <a:rPr lang="en-US" altLang="ko-KR" dirty="0">
                    <a:solidFill>
                      <a:schemeClr val="accent5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-&gt;</a:t>
                </a:r>
                <a:r>
                  <a:rPr lang="ko-KR" altLang="en-US" dirty="0">
                    <a:solidFill>
                      <a:schemeClr val="accent5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밀러</a:t>
                </a:r>
                <a:r>
                  <a:rPr lang="en-US" altLang="ko-KR" dirty="0">
                    <a:solidFill>
                      <a:schemeClr val="accent5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</a:t>
                </a:r>
                <a:r>
                  <a:rPr lang="ko-KR" altLang="en-US" dirty="0">
                    <a:solidFill>
                      <a:schemeClr val="accent5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라빈 소수 </a:t>
                </a:r>
                <a:r>
                  <a:rPr lang="ko-KR" altLang="en-US" dirty="0" err="1">
                    <a:solidFill>
                      <a:schemeClr val="accent5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판별법</a:t>
                </a:r>
                <a:r>
                  <a:rPr lang="en-US" altLang="ko-KR" dirty="0">
                    <a:solidFill>
                      <a:schemeClr val="accent5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(1−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08서울남산체 EB" panose="02020603020101020101" pitchFamily="18" charset="-127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08서울남산체 EB" panose="02020603020101020101" pitchFamily="18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08서울남산체 EB" panose="02020603020101020101" pitchFamily="18" charset="-127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08서울남산체 EB" panose="02020603020101020101" pitchFamily="18" charset="-127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의 확률을 가진다</a:t>
                </a:r>
                <a:r>
                  <a:rPr lang="en-US" altLang="ko-KR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 56</a:t>
                </a:r>
                <a:r>
                  <a:rPr lang="ko-KR" altLang="en-US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sym typeface="Wingdings" panose="05000000000000000000" pitchFamily="2" charset="2"/>
                  </a:rPr>
                  <a:t>번 진행</a:t>
                </a:r>
                <a:endParaRPr lang="en-US" altLang="ko-KR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계산한다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.</a:t>
                </a: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과 서로소인 임의의 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𝑟</m:t>
                    </m:r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을 선택한다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endParaRPr lang="en-US" altLang="ko-KR" b="0" dirty="0">
                  <a:latin typeface="08서울남산체 EB" panose="02020603020101020101" pitchFamily="18" charset="-127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i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4.  </a:t>
                </a:r>
                <a:r>
                  <a:rPr lang="ko-KR" altLang="en-US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난수생성기의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초기값으로 사용하는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을 계산한다</a:t>
                </a:r>
                <a:r>
                  <a:rPr lang="en-US" altLang="ko-KR" b="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.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b="0" i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5.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을 재귀적으로 계산하고 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의 최하위 비트를 의사 난수의 비트로 선택한다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i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6. 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1~5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번을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8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번 진행해서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random byte 1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바이트 생성</a:t>
                </a:r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EE9298-D70E-4907-A3BC-968B3C3E8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34" y="2001055"/>
                <a:ext cx="9851651" cy="4256871"/>
              </a:xfrm>
              <a:prstGeom prst="rect">
                <a:avLst/>
              </a:prstGeom>
              <a:blipFill>
                <a:blip r:embed="rId3"/>
                <a:stretch>
                  <a:fillRect l="-495" b="-14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7A87CF-6AD7-4214-855D-554A37886A7B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8439D88-20D8-41DE-9829-D6613CF21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40117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6C0AD6C2-77A8-4104-92EE-B78040D7C1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84918" r="38440"/>
          <a:stretch/>
        </p:blipFill>
        <p:spPr>
          <a:xfrm>
            <a:off x="44353" y="3075229"/>
            <a:ext cx="658028" cy="59524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7196530-9262-4F00-8BB3-89B2109F09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7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47137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>
                    <a:lumMod val="85000"/>
                  </a:prstClr>
                </a:solidFill>
                <a:latin typeface="+mn-ea"/>
              </a:endParaRP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732745" y="61852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2DA7CA80-BAE3-4A65-BE93-52AE4AA0CC6C}"/>
              </a:ext>
            </a:extLst>
          </p:cNvPr>
          <p:cNvSpPr txBox="1"/>
          <p:nvPr/>
        </p:nvSpPr>
        <p:spPr>
          <a:xfrm>
            <a:off x="5314993" y="2894735"/>
            <a:ext cx="3040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Cooper Black" panose="0208090404030B020404" pitchFamily="18" charset="0"/>
              </a:rPr>
              <a:t>Demo</a:t>
            </a:r>
            <a:endParaRPr lang="ko-KR" altLang="en-US" sz="6000" b="1" dirty="0">
              <a:latin typeface="Cooper Black" panose="0208090404030B020404" pitchFamily="18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2236021-EA93-423F-B17C-2DD3F32CAE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9D02720-8239-4A0A-886F-7F27D7BD01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t="19150" r="40650" b="65459"/>
          <a:stretch/>
        </p:blipFill>
        <p:spPr>
          <a:xfrm>
            <a:off x="35433" y="3741237"/>
            <a:ext cx="646980" cy="6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90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>
                    <a:lumMod val="85000"/>
                  </a:prstClr>
                </a:solidFill>
                <a:latin typeface="+mn-ea"/>
              </a:endParaRP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732745" y="61852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2DA7CA80-BAE3-4A65-BE93-52AE4AA0CC6C}"/>
              </a:ext>
            </a:extLst>
          </p:cNvPr>
          <p:cNvSpPr txBox="1"/>
          <p:nvPr/>
        </p:nvSpPr>
        <p:spPr>
          <a:xfrm>
            <a:off x="2462736" y="3138015"/>
            <a:ext cx="3040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Cooper Black" panose="0208090404030B020404" pitchFamily="18" charset="0"/>
              </a:rPr>
              <a:t>Demo</a:t>
            </a:r>
            <a:endParaRPr lang="ko-KR" altLang="en-US" sz="6000" b="1" dirty="0">
              <a:latin typeface="Cooper Black" panose="0208090404030B020404" pitchFamily="18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2236021-EA93-423F-B17C-2DD3F32CAE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9D02720-8239-4A0A-886F-7F27D7BD01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t="19150" r="40650" b="65459"/>
          <a:stretch/>
        </p:blipFill>
        <p:spPr>
          <a:xfrm>
            <a:off x="35433" y="3741237"/>
            <a:ext cx="646980" cy="69233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E884CD2-C6E0-4A08-A9E8-6E7B5D0E3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484" y="825646"/>
            <a:ext cx="2752365" cy="56579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5808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7248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>
                    <a:lumMod val="85000"/>
                  </a:prstClr>
                </a:solidFill>
                <a:latin typeface="+mn-ea"/>
              </a:endParaRP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732745" y="61852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2DA7CA80-BAE3-4A65-BE93-52AE4AA0CC6C}"/>
              </a:ext>
            </a:extLst>
          </p:cNvPr>
          <p:cNvSpPr txBox="1"/>
          <p:nvPr/>
        </p:nvSpPr>
        <p:spPr>
          <a:xfrm>
            <a:off x="4971044" y="3051621"/>
            <a:ext cx="4365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Cooper Black" panose="0208090404030B020404" pitchFamily="18" charset="0"/>
              </a:rPr>
              <a:t>감사합니다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FB10F3F-39C6-46B3-9180-A7AE5B412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3A90298-607D-4F9C-9947-9C182C8DFC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t="19150" r="40650" b="65459"/>
          <a:stretch/>
        </p:blipFill>
        <p:spPr>
          <a:xfrm>
            <a:off x="35433" y="3741237"/>
            <a:ext cx="646980" cy="6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4139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사용된 암호 기법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732745" y="61852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4E2C79-CB5B-4D3E-9DE2-7E38DA696580}"/>
              </a:ext>
            </a:extLst>
          </p:cNvPr>
          <p:cNvSpPr txBox="1"/>
          <p:nvPr/>
        </p:nvSpPr>
        <p:spPr>
          <a:xfrm>
            <a:off x="1196505" y="985231"/>
            <a:ext cx="592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사용된 암호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50AF9-F652-4A39-8F52-74697CD14BC4}"/>
              </a:ext>
            </a:extLst>
          </p:cNvPr>
          <p:cNvSpPr txBox="1"/>
          <p:nvPr/>
        </p:nvSpPr>
        <p:spPr>
          <a:xfrm>
            <a:off x="1295460" y="2181192"/>
            <a:ext cx="10163795" cy="219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b="1" dirty="0">
                <a:latin typeface="+mn-ea"/>
              </a:rPr>
              <a:t>RSA</a:t>
            </a:r>
            <a:r>
              <a:rPr lang="ko-KR" altLang="en-US" sz="2400" b="1" dirty="0">
                <a:latin typeface="+mn-ea"/>
              </a:rPr>
              <a:t>로 메시지 암호화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b="1" dirty="0">
                <a:latin typeface="+mn-ea"/>
              </a:rPr>
              <a:t>ECDSA(Elliptic Curve DSA)</a:t>
            </a:r>
            <a:r>
              <a:rPr lang="ko-KR" altLang="en-US" sz="2400" b="1" dirty="0">
                <a:latin typeface="+mn-ea"/>
              </a:rPr>
              <a:t>로 </a:t>
            </a:r>
            <a:r>
              <a:rPr lang="en-US" altLang="ko-KR" sz="2400" b="1" dirty="0">
                <a:latin typeface="+mn-ea"/>
              </a:rPr>
              <a:t>RSA </a:t>
            </a:r>
            <a:r>
              <a:rPr lang="ko-KR" altLang="en-US" sz="2400" b="1" dirty="0">
                <a:latin typeface="+mn-ea"/>
              </a:rPr>
              <a:t>공개키에 대한 전자서명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b="1" dirty="0">
                <a:latin typeface="+mn-ea"/>
              </a:rPr>
              <a:t>CSPRNG</a:t>
            </a:r>
            <a:r>
              <a:rPr lang="ko-KR" altLang="en-US" sz="2400" b="1" dirty="0">
                <a:latin typeface="+mn-ea"/>
              </a:rPr>
              <a:t>의 조건을 만족하는 </a:t>
            </a:r>
            <a:r>
              <a:rPr lang="ko-KR" altLang="en-US" sz="2400" b="1" dirty="0" err="1">
                <a:latin typeface="+mn-ea"/>
              </a:rPr>
              <a:t>난수생성기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30F9C1A-2F1B-4FB6-804F-E62BDF2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5" t="3272" r="6950" b="82294"/>
          <a:stretch/>
        </p:blipFill>
        <p:spPr>
          <a:xfrm>
            <a:off x="117818" y="1875013"/>
            <a:ext cx="581961" cy="54711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14E9087-BBD8-49E1-9293-F8C5D5863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8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07008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사용된 암호 기법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71289"/>
              </p:ext>
            </p:extLst>
          </p:nvPr>
        </p:nvGraphicFramePr>
        <p:xfrm>
          <a:off x="742077" y="63108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4E2C79-CB5B-4D3E-9DE2-7E38DA696580}"/>
              </a:ext>
            </a:extLst>
          </p:cNvPr>
          <p:cNvSpPr txBox="1"/>
          <p:nvPr/>
        </p:nvSpPr>
        <p:spPr>
          <a:xfrm>
            <a:off x="1171339" y="1172464"/>
            <a:ext cx="715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</a:t>
            </a: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 메시지 암호화</a:t>
            </a:r>
            <a:r>
              <a:rPr lang="en-US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기밀성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50AF9-F652-4A39-8F52-74697CD14BC4}"/>
              </a:ext>
            </a:extLst>
          </p:cNvPr>
          <p:cNvSpPr txBox="1"/>
          <p:nvPr/>
        </p:nvSpPr>
        <p:spPr>
          <a:xfrm>
            <a:off x="1295460" y="2181192"/>
            <a:ext cx="10163795" cy="380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000" b="1" dirty="0">
                <a:latin typeface="+mn-ea"/>
              </a:rPr>
              <a:t>RSA:</a:t>
            </a:r>
            <a:r>
              <a:rPr lang="ko-KR" altLang="en-US" sz="2000" b="1" dirty="0">
                <a:latin typeface="+mn-ea"/>
              </a:rPr>
              <a:t> 암호화와 복호화에 다른 키를 사용하는 공개키 암호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비대칭키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b="1" dirty="0">
                <a:latin typeface="+mn-ea"/>
              </a:rPr>
              <a:t>사전에 서로 동일한 키를 공유해야 하는 </a:t>
            </a:r>
            <a:r>
              <a:rPr lang="ko-KR" altLang="en-US" sz="2000" b="1" dirty="0" err="1">
                <a:latin typeface="+mn-ea"/>
              </a:rPr>
              <a:t>대칭키</a:t>
            </a:r>
            <a:r>
              <a:rPr lang="ko-KR" altLang="en-US" sz="2000" b="1" dirty="0">
                <a:latin typeface="+mn-ea"/>
              </a:rPr>
              <a:t> 알고리즘의 한계점 극복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000" b="1" dirty="0">
                <a:latin typeface="+mn-ea"/>
              </a:rPr>
              <a:t>RSA</a:t>
            </a:r>
            <a:r>
              <a:rPr lang="ko-KR" altLang="en-US" sz="2000" b="1" dirty="0">
                <a:latin typeface="+mn-ea"/>
              </a:rPr>
              <a:t>에서 공개키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en-US" altLang="ko-KR" sz="2000" b="1" dirty="0" err="1">
                <a:latin typeface="+mn-ea"/>
              </a:rPr>
              <a:t>n,e</a:t>
            </a:r>
            <a:r>
              <a:rPr lang="en-US" altLang="ko-KR" sz="2000" b="1" dirty="0">
                <a:latin typeface="+mn-ea"/>
              </a:rPr>
              <a:t>)/</a:t>
            </a:r>
            <a:r>
              <a:rPr lang="ko-KR" altLang="en-US" sz="2000" b="1" dirty="0">
                <a:latin typeface="+mn-ea"/>
              </a:rPr>
              <a:t>개인키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en-US" altLang="ko-KR" sz="2000" b="1" dirty="0" err="1">
                <a:latin typeface="+mn-ea"/>
              </a:rPr>
              <a:t>p,q,d</a:t>
            </a:r>
            <a:r>
              <a:rPr lang="en-US" altLang="ko-KR" sz="2000" b="1" dirty="0">
                <a:latin typeface="+mn-ea"/>
              </a:rPr>
              <a:t>) </a:t>
            </a:r>
            <a:r>
              <a:rPr lang="en-US" altLang="ko-KR" sz="2000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latin typeface="+mn-ea"/>
                <a:sym typeface="Wingdings" panose="05000000000000000000" pitchFamily="2" charset="2"/>
              </a:rPr>
              <a:t>키는 통신을 시작할 때마다 새로 생성</a:t>
            </a:r>
            <a:r>
              <a:rPr lang="en-US" altLang="ko-KR" sz="2000" b="1" dirty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2000" b="1" dirty="0">
                <a:latin typeface="+mn-ea"/>
                <a:sym typeface="Wingdings" panose="05000000000000000000" pitchFamily="2" charset="2"/>
              </a:rPr>
              <a:t>일회성</a:t>
            </a:r>
            <a:r>
              <a:rPr lang="en-US" altLang="ko-KR" sz="2000" b="1" dirty="0">
                <a:latin typeface="+mn-ea"/>
                <a:sym typeface="Wingdings" panose="05000000000000000000" pitchFamily="2" charset="2"/>
              </a:rPr>
              <a:t>)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latin typeface="+mn-ea"/>
              </a:rPr>
              <a:t>-&gt;</a:t>
            </a:r>
            <a:r>
              <a:rPr lang="ko-KR" altLang="en-US" sz="2000" b="1" dirty="0">
                <a:latin typeface="+mn-ea"/>
              </a:rPr>
              <a:t>두 소수 </a:t>
            </a:r>
            <a:r>
              <a:rPr lang="en-US" altLang="ko-KR" sz="2000" b="1" dirty="0">
                <a:latin typeface="+mn-ea"/>
              </a:rPr>
              <a:t>p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>
                <a:latin typeface="+mn-ea"/>
              </a:rPr>
              <a:t>q</a:t>
            </a:r>
            <a:r>
              <a:rPr lang="ko-KR" altLang="en-US" sz="2000" b="1" dirty="0">
                <a:latin typeface="+mn-ea"/>
              </a:rPr>
              <a:t>는 </a:t>
            </a:r>
            <a:r>
              <a:rPr lang="en-US" altLang="ko-KR" sz="2000" b="1" dirty="0">
                <a:latin typeface="+mn-ea"/>
              </a:rPr>
              <a:t>1024</a:t>
            </a:r>
            <a:r>
              <a:rPr lang="ko-KR" altLang="en-US" sz="2000" b="1" dirty="0">
                <a:latin typeface="+mn-ea"/>
              </a:rPr>
              <a:t>비트를 사용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250000"/>
              </a:lnSpc>
            </a:pPr>
            <a:endParaRPr lang="en-US" altLang="ko-KR" sz="2000" b="1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E3FDE4A-BA00-4D92-A372-6F53AEA112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5" t="3272" r="6950" b="82294"/>
          <a:stretch/>
        </p:blipFill>
        <p:spPr>
          <a:xfrm>
            <a:off x="117818" y="1875013"/>
            <a:ext cx="581961" cy="54711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800C1D2-D61D-40C3-A622-A7897938E3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6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사용된 암호 기법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73845"/>
              </p:ext>
            </p:extLst>
          </p:nvPr>
        </p:nvGraphicFramePr>
        <p:xfrm>
          <a:off x="701581" y="686956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4E2C79-CB5B-4D3E-9DE2-7E38DA696580}"/>
              </a:ext>
            </a:extLst>
          </p:cNvPr>
          <p:cNvSpPr txBox="1"/>
          <p:nvPr/>
        </p:nvSpPr>
        <p:spPr>
          <a:xfrm>
            <a:off x="1124616" y="935149"/>
            <a:ext cx="10452174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ECDSA(Elliptic Curve DSA)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 전자서명</a:t>
            </a:r>
            <a:r>
              <a:rPr lang="en-US" altLang="ko-KR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무결성</a:t>
            </a:r>
            <a:r>
              <a:rPr lang="en-US" altLang="ko-KR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부인방지</a:t>
            </a:r>
            <a:endParaRPr lang="en-US" altLang="ko-KR" sz="32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50AF9-F652-4A39-8F52-74697CD14BC4}"/>
              </a:ext>
            </a:extLst>
          </p:cNvPr>
          <p:cNvSpPr txBox="1"/>
          <p:nvPr/>
        </p:nvSpPr>
        <p:spPr>
          <a:xfrm>
            <a:off x="1228839" y="2086373"/>
            <a:ext cx="10452168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b="1" dirty="0">
                <a:latin typeface="+mn-ea"/>
              </a:rPr>
              <a:t>타원 곡선을 이용한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공개키 암호시스템 사용</a:t>
            </a:r>
            <a:r>
              <a:rPr lang="en-US" altLang="ko-KR" b="1" dirty="0">
                <a:latin typeface="+mn-ea"/>
              </a:rPr>
              <a:t> : 224</a:t>
            </a:r>
            <a:r>
              <a:rPr lang="ko-KR" altLang="en-US" b="1" dirty="0">
                <a:latin typeface="+mn-ea"/>
              </a:rPr>
              <a:t>비트 길이의 암호시스템으로도 </a:t>
            </a:r>
            <a:r>
              <a:rPr lang="en-US" altLang="ko-KR" b="1" dirty="0">
                <a:latin typeface="+mn-ea"/>
              </a:rPr>
              <a:t>RSA 2048</a:t>
            </a:r>
            <a:r>
              <a:rPr lang="ko-KR" altLang="en-US" b="1" dirty="0">
                <a:latin typeface="+mn-ea"/>
              </a:rPr>
              <a:t>비트 길이의 암호시스템과 같은 안전성을 갖는다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키는 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prime256v1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으로 생성 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일회성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)</a:t>
            </a:r>
            <a:endParaRPr lang="en-US" altLang="ko-KR" b="1" dirty="0">
              <a:latin typeface="+mn-ea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b="1" dirty="0" err="1">
                <a:latin typeface="+mn-ea"/>
              </a:rPr>
              <a:t>해쉬함수</a:t>
            </a:r>
            <a:r>
              <a:rPr lang="en-US" altLang="ko-KR" b="1" dirty="0">
                <a:latin typeface="+mn-ea"/>
              </a:rPr>
              <a:t>(SHA-384)</a:t>
            </a:r>
            <a:r>
              <a:rPr lang="ko-KR" altLang="en-US" b="1" dirty="0">
                <a:latin typeface="+mn-ea"/>
              </a:rPr>
              <a:t>를 함께 사용하여 실제 메시지보다 훨씬 짧은 상태에 대해서 서명을 생성</a:t>
            </a:r>
            <a:endParaRPr lang="en-US" altLang="ko-KR" b="1" dirty="0">
              <a:latin typeface="+mn-ea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ko-KR" b="1" dirty="0">
              <a:latin typeface="+mn-ea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2DA12E2-734D-4C07-9A35-38D62713AEFB}"/>
              </a:ext>
            </a:extLst>
          </p:cNvPr>
          <p:cNvGrpSpPr/>
          <p:nvPr/>
        </p:nvGrpSpPr>
        <p:grpSpPr>
          <a:xfrm>
            <a:off x="1925778" y="3915896"/>
            <a:ext cx="8849849" cy="2342030"/>
            <a:chOff x="1882264" y="4192994"/>
            <a:chExt cx="8849849" cy="23420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73643B-ED3B-49F5-876F-D7ED39804E46}"/>
                </a:ext>
              </a:extLst>
            </p:cNvPr>
            <p:cNvSpPr txBox="1"/>
            <p:nvPr/>
          </p:nvSpPr>
          <p:spPr>
            <a:xfrm>
              <a:off x="9262676" y="5396820"/>
              <a:ext cx="872454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해쉬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B9468838-7782-44B0-AD6F-F0D192B3C4D8}"/>
                </a:ext>
              </a:extLst>
            </p:cNvPr>
            <p:cNvCxnSpPr>
              <a:cxnSpLocks/>
            </p:cNvCxnSpPr>
            <p:nvPr/>
          </p:nvCxnSpPr>
          <p:spPr>
            <a:xfrm>
              <a:off x="2219933" y="4977206"/>
              <a:ext cx="8165638" cy="1173348"/>
            </a:xfrm>
            <a:prstGeom prst="bentConnector3">
              <a:avLst>
                <a:gd name="adj1" fmla="val -135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97EC95C-1B63-4FA4-9BC0-AECCE3D2C38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8916566" y="5596875"/>
              <a:ext cx="346110" cy="63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8420B782-6EF6-4356-A0C7-52DFD64F3EA0}"/>
                </a:ext>
              </a:extLst>
            </p:cNvPr>
            <p:cNvGrpSpPr/>
            <p:nvPr/>
          </p:nvGrpSpPr>
          <p:grpSpPr>
            <a:xfrm>
              <a:off x="1882264" y="4192994"/>
              <a:ext cx="8849849" cy="2342030"/>
              <a:chOff x="1882264" y="4192994"/>
              <a:chExt cx="8849849" cy="2342030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C934871-B88C-48F5-AF3B-AB70A4F696D4}"/>
                  </a:ext>
                </a:extLst>
              </p:cNvPr>
              <p:cNvSpPr txBox="1"/>
              <p:nvPr/>
            </p:nvSpPr>
            <p:spPr>
              <a:xfrm>
                <a:off x="5729620" y="5725751"/>
                <a:ext cx="119396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message</a:t>
                </a:r>
                <a:endPara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59536D12-176B-400E-87A5-EEB940E0C564}"/>
                  </a:ext>
                </a:extLst>
              </p:cNvPr>
              <p:cNvGrpSpPr/>
              <p:nvPr/>
            </p:nvGrpSpPr>
            <p:grpSpPr>
              <a:xfrm>
                <a:off x="1882264" y="4192994"/>
                <a:ext cx="8849849" cy="2342030"/>
                <a:chOff x="1882264" y="4192994"/>
                <a:chExt cx="8849849" cy="2342030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28C0CA0F-2793-4B62-B367-C496399CE6E0}"/>
                    </a:ext>
                  </a:extLst>
                </p:cNvPr>
                <p:cNvSpPr/>
                <p:nvPr/>
              </p:nvSpPr>
              <p:spPr>
                <a:xfrm>
                  <a:off x="1882265" y="4572000"/>
                  <a:ext cx="2966572" cy="1963024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87866E9-2CDE-42D0-B205-5781869BE3AC}"/>
                    </a:ext>
                  </a:extLst>
                </p:cNvPr>
                <p:cNvSpPr/>
                <p:nvPr/>
              </p:nvSpPr>
              <p:spPr>
                <a:xfrm>
                  <a:off x="7747192" y="4569975"/>
                  <a:ext cx="2966572" cy="1963024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86D4A09-5327-46CC-B50C-264008592AEF}"/>
                    </a:ext>
                  </a:extLst>
                </p:cNvPr>
                <p:cNvSpPr txBox="1"/>
                <p:nvPr/>
              </p:nvSpPr>
              <p:spPr>
                <a:xfrm>
                  <a:off x="2546563" y="5390436"/>
                  <a:ext cx="872454" cy="4001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 err="1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해쉬</a:t>
                  </a:r>
                  <a:endParaRPr lang="ko-KR" altLang="en-US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638175B-E1D1-41C4-89C9-A1A3C8CA27C0}"/>
                    </a:ext>
                  </a:extLst>
                </p:cNvPr>
                <p:cNvSpPr txBox="1"/>
                <p:nvPr/>
              </p:nvSpPr>
              <p:spPr>
                <a:xfrm>
                  <a:off x="3697700" y="5396820"/>
                  <a:ext cx="872454" cy="4001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서명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40A8F3-009D-402B-88DE-8354563D6C2C}"/>
                    </a:ext>
                  </a:extLst>
                </p:cNvPr>
                <p:cNvSpPr txBox="1"/>
                <p:nvPr/>
              </p:nvSpPr>
              <p:spPr>
                <a:xfrm>
                  <a:off x="8044111" y="5396820"/>
                  <a:ext cx="872454" cy="4001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검증</a:t>
                  </a:r>
                  <a:endParaRPr lang="ko-KR" altLang="en-US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endParaRP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F1A53918-9CC1-4D1C-BB54-042C81D00F69}"/>
                    </a:ext>
                  </a:extLst>
                </p:cNvPr>
                <p:cNvSpPr/>
                <p:nvPr/>
              </p:nvSpPr>
              <p:spPr>
                <a:xfrm>
                  <a:off x="1882264" y="4192994"/>
                  <a:ext cx="107905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400" b="1" dirty="0">
                      <a:latin typeface="Cooper Black" panose="0208090404030B020404" pitchFamily="18" charset="0"/>
                    </a:rPr>
                    <a:t>Alice</a:t>
                  </a:r>
                  <a:endParaRPr lang="ko-KR" altLang="en-US" sz="2400" dirty="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29FDE20D-27C2-4B5C-99A3-FF057C6B9BC5}"/>
                    </a:ext>
                  </a:extLst>
                </p:cNvPr>
                <p:cNvSpPr/>
                <p:nvPr/>
              </p:nvSpPr>
              <p:spPr>
                <a:xfrm>
                  <a:off x="7721093" y="4192994"/>
                  <a:ext cx="107905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400" b="1" dirty="0">
                      <a:latin typeface="Cooper Black" panose="0208090404030B020404" pitchFamily="18" charset="0"/>
                    </a:rPr>
                    <a:t>Bob</a:t>
                  </a:r>
                  <a:endParaRPr lang="ko-KR" altLang="en-US" sz="2400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2F95815-0F75-4409-9F4E-F25AE14EFB0F}"/>
                    </a:ext>
                  </a:extLst>
                </p:cNvPr>
                <p:cNvSpPr txBox="1"/>
                <p:nvPr/>
              </p:nvSpPr>
              <p:spPr>
                <a:xfrm>
                  <a:off x="1896113" y="4672166"/>
                  <a:ext cx="119396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message</a:t>
                  </a:r>
                  <a:endParaRPr lang="ko-KR" altLang="en-US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4087C32-E6B4-478A-B699-21209FB1AAF7}"/>
                    </a:ext>
                  </a:extLst>
                </p:cNvPr>
                <p:cNvSpPr txBox="1"/>
                <p:nvPr/>
              </p:nvSpPr>
              <p:spPr>
                <a:xfrm>
                  <a:off x="3599278" y="4628518"/>
                  <a:ext cx="119396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Alice</a:t>
                  </a:r>
                  <a:r>
                    <a:rPr lang="ko-KR" altLang="en-US" sz="1600" dirty="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의 </a:t>
                  </a:r>
                  <a:br>
                    <a:rPr lang="en-US" altLang="ko-KR" sz="1600" dirty="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</a:br>
                  <a:r>
                    <a:rPr lang="ko-KR" altLang="en-US" sz="1600" dirty="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개인키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3BE93F4-AF05-4AF3-88E6-08718B17BC5E}"/>
                    </a:ext>
                  </a:extLst>
                </p:cNvPr>
                <p:cNvSpPr txBox="1"/>
                <p:nvPr/>
              </p:nvSpPr>
              <p:spPr>
                <a:xfrm>
                  <a:off x="7820529" y="4672656"/>
                  <a:ext cx="119396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Alice</a:t>
                  </a:r>
                  <a:r>
                    <a:rPr lang="ko-KR" altLang="en-US" sz="1600" dirty="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의 </a:t>
                  </a:r>
                  <a:br>
                    <a:rPr lang="en-US" altLang="ko-KR" sz="1600" dirty="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</a:br>
                  <a:r>
                    <a:rPr lang="ko-KR" altLang="en-US" sz="1600" dirty="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공개키</a:t>
                  </a:r>
                </a:p>
              </p:txBody>
            </p: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3CA67943-6325-42E5-A65F-6ADB7DE02BAF}"/>
                    </a:ext>
                  </a:extLst>
                </p:cNvPr>
                <p:cNvCxnSpPr/>
                <p:nvPr/>
              </p:nvCxnSpPr>
              <p:spPr>
                <a:xfrm flipV="1">
                  <a:off x="10385571" y="5011526"/>
                  <a:ext cx="0" cy="115072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화살표 연결선 29">
                  <a:extLst>
                    <a:ext uri="{FF2B5EF4-FFF2-40B4-BE49-F238E27FC236}">
                      <a16:creationId xmlns:a16="http://schemas.microsoft.com/office/drawing/2014/main" id="{B14F13D7-DDF7-45BA-91FE-B6AA6B714123}"/>
                    </a:ext>
                  </a:extLst>
                </p:cNvPr>
                <p:cNvCxnSpPr>
                  <a:cxnSpLocks/>
                  <a:endCxn id="5" idx="1"/>
                </p:cNvCxnSpPr>
                <p:nvPr/>
              </p:nvCxnSpPr>
              <p:spPr>
                <a:xfrm flipV="1">
                  <a:off x="2215196" y="5590491"/>
                  <a:ext cx="331367" cy="1276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3A40FFC3-DE42-4651-AC63-F62A29EF3502}"/>
                    </a:ext>
                  </a:extLst>
                </p:cNvPr>
                <p:cNvCxnSpPr>
                  <a:cxnSpLocks/>
                  <a:endCxn id="31" idx="1"/>
                </p:cNvCxnSpPr>
                <p:nvPr/>
              </p:nvCxnSpPr>
              <p:spPr>
                <a:xfrm flipV="1">
                  <a:off x="3429294" y="5596875"/>
                  <a:ext cx="268406" cy="638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30C66F65-C158-4948-9420-29C88A300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96253" y="5603259"/>
                  <a:ext cx="344785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화살표 연결선 77">
                  <a:extLst>
                    <a:ext uri="{FF2B5EF4-FFF2-40B4-BE49-F238E27FC236}">
                      <a16:creationId xmlns:a16="http://schemas.microsoft.com/office/drawing/2014/main" id="{F84AF198-FA84-41DA-8336-F8E9665C4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35131" y="5596875"/>
                  <a:ext cx="25044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F8A2AA2C-330A-4CAA-B0C1-065C2F8AF359}"/>
                    </a:ext>
                  </a:extLst>
                </p:cNvPr>
                <p:cNvCxnSpPr>
                  <a:cxnSpLocks/>
                  <a:stCxn id="37" idx="2"/>
                  <a:endCxn id="31" idx="0"/>
                </p:cNvCxnSpPr>
                <p:nvPr/>
              </p:nvCxnSpPr>
              <p:spPr>
                <a:xfrm flipH="1">
                  <a:off x="4133927" y="5213293"/>
                  <a:ext cx="62335" cy="18352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A605F6F2-BEC3-4127-B9EC-03BFA7D4D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007" y="5198521"/>
                  <a:ext cx="44671" cy="18352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09A18AFD-ED1C-489C-B251-ECA6A9E2A371}"/>
                    </a:ext>
                  </a:extLst>
                </p:cNvPr>
                <p:cNvSpPr txBox="1"/>
                <p:nvPr/>
              </p:nvSpPr>
              <p:spPr>
                <a:xfrm>
                  <a:off x="5678788" y="5203149"/>
                  <a:ext cx="119396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전자서명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5043FD9-56FA-4232-9503-B87B47A8BDD1}"/>
                    </a:ext>
                  </a:extLst>
                </p:cNvPr>
                <p:cNvSpPr txBox="1"/>
                <p:nvPr/>
              </p:nvSpPr>
              <p:spPr>
                <a:xfrm>
                  <a:off x="9538146" y="4632064"/>
                  <a:ext cx="119396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message</a:t>
                  </a:r>
                  <a:endParaRPr lang="ko-KR" altLang="en-US" sz="20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endParaRPr>
                </a:p>
              </p:txBody>
            </p:sp>
          </p:grpSp>
        </p:grp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015B289-9809-4AA0-9DAE-9FF43740701C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6D0CEE9-FAFA-4C51-BE3D-545467183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1158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6" name="그림 105">
            <a:extLst>
              <a:ext uri="{FF2B5EF4-FFF2-40B4-BE49-F238E27FC236}">
                <a16:creationId xmlns:a16="http://schemas.microsoft.com/office/drawing/2014/main" id="{AA76414E-3B51-4AD5-A1B5-7BD86B4963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5" t="3272" r="6950" b="82294"/>
          <a:stretch/>
        </p:blipFill>
        <p:spPr>
          <a:xfrm>
            <a:off x="117818" y="1875013"/>
            <a:ext cx="581961" cy="547117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71B9B3AA-8518-429A-9180-3FFBCBF983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2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사용된 암호 기법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4E2C79-CB5B-4D3E-9DE2-7E38DA696580}"/>
              </a:ext>
            </a:extLst>
          </p:cNvPr>
          <p:cNvSpPr txBox="1"/>
          <p:nvPr/>
        </p:nvSpPr>
        <p:spPr>
          <a:xfrm>
            <a:off x="1196505" y="985231"/>
            <a:ext cx="10452174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구현상의 문제점</a:t>
            </a:r>
            <a:endParaRPr lang="en-US" altLang="ko-KR" sz="32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50AF9-F652-4A39-8F52-74697CD14BC4}"/>
              </a:ext>
            </a:extLst>
          </p:cNvPr>
          <p:cNvSpPr txBox="1"/>
          <p:nvPr/>
        </p:nvSpPr>
        <p:spPr>
          <a:xfrm>
            <a:off x="1295460" y="2181192"/>
            <a:ext cx="10163795" cy="245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b="1" dirty="0">
                <a:latin typeface="+mn-ea"/>
              </a:rPr>
              <a:t>crypto </a:t>
            </a:r>
            <a:r>
              <a:rPr lang="ko-KR" altLang="en-US" sz="2000" b="1" dirty="0">
                <a:latin typeface="+mn-ea"/>
              </a:rPr>
              <a:t>모듈을 사용하는 과정에서</a:t>
            </a:r>
            <a:r>
              <a:rPr lang="en-US" altLang="ko-KR" sz="2000" b="1" dirty="0">
                <a:latin typeface="+mn-ea"/>
              </a:rPr>
              <a:t>, “</a:t>
            </a:r>
            <a:r>
              <a:rPr lang="en-US" altLang="ko-KR" sz="2000" b="1" dirty="0" err="1">
                <a:latin typeface="+mn-ea"/>
              </a:rPr>
              <a:t>randombytes</a:t>
            </a:r>
            <a:r>
              <a:rPr lang="en-US" altLang="ko-KR" sz="2000" b="1" dirty="0">
                <a:latin typeface="+mn-ea"/>
              </a:rPr>
              <a:t>”</a:t>
            </a:r>
            <a:r>
              <a:rPr lang="ko-KR" altLang="en-US" sz="2000" b="1" dirty="0">
                <a:latin typeface="+mn-ea"/>
              </a:rPr>
              <a:t> 부분에서 에러 발생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b="1" dirty="0">
                <a:latin typeface="+mn-ea"/>
              </a:rPr>
              <a:t>RSA,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ECDSA</a:t>
            </a:r>
            <a:r>
              <a:rPr lang="ko-KR" altLang="en-US" sz="2000" b="1" dirty="0">
                <a:latin typeface="+mn-ea"/>
              </a:rPr>
              <a:t> 키 생성하는 과정에서 시간지연으로 카카오톡 터지는 현상</a:t>
            </a:r>
            <a:br>
              <a:rPr lang="en-US" altLang="ko-KR" sz="2000" b="1" dirty="0">
                <a:latin typeface="+mn-ea"/>
              </a:rPr>
            </a:br>
            <a:endParaRPr lang="en-US" altLang="ko-KR" sz="20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latin typeface="+mn-ea"/>
              </a:rPr>
              <a:t>서버를 제작하여 </a:t>
            </a:r>
            <a:r>
              <a:rPr lang="en-US" altLang="ko-KR" sz="2000" b="1" dirty="0">
                <a:latin typeface="+mn-ea"/>
              </a:rPr>
              <a:t>RSA, ECDSA </a:t>
            </a:r>
            <a:r>
              <a:rPr lang="ko-KR" altLang="en-US" sz="2000" b="1" dirty="0">
                <a:latin typeface="+mn-ea"/>
              </a:rPr>
              <a:t>키 및 </a:t>
            </a:r>
            <a:r>
              <a:rPr lang="en-US" altLang="ko-KR" sz="2000" b="1" dirty="0" err="1">
                <a:latin typeface="+mn-ea"/>
              </a:rPr>
              <a:t>randombyte</a:t>
            </a:r>
            <a:r>
              <a:rPr lang="ko-KR" altLang="en-US" sz="2000" b="1" dirty="0">
                <a:latin typeface="+mn-ea"/>
              </a:rPr>
              <a:t>를 생성하여 클라이언트에게 전달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C2F751-B417-4941-B3AA-FDA4984FE0E8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E3D18FB-2DEA-41AA-9941-4F2AED20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1158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id="{FB60987E-5AA6-410F-913E-D91C2738EC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5" t="3272" r="6950" b="82294"/>
          <a:stretch/>
        </p:blipFill>
        <p:spPr>
          <a:xfrm>
            <a:off x="117818" y="1875013"/>
            <a:ext cx="581961" cy="54711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2E27FCA-A22A-49C5-8CED-03C720A5B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0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05013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프로토콜 설명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732745" y="61852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B54E6599-295E-4B04-A31F-0083EB76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17" y="2782046"/>
            <a:ext cx="2194483" cy="35837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80E842-68E2-4B69-9AC0-D5B80C260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73" y="672693"/>
            <a:ext cx="1390365" cy="951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0502E8-0E7C-43FD-A74B-E0056BA942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976" y="667873"/>
            <a:ext cx="1325952" cy="9080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D3651B-E5C8-4A37-AF41-66E932BCADB0}"/>
              </a:ext>
            </a:extLst>
          </p:cNvPr>
          <p:cNvSpPr txBox="1"/>
          <p:nvPr/>
        </p:nvSpPr>
        <p:spPr>
          <a:xfrm>
            <a:off x="2229430" y="5221761"/>
            <a:ext cx="142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ooper Black" panose="0208090404030B020404" pitchFamily="18" charset="0"/>
              </a:rPr>
              <a:t>Alice</a:t>
            </a:r>
            <a:endParaRPr lang="ko-KR" altLang="en-US" sz="3600" b="1" dirty="0">
              <a:latin typeface="Cooper Black" panose="0208090404030B0204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A7CA80-BAE3-4A65-BE93-52AE4AA0CC6C}"/>
              </a:ext>
            </a:extLst>
          </p:cNvPr>
          <p:cNvSpPr txBox="1"/>
          <p:nvPr/>
        </p:nvSpPr>
        <p:spPr>
          <a:xfrm>
            <a:off x="1137276" y="989908"/>
            <a:ext cx="30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oper Black" panose="0208090404030B020404" pitchFamily="18" charset="0"/>
              </a:rPr>
              <a:t>Alice’s Server</a:t>
            </a:r>
            <a:endParaRPr lang="ko-KR" altLang="en-US" sz="3200" b="1" dirty="0">
              <a:latin typeface="Cooper Black" panose="0208090404030B0204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BF88CC-F24B-445E-8BE9-40507A39F9BA}"/>
              </a:ext>
            </a:extLst>
          </p:cNvPr>
          <p:cNvSpPr txBox="1"/>
          <p:nvPr/>
        </p:nvSpPr>
        <p:spPr>
          <a:xfrm>
            <a:off x="8253379" y="989050"/>
            <a:ext cx="30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oper Black" panose="0208090404030B020404" pitchFamily="18" charset="0"/>
              </a:rPr>
              <a:t>Bob’s Server</a:t>
            </a:r>
            <a:endParaRPr lang="ko-KR" altLang="en-US" sz="3200" b="1" dirty="0">
              <a:latin typeface="Cooper Black" panose="0208090404030B020404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CAAF4E-6F77-411F-B198-AEA8656C98E5}"/>
              </a:ext>
            </a:extLst>
          </p:cNvPr>
          <p:cNvCxnSpPr/>
          <p:nvPr/>
        </p:nvCxnSpPr>
        <p:spPr>
          <a:xfrm>
            <a:off x="5212668" y="1696860"/>
            <a:ext cx="0" cy="4575699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1DE21FE-C99A-4911-8B14-A0140D935E4D}"/>
              </a:ext>
            </a:extLst>
          </p:cNvPr>
          <p:cNvCxnSpPr/>
          <p:nvPr/>
        </p:nvCxnSpPr>
        <p:spPr>
          <a:xfrm>
            <a:off x="7996110" y="1692429"/>
            <a:ext cx="0" cy="4575699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B1208BD8-F63C-4411-8A4A-98472ACA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28" y="2758995"/>
            <a:ext cx="2194483" cy="35837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F1C6AB6-E0CA-40EA-9999-5648CB6E31D2}"/>
              </a:ext>
            </a:extLst>
          </p:cNvPr>
          <p:cNvSpPr txBox="1"/>
          <p:nvPr/>
        </p:nvSpPr>
        <p:spPr>
          <a:xfrm>
            <a:off x="9376771" y="5221760"/>
            <a:ext cx="117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ooper Black" panose="0208090404030B020404" pitchFamily="18" charset="0"/>
              </a:rPr>
              <a:t>Bob</a:t>
            </a:r>
            <a:endParaRPr lang="ko-KR" altLang="en-US" sz="3600" b="1" dirty="0">
              <a:latin typeface="Cooper Black" panose="0208090404030B0204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59F20-B043-48D0-AC9F-C7ADC6047341}"/>
              </a:ext>
            </a:extLst>
          </p:cNvPr>
          <p:cNvSpPr txBox="1"/>
          <p:nvPr/>
        </p:nvSpPr>
        <p:spPr>
          <a:xfrm>
            <a:off x="1569794" y="1667262"/>
            <a:ext cx="262233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서명키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AEFD59-DC7E-4598-8B41-5A4C1B563F29}"/>
              </a:ext>
            </a:extLst>
          </p:cNvPr>
          <p:cNvSpPr txBox="1"/>
          <p:nvPr/>
        </p:nvSpPr>
        <p:spPr>
          <a:xfrm>
            <a:off x="8635017" y="1662922"/>
            <a:ext cx="262233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서명키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A652427-7507-43DC-9B1E-45BD77A443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F5CC1A1-0091-4A24-838A-0948CF6242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" t="36014" r="70067" b="49978"/>
          <a:stretch/>
        </p:blipFill>
        <p:spPr>
          <a:xfrm>
            <a:off x="44353" y="2507166"/>
            <a:ext cx="570167" cy="5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0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프로토콜 설명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732745" y="61852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54E6599-295E-4B04-A31F-0083EB76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17" y="2782046"/>
            <a:ext cx="2194483" cy="35837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80E842-68E2-4B69-9AC0-D5B80C260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73" y="672693"/>
            <a:ext cx="1390365" cy="951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0502E8-0E7C-43FD-A74B-E0056BA942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976" y="667873"/>
            <a:ext cx="1325952" cy="9080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D3651B-E5C8-4A37-AF41-66E932BCADB0}"/>
              </a:ext>
            </a:extLst>
          </p:cNvPr>
          <p:cNvSpPr txBox="1"/>
          <p:nvPr/>
        </p:nvSpPr>
        <p:spPr>
          <a:xfrm>
            <a:off x="2229430" y="5221761"/>
            <a:ext cx="142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ooper Black" panose="0208090404030B020404" pitchFamily="18" charset="0"/>
              </a:rPr>
              <a:t>Alice</a:t>
            </a:r>
            <a:endParaRPr lang="ko-KR" altLang="en-US" sz="3600" b="1" dirty="0">
              <a:latin typeface="Cooper Black" panose="0208090404030B0204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A7CA80-BAE3-4A65-BE93-52AE4AA0CC6C}"/>
              </a:ext>
            </a:extLst>
          </p:cNvPr>
          <p:cNvSpPr txBox="1"/>
          <p:nvPr/>
        </p:nvSpPr>
        <p:spPr>
          <a:xfrm>
            <a:off x="1137276" y="989908"/>
            <a:ext cx="30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oper Black" panose="0208090404030B020404" pitchFamily="18" charset="0"/>
              </a:rPr>
              <a:t>Alice’s Server</a:t>
            </a:r>
            <a:endParaRPr lang="ko-KR" altLang="en-US" sz="3200" b="1" dirty="0">
              <a:latin typeface="Cooper Black" panose="0208090404030B0204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BF88CC-F24B-445E-8BE9-40507A39F9BA}"/>
              </a:ext>
            </a:extLst>
          </p:cNvPr>
          <p:cNvSpPr txBox="1"/>
          <p:nvPr/>
        </p:nvSpPr>
        <p:spPr>
          <a:xfrm>
            <a:off x="8253379" y="989050"/>
            <a:ext cx="30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oper Black" panose="0208090404030B020404" pitchFamily="18" charset="0"/>
              </a:rPr>
              <a:t>Bob’s Server</a:t>
            </a:r>
            <a:endParaRPr lang="ko-KR" altLang="en-US" sz="3200" b="1" dirty="0">
              <a:latin typeface="Cooper Black" panose="0208090404030B020404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CAAF4E-6F77-411F-B198-AEA8656C98E5}"/>
              </a:ext>
            </a:extLst>
          </p:cNvPr>
          <p:cNvCxnSpPr/>
          <p:nvPr/>
        </p:nvCxnSpPr>
        <p:spPr>
          <a:xfrm>
            <a:off x="5212668" y="1696860"/>
            <a:ext cx="0" cy="4575699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1DE21FE-C99A-4911-8B14-A0140D935E4D}"/>
              </a:ext>
            </a:extLst>
          </p:cNvPr>
          <p:cNvCxnSpPr/>
          <p:nvPr/>
        </p:nvCxnSpPr>
        <p:spPr>
          <a:xfrm>
            <a:off x="7996110" y="1692429"/>
            <a:ext cx="0" cy="4575699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B1208BD8-F63C-4411-8A4A-98472ACA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28" y="2758995"/>
            <a:ext cx="2194483" cy="35837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F1C6AB6-E0CA-40EA-9999-5648CB6E31D2}"/>
              </a:ext>
            </a:extLst>
          </p:cNvPr>
          <p:cNvSpPr txBox="1"/>
          <p:nvPr/>
        </p:nvSpPr>
        <p:spPr>
          <a:xfrm>
            <a:off x="9376771" y="5221760"/>
            <a:ext cx="117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ooper Black" panose="0208090404030B020404" pitchFamily="18" charset="0"/>
              </a:rPr>
              <a:t>Bob</a:t>
            </a:r>
            <a:endParaRPr lang="ko-KR" altLang="en-US" sz="3600" b="1" dirty="0">
              <a:latin typeface="Cooper Black" panose="0208090404030B0204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59F20-B043-48D0-AC9F-C7ADC6047341}"/>
              </a:ext>
            </a:extLst>
          </p:cNvPr>
          <p:cNvSpPr txBox="1"/>
          <p:nvPr/>
        </p:nvSpPr>
        <p:spPr>
          <a:xfrm>
            <a:off x="1569794" y="1667262"/>
            <a:ext cx="262233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서명키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AEFD59-DC7E-4598-8B41-5A4C1B563F29}"/>
              </a:ext>
            </a:extLst>
          </p:cNvPr>
          <p:cNvSpPr txBox="1"/>
          <p:nvPr/>
        </p:nvSpPr>
        <p:spPr>
          <a:xfrm>
            <a:off x="8635017" y="1662922"/>
            <a:ext cx="262233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서명키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97BCC-9FF3-49A0-8B7B-136B6CE83691}"/>
              </a:ext>
            </a:extLst>
          </p:cNvPr>
          <p:cNvSpPr txBox="1"/>
          <p:nvPr/>
        </p:nvSpPr>
        <p:spPr>
          <a:xfrm>
            <a:off x="1257725" y="3342534"/>
            <a:ext cx="3536139" cy="1285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Bob</a:t>
            </a:r>
            <a:r>
              <a:rPr lang="ko-KR" altLang="en-US" b="1" dirty="0"/>
              <a:t>에게 전달해줄 자신</a:t>
            </a:r>
            <a:r>
              <a:rPr lang="en-US" altLang="ko-KR" b="1" dirty="0"/>
              <a:t>(Alice)</a:t>
            </a:r>
            <a:r>
              <a:rPr lang="ko-KR" altLang="en-US" b="1" dirty="0"/>
              <a:t>의 </a:t>
            </a:r>
            <a:r>
              <a:rPr lang="en-US" altLang="ko-KR" b="1" dirty="0"/>
              <a:t>RSA</a:t>
            </a:r>
            <a:r>
              <a:rPr lang="ko-KR" altLang="en-US" b="1" dirty="0"/>
              <a:t>공개키에 대해 </a:t>
            </a:r>
            <a:br>
              <a:rPr lang="en-US" altLang="ko-KR" b="1" dirty="0"/>
            </a:br>
            <a:r>
              <a:rPr lang="en-US" altLang="ko-KR" b="1" dirty="0"/>
              <a:t>ECDSA </a:t>
            </a:r>
            <a:r>
              <a:rPr lang="ko-KR" altLang="en-US" b="1" dirty="0"/>
              <a:t>서명키로 전자서명 생성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F66B86-AFB6-4C81-82FB-B19896FA4AD3}"/>
              </a:ext>
            </a:extLst>
          </p:cNvPr>
          <p:cNvSpPr txBox="1"/>
          <p:nvPr/>
        </p:nvSpPr>
        <p:spPr>
          <a:xfrm>
            <a:off x="8365213" y="3336838"/>
            <a:ext cx="3536139" cy="1285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Alice</a:t>
            </a:r>
            <a:r>
              <a:rPr lang="ko-KR" altLang="en-US" b="1" dirty="0"/>
              <a:t>에게 전달해줄 자신</a:t>
            </a:r>
            <a:r>
              <a:rPr lang="en-US" altLang="ko-KR" b="1" dirty="0"/>
              <a:t>(Bob)</a:t>
            </a:r>
            <a:r>
              <a:rPr lang="ko-KR" altLang="en-US" b="1" dirty="0"/>
              <a:t>의 </a:t>
            </a:r>
            <a:r>
              <a:rPr lang="en-US" altLang="ko-KR" b="1" dirty="0"/>
              <a:t>RSA</a:t>
            </a:r>
            <a:r>
              <a:rPr lang="ko-KR" altLang="en-US" b="1" dirty="0"/>
              <a:t>공개키에 대해 </a:t>
            </a:r>
            <a:br>
              <a:rPr lang="en-US" altLang="ko-KR" b="1" dirty="0"/>
            </a:br>
            <a:r>
              <a:rPr lang="en-US" altLang="ko-KR" b="1" dirty="0"/>
              <a:t>ECDSA </a:t>
            </a:r>
            <a:r>
              <a:rPr lang="ko-KR" altLang="en-US" b="1" dirty="0"/>
              <a:t>서명키로 전자서명 생성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49F091-E6AC-461A-867C-56C8E46BBF85}"/>
              </a:ext>
            </a:extLst>
          </p:cNvPr>
          <p:cNvCxnSpPr>
            <a:stCxn id="25" idx="2"/>
          </p:cNvCxnSpPr>
          <p:nvPr/>
        </p:nvCxnSpPr>
        <p:spPr>
          <a:xfrm flipH="1">
            <a:off x="2880963" y="2590592"/>
            <a:ext cx="1" cy="8325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EAC7923-A8B4-4131-A7CF-F1E52FB187B7}"/>
              </a:ext>
            </a:extLst>
          </p:cNvPr>
          <p:cNvCxnSpPr/>
          <p:nvPr/>
        </p:nvCxnSpPr>
        <p:spPr>
          <a:xfrm flipH="1">
            <a:off x="9962569" y="2590592"/>
            <a:ext cx="1" cy="83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7D6D861-F864-4CE4-8D7B-E6A026447342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314660E9-09A7-448D-BBC4-ABE8D39F2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75079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id="{07A93CB9-709D-4258-9F0A-367F8C4C8E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5F6F5D2-FE75-4D60-9DB9-6C9D1EAB461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" t="36014" r="70067" b="49978"/>
          <a:stretch/>
        </p:blipFill>
        <p:spPr>
          <a:xfrm>
            <a:off x="44353" y="2507166"/>
            <a:ext cx="570167" cy="5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3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ko-KR" altLang="en-US" sz="1600" b="1" dirty="0" err="1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암호학적으로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 안전한 카카오톡 </a:t>
            </a:r>
            <a:r>
              <a:rPr lang="en-US" altLang="ko-KR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E2E</a:t>
            </a:r>
            <a:r>
              <a:rPr lang="ko-KR" altLang="en-US" sz="1600" b="1" dirty="0">
                <a:solidFill>
                  <a:prstClr val="white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Aharoni" panose="02010803020104030203" pitchFamily="2" charset="-79"/>
              </a:rPr>
              <a:t>기능 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프로토콜 설명</a:t>
              </a: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732745" y="618522"/>
          <a:ext cx="11458957" cy="623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94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54E6599-295E-4B04-A31F-0083EB76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17" y="2782046"/>
            <a:ext cx="2194483" cy="35837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80E842-68E2-4B69-9AC0-D5B80C260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73" y="672693"/>
            <a:ext cx="1390365" cy="951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0502E8-0E7C-43FD-A74B-E0056BA942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976" y="667873"/>
            <a:ext cx="1325952" cy="9080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D3651B-E5C8-4A37-AF41-66E932BCADB0}"/>
              </a:ext>
            </a:extLst>
          </p:cNvPr>
          <p:cNvSpPr txBox="1"/>
          <p:nvPr/>
        </p:nvSpPr>
        <p:spPr>
          <a:xfrm>
            <a:off x="2229430" y="5221761"/>
            <a:ext cx="142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ooper Black" panose="0208090404030B020404" pitchFamily="18" charset="0"/>
              </a:rPr>
              <a:t>Alice</a:t>
            </a:r>
            <a:endParaRPr lang="ko-KR" altLang="en-US" sz="3600" b="1" dirty="0">
              <a:latin typeface="Cooper Black" panose="0208090404030B0204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A7CA80-BAE3-4A65-BE93-52AE4AA0CC6C}"/>
              </a:ext>
            </a:extLst>
          </p:cNvPr>
          <p:cNvSpPr txBox="1"/>
          <p:nvPr/>
        </p:nvSpPr>
        <p:spPr>
          <a:xfrm>
            <a:off x="1137276" y="989908"/>
            <a:ext cx="30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oper Black" panose="0208090404030B020404" pitchFamily="18" charset="0"/>
              </a:rPr>
              <a:t>Alice’s Server</a:t>
            </a:r>
            <a:endParaRPr lang="ko-KR" altLang="en-US" sz="3200" b="1" dirty="0">
              <a:latin typeface="Cooper Black" panose="0208090404030B0204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BF88CC-F24B-445E-8BE9-40507A39F9BA}"/>
              </a:ext>
            </a:extLst>
          </p:cNvPr>
          <p:cNvSpPr txBox="1"/>
          <p:nvPr/>
        </p:nvSpPr>
        <p:spPr>
          <a:xfrm>
            <a:off x="8253379" y="989050"/>
            <a:ext cx="30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oper Black" panose="0208090404030B020404" pitchFamily="18" charset="0"/>
              </a:rPr>
              <a:t>Bob’s Server</a:t>
            </a:r>
            <a:endParaRPr lang="ko-KR" altLang="en-US" sz="3200" b="1" dirty="0">
              <a:latin typeface="Cooper Black" panose="0208090404030B020404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CAAF4E-6F77-411F-B198-AEA8656C98E5}"/>
              </a:ext>
            </a:extLst>
          </p:cNvPr>
          <p:cNvCxnSpPr/>
          <p:nvPr/>
        </p:nvCxnSpPr>
        <p:spPr>
          <a:xfrm>
            <a:off x="5212668" y="1696860"/>
            <a:ext cx="0" cy="4575699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1DE21FE-C99A-4911-8B14-A0140D935E4D}"/>
              </a:ext>
            </a:extLst>
          </p:cNvPr>
          <p:cNvCxnSpPr/>
          <p:nvPr/>
        </p:nvCxnSpPr>
        <p:spPr>
          <a:xfrm>
            <a:off x="7996110" y="1692429"/>
            <a:ext cx="0" cy="4575699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B1208BD8-F63C-4411-8A4A-98472ACA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28" y="2758995"/>
            <a:ext cx="2194483" cy="35837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F1C6AB6-E0CA-40EA-9999-5648CB6E31D2}"/>
              </a:ext>
            </a:extLst>
          </p:cNvPr>
          <p:cNvSpPr txBox="1"/>
          <p:nvPr/>
        </p:nvSpPr>
        <p:spPr>
          <a:xfrm>
            <a:off x="9376771" y="5221760"/>
            <a:ext cx="117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ooper Black" panose="0208090404030B020404" pitchFamily="18" charset="0"/>
              </a:rPr>
              <a:t>Bob</a:t>
            </a:r>
            <a:endParaRPr lang="ko-KR" altLang="en-US" sz="3600" b="1" dirty="0">
              <a:latin typeface="Cooper Black" panose="0208090404030B0204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59F20-B043-48D0-AC9F-C7ADC6047341}"/>
              </a:ext>
            </a:extLst>
          </p:cNvPr>
          <p:cNvSpPr txBox="1"/>
          <p:nvPr/>
        </p:nvSpPr>
        <p:spPr>
          <a:xfrm>
            <a:off x="1569794" y="1667262"/>
            <a:ext cx="262233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서명키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AEFD59-DC7E-4598-8B41-5A4C1B563F29}"/>
              </a:ext>
            </a:extLst>
          </p:cNvPr>
          <p:cNvSpPr txBox="1"/>
          <p:nvPr/>
        </p:nvSpPr>
        <p:spPr>
          <a:xfrm>
            <a:off x="8635017" y="1662922"/>
            <a:ext cx="262233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난수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ECDSA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+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서명키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109B0C1-01E7-4112-9700-F4AE0C111A78}"/>
              </a:ext>
            </a:extLst>
          </p:cNvPr>
          <p:cNvCxnSpPr>
            <a:cxnSpLocks/>
          </p:cNvCxnSpPr>
          <p:nvPr/>
        </p:nvCxnSpPr>
        <p:spPr>
          <a:xfrm>
            <a:off x="5227566" y="2530912"/>
            <a:ext cx="27685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F80F92-3527-428B-AC99-68C60980A757}"/>
              </a:ext>
            </a:extLst>
          </p:cNvPr>
          <p:cNvSpPr txBox="1"/>
          <p:nvPr/>
        </p:nvSpPr>
        <p:spPr>
          <a:xfrm>
            <a:off x="5379701" y="1918830"/>
            <a:ext cx="281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ECDSA 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b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공개키에 대한 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전자서명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D127DD6-82C1-4BCA-966A-EA1B566AEA92}"/>
              </a:ext>
            </a:extLst>
          </p:cNvPr>
          <p:cNvCxnSpPr>
            <a:cxnSpLocks/>
          </p:cNvCxnSpPr>
          <p:nvPr/>
        </p:nvCxnSpPr>
        <p:spPr>
          <a:xfrm flipH="1">
            <a:off x="5261703" y="3450479"/>
            <a:ext cx="27685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5B77DC-789A-4C8F-BB44-32843F19B2C1}"/>
              </a:ext>
            </a:extLst>
          </p:cNvPr>
          <p:cNvSpPr txBox="1"/>
          <p:nvPr/>
        </p:nvSpPr>
        <p:spPr>
          <a:xfrm>
            <a:off x="5413838" y="2838397"/>
            <a:ext cx="281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</a:t>
            </a:r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ECDSA 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검증키</a:t>
            </a:r>
            <a: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br>
              <a:rPr lang="en-US" altLang="ko-KR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RSA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공개키에 대한 </a:t>
            </a:r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전자서명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EAA118-C4D6-402B-B191-D4A666C76917}"/>
              </a:ext>
            </a:extLst>
          </p:cNvPr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DB66107-3302-4D85-92CC-6D801E631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75079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421A7AD5-0715-4255-8770-E46D9B7D99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5" t="51530" r="9897" b="33057"/>
          <a:stretch/>
        </p:blipFill>
        <p:spPr>
          <a:xfrm>
            <a:off x="0" y="747600"/>
            <a:ext cx="894826" cy="105701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F067DFCA-BC42-44C4-85C3-EA04DB08333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" t="36014" r="70067" b="49978"/>
          <a:stretch/>
        </p:blipFill>
        <p:spPr>
          <a:xfrm>
            <a:off x="44353" y="2507166"/>
            <a:ext cx="570167" cy="5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9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1636</Words>
  <Application>Microsoft Office PowerPoint</Application>
  <PresentationFormat>와이드스크린</PresentationFormat>
  <Paragraphs>292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08서울남산체 EB</vt:lpstr>
      <vt:lpstr>08서울남산체 세로쓰기</vt:lpstr>
      <vt:lpstr>08서울한강체 L</vt:lpstr>
      <vt:lpstr>맑은 고딕</vt:lpstr>
      <vt:lpstr>Arial</vt:lpstr>
      <vt:lpstr>Cambria Math</vt:lpstr>
      <vt:lpstr>Cooper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 희연</cp:lastModifiedBy>
  <cp:revision>109</cp:revision>
  <dcterms:created xsi:type="dcterms:W3CDTF">2017-08-31T07:23:31Z</dcterms:created>
  <dcterms:modified xsi:type="dcterms:W3CDTF">2020-02-04T06:35:45Z</dcterms:modified>
</cp:coreProperties>
</file>