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8" d="100"/>
          <a:sy n="108" d="100"/>
        </p:scale>
        <p:origin x="7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BE8C-1D1A-4BE4-AB7A-D13FD3A93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D24442-0B44-4533-883B-698944991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D94EF-CCD7-44C8-BCB5-608A7DF23A26}"/>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CC41A4F7-6DE0-40C4-929C-B740E919E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C2B00-50AA-489B-BF64-08D01E7110C9}"/>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316528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7FD8-D32C-45DD-86F3-FC42AAB18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812E61-D4AE-4CC3-AF79-E9C1E944C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1547B-B01B-4AFF-86A6-157B4678C18A}"/>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9FC1A5DB-7FF7-4DEB-8D81-400E56B7F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46526-7678-47CB-9791-7C4749F3220C}"/>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3195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C6ABD-6196-43F6-8EBD-BFBC30F852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046104-CB36-47ED-A66D-298B25527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A09AC-BF1D-45F6-98FB-45CB64680F38}"/>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C8470437-02C4-45B9-AE71-735D4FDC0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536FE-ADB5-4B0F-98C4-CD902295A66E}"/>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76434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72EC-6C8B-4076-8A3A-01DD75FD1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AF4625-A88C-4579-B021-EA4000917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75F55-B235-4E5A-958C-6276B85AC0A7}"/>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BAC0C95C-1E1B-4EF6-AD0E-AC51C2406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685C6-624C-480C-BB77-4118B621D017}"/>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191348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F4C-9111-4DB2-8D83-A970EE4D1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6487C-D2E8-4F00-8E68-BCBEAD6BD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7C387-9659-46A6-BE5C-C9CA403A8CD0}"/>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7464BB65-A1AF-4465-B626-968A8BD5D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C960F-E853-45BA-AED6-9C4A399313BB}"/>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92316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DA20-1A85-4110-8ABC-50C86D32D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4AD80-9018-4D75-BD0F-D50B634CF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9C0D2-38AF-42D1-B4B2-B533B1E6B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071EC4-1454-4921-A451-2CA97F6ECC37}"/>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6" name="Footer Placeholder 5">
            <a:extLst>
              <a:ext uri="{FF2B5EF4-FFF2-40B4-BE49-F238E27FC236}">
                <a16:creationId xmlns:a16="http://schemas.microsoft.com/office/drawing/2014/main" id="{57D15A6A-92B8-401F-9597-34A714F77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8BEF1-9954-4E69-8A76-29D75F6F6931}"/>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169720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DD10-1197-4463-B377-7ACF760467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21CE37-25C6-46D5-AF09-040BBCAE4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930C3-F736-48D0-B026-F0EF57266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832C83-D69E-4CA4-BD11-62F68ACAF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64B08-E714-4FAB-BC20-223B67D04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62BEE-B144-4318-BAD7-E64766940621}"/>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8" name="Footer Placeholder 7">
            <a:extLst>
              <a:ext uri="{FF2B5EF4-FFF2-40B4-BE49-F238E27FC236}">
                <a16:creationId xmlns:a16="http://schemas.microsoft.com/office/drawing/2014/main" id="{E46B6D1D-21C5-408A-9114-719FB9DB01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92A23C-A551-4E00-8CB1-79279A8B2C0D}"/>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88015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975F-D288-49D2-8ABA-07E7F6760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C9C1AF-791E-4617-BFC2-96620B69ACAC}"/>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4" name="Footer Placeholder 3">
            <a:extLst>
              <a:ext uri="{FF2B5EF4-FFF2-40B4-BE49-F238E27FC236}">
                <a16:creationId xmlns:a16="http://schemas.microsoft.com/office/drawing/2014/main" id="{60D26DCB-0665-455D-9DF2-666C9570BD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079596-2CE2-4492-BD95-D4A439346378}"/>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165493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C57C0-5F7C-4308-AB4F-2E300362703D}"/>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3" name="Footer Placeholder 2">
            <a:extLst>
              <a:ext uri="{FF2B5EF4-FFF2-40B4-BE49-F238E27FC236}">
                <a16:creationId xmlns:a16="http://schemas.microsoft.com/office/drawing/2014/main" id="{6A9E01F4-F090-4BEA-865E-8D8772D072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116B0-D920-4096-A61C-718063856C0D}"/>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171703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77A3-AE63-4F7C-8A92-667E18737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1B4F5C-BA4B-4D87-86A7-0CA143AC3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87FAE-4033-4181-90F4-376A2DFE7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D0FD1-02FA-432D-8B58-A4986199DF75}"/>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6" name="Footer Placeholder 5">
            <a:extLst>
              <a:ext uri="{FF2B5EF4-FFF2-40B4-BE49-F238E27FC236}">
                <a16:creationId xmlns:a16="http://schemas.microsoft.com/office/drawing/2014/main" id="{4C112CC5-9CDA-4D89-AD66-75283025C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C70EF-9107-444B-83AA-E4D23101A979}"/>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294879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2564-7842-497F-ADF6-9204E2334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F60919-D9D9-4586-983C-CB5D31D762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6C30F-C58F-4779-B3FB-11D50CAC2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38D7E-0728-4758-B660-005AD3A90238}"/>
              </a:ext>
            </a:extLst>
          </p:cNvPr>
          <p:cNvSpPr>
            <a:spLocks noGrp="1"/>
          </p:cNvSpPr>
          <p:nvPr>
            <p:ph type="dt" sz="half" idx="10"/>
          </p:nvPr>
        </p:nvSpPr>
        <p:spPr/>
        <p:txBody>
          <a:bodyPr/>
          <a:lstStyle/>
          <a:p>
            <a:fld id="{5ECCC817-5211-442B-9FB1-B222CD2222A2}" type="datetimeFigureOut">
              <a:rPr lang="en-US" smtClean="0"/>
              <a:t>3/11/2023</a:t>
            </a:fld>
            <a:endParaRPr lang="en-US"/>
          </a:p>
        </p:txBody>
      </p:sp>
      <p:sp>
        <p:nvSpPr>
          <p:cNvPr id="6" name="Footer Placeholder 5">
            <a:extLst>
              <a:ext uri="{FF2B5EF4-FFF2-40B4-BE49-F238E27FC236}">
                <a16:creationId xmlns:a16="http://schemas.microsoft.com/office/drawing/2014/main" id="{1222438D-1EB5-4E71-8574-0E783C35D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DC5CB-DCA3-4F3D-A8F0-0E44E021B9A1}"/>
              </a:ext>
            </a:extLst>
          </p:cNvPr>
          <p:cNvSpPr>
            <a:spLocks noGrp="1"/>
          </p:cNvSpPr>
          <p:nvPr>
            <p:ph type="sldNum" sz="quarter" idx="12"/>
          </p:nvPr>
        </p:nvSpPr>
        <p:spPr/>
        <p:txBody>
          <a:bodyPr/>
          <a:lstStyle/>
          <a:p>
            <a:fld id="{5FF738A6-697A-4640-AD80-C95A00B11B93}" type="slidenum">
              <a:rPr lang="en-US" smtClean="0"/>
              <a:t>‹#›</a:t>
            </a:fld>
            <a:endParaRPr lang="en-US"/>
          </a:p>
        </p:txBody>
      </p:sp>
    </p:spTree>
    <p:extLst>
      <p:ext uri="{BB962C8B-B14F-4D97-AF65-F5344CB8AC3E}">
        <p14:creationId xmlns:p14="http://schemas.microsoft.com/office/powerpoint/2010/main" val="186536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0B0D3-7F35-4F6F-A73A-6D693EECE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62B4B-B384-4DF7-A9DD-5BDAC41F4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ACC24-8A84-4DA5-87F7-5CDED2E56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CC817-5211-442B-9FB1-B222CD2222A2}" type="datetimeFigureOut">
              <a:rPr lang="en-US" smtClean="0"/>
              <a:t>3/11/2023</a:t>
            </a:fld>
            <a:endParaRPr lang="en-US"/>
          </a:p>
        </p:txBody>
      </p:sp>
      <p:sp>
        <p:nvSpPr>
          <p:cNvPr id="5" name="Footer Placeholder 4">
            <a:extLst>
              <a:ext uri="{FF2B5EF4-FFF2-40B4-BE49-F238E27FC236}">
                <a16:creationId xmlns:a16="http://schemas.microsoft.com/office/drawing/2014/main" id="{0F6DC3CB-B9B4-4B8F-BE62-82791F5C3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DF7D18-3473-4190-BEA6-54DE9514A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738A6-697A-4640-AD80-C95A00B11B93}" type="slidenum">
              <a:rPr lang="en-US" smtClean="0"/>
              <a:t>‹#›</a:t>
            </a:fld>
            <a:endParaRPr lang="en-US"/>
          </a:p>
        </p:txBody>
      </p:sp>
    </p:spTree>
    <p:extLst>
      <p:ext uri="{BB962C8B-B14F-4D97-AF65-F5344CB8AC3E}">
        <p14:creationId xmlns:p14="http://schemas.microsoft.com/office/powerpoint/2010/main" val="388333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viblo.asia/p/a-guide-to-image-captioning-part-1-gioi-thieu-bai-toan-sinh-mo-ta-cho-anh-gAm5yr88Kd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7ED6-817E-4F78-8154-76CAA16C6E8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Image Captioning Using CNN and LSTM</a:t>
            </a:r>
          </a:p>
        </p:txBody>
      </p:sp>
      <p:sp>
        <p:nvSpPr>
          <p:cNvPr id="3" name="Subtitle 2">
            <a:extLst>
              <a:ext uri="{FF2B5EF4-FFF2-40B4-BE49-F238E27FC236}">
                <a16:creationId xmlns:a16="http://schemas.microsoft.com/office/drawing/2014/main" id="{00FD3E9B-D366-4E76-90AF-8487C9B769D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Nguyễn Duy Tuấn: 520K0232</a:t>
            </a:r>
          </a:p>
          <a:p>
            <a:r>
              <a:rPr lang="en-US" dirty="0" err="1">
                <a:latin typeface="Times New Roman" panose="02020603050405020304" pitchFamily="18" charset="0"/>
                <a:cs typeface="Times New Roman" panose="02020603050405020304" pitchFamily="18" charset="0"/>
              </a:rPr>
              <a:t>Trịnh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520K0332</a:t>
            </a:r>
          </a:p>
        </p:txBody>
      </p:sp>
    </p:spTree>
    <p:extLst>
      <p:ext uri="{BB962C8B-B14F-4D97-AF65-F5344CB8AC3E}">
        <p14:creationId xmlns:p14="http://schemas.microsoft.com/office/powerpoint/2010/main" val="1904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2A75-AACE-4F69-92AE-4340F7F289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6A8A1-2759-4F72-90A5-575BD86638F0}"/>
              </a:ext>
            </a:extLst>
          </p:cNvPr>
          <p:cNvSpPr>
            <a:spLocks noGrp="1"/>
          </p:cNvSpPr>
          <p:nvPr>
            <p:ph idx="1"/>
          </p:nvPr>
        </p:nvSpPr>
        <p:spPr/>
        <p:txBody>
          <a:bodyPr/>
          <a:lstStyle/>
          <a:p>
            <a:pPr algn="l" fontAlgn="base"/>
            <a:r>
              <a:rPr lang="en-US" b="0" i="0" dirty="0">
                <a:effectLst/>
                <a:latin typeface="Times New Roman" panose="02020603050405020304" pitchFamily="18" charset="0"/>
                <a:cs typeface="Times New Roman" panose="02020603050405020304" pitchFamily="18" charset="0"/>
              </a:rPr>
              <a:t>The data first goes through the entry flow, then after than it. goes through the middle flow (repeating itself 8 times in this middle flow), and finally through the exit flow.</a:t>
            </a:r>
          </a:p>
          <a:p>
            <a:pPr algn="l" fontAlgn="base"/>
            <a:r>
              <a:rPr lang="en-US" b="0" i="0" dirty="0" err="1">
                <a:effectLst/>
                <a:latin typeface="Times New Roman" panose="02020603050405020304" pitchFamily="18" charset="0"/>
                <a:cs typeface="Times New Roman" panose="02020603050405020304" pitchFamily="18" charset="0"/>
              </a:rPr>
              <a:t>Xception</a:t>
            </a:r>
            <a:r>
              <a:rPr lang="en-US" b="0" i="0" dirty="0">
                <a:effectLst/>
                <a:latin typeface="Times New Roman" panose="02020603050405020304" pitchFamily="18" charset="0"/>
                <a:cs typeface="Times New Roman" panose="02020603050405020304" pitchFamily="18" charset="0"/>
              </a:rPr>
              <a:t> implemented using the TensorFlow framework by Google and trained on 60 NVIDIA K80 GPUs each.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1B12-981B-4469-81FD-0AD5190B95F6}"/>
              </a:ext>
            </a:extLst>
          </p:cNvPr>
          <p:cNvSpPr>
            <a:spLocks noGrp="1"/>
          </p:cNvSpPr>
          <p:nvPr>
            <p:ph type="title"/>
          </p:nvPr>
        </p:nvSpPr>
        <p:spPr/>
        <p:txBody>
          <a:bodyPr/>
          <a:lstStyle/>
          <a:p>
            <a:r>
              <a:rPr lang="en-US" b="1" i="0" dirty="0">
                <a:solidFill>
                  <a:srgbClr val="090A0B"/>
                </a:solidFill>
                <a:effectLst/>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A9043E-2184-4A97-B46B-A64584059CDC}"/>
              </a:ext>
            </a:extLst>
          </p:cNvPr>
          <p:cNvSpPr>
            <a:spLocks noGrp="1"/>
          </p:cNvSpPr>
          <p:nvPr>
            <p:ph idx="1"/>
          </p:nvPr>
        </p:nvSpPr>
        <p:spPr/>
        <p:txBody>
          <a:bodyPr/>
          <a:lstStyle/>
          <a:p>
            <a:r>
              <a:rPr lang="en-US" b="0" i="0" dirty="0">
                <a:solidFill>
                  <a:srgbClr val="3C484E"/>
                </a:solidFill>
                <a:effectLst/>
                <a:latin typeface="Times New Roman" panose="02020603050405020304" pitchFamily="18" charset="0"/>
                <a:cs typeface="Times New Roman" panose="02020603050405020304" pitchFamily="18" charset="0"/>
              </a:rPr>
              <a:t>Table below shows that </a:t>
            </a:r>
            <a:r>
              <a:rPr lang="en-US" b="0" i="0" dirty="0" err="1">
                <a:solidFill>
                  <a:srgbClr val="3C484E"/>
                </a:solidFill>
                <a:effectLst/>
                <a:latin typeface="Times New Roman" panose="02020603050405020304" pitchFamily="18" charset="0"/>
                <a:cs typeface="Times New Roman" panose="02020603050405020304" pitchFamily="18" charset="0"/>
              </a:rPr>
              <a:t>Xception</a:t>
            </a:r>
            <a:r>
              <a:rPr lang="en-US" b="0" i="0" dirty="0">
                <a:solidFill>
                  <a:srgbClr val="3C484E"/>
                </a:solidFill>
                <a:effectLst/>
                <a:latin typeface="Times New Roman" panose="02020603050405020304" pitchFamily="18" charset="0"/>
                <a:cs typeface="Times New Roman" panose="02020603050405020304" pitchFamily="18" charset="0"/>
              </a:rPr>
              <a:t> outperforms every model in ImageNet dataset.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EB66A9-1164-4515-BF0C-DB6336687658}"/>
              </a:ext>
            </a:extLst>
          </p:cNvPr>
          <p:cNvPicPr>
            <a:picLocks noChangeAspect="1"/>
          </p:cNvPicPr>
          <p:nvPr/>
        </p:nvPicPr>
        <p:blipFill>
          <a:blip r:embed="rId2"/>
          <a:stretch>
            <a:fillRect/>
          </a:stretch>
        </p:blipFill>
        <p:spPr>
          <a:xfrm>
            <a:off x="1397435" y="2745119"/>
            <a:ext cx="9397130" cy="3094960"/>
          </a:xfrm>
          <a:prstGeom prst="rect">
            <a:avLst/>
          </a:prstGeom>
        </p:spPr>
      </p:pic>
    </p:spTree>
    <p:extLst>
      <p:ext uri="{BB962C8B-B14F-4D97-AF65-F5344CB8AC3E}">
        <p14:creationId xmlns:p14="http://schemas.microsoft.com/office/powerpoint/2010/main" val="303734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A96C-A0D6-4AA9-8A21-2E12ECA13000}"/>
              </a:ext>
            </a:extLst>
          </p:cNvPr>
          <p:cNvSpPr>
            <a:spLocks noGrp="1"/>
          </p:cNvSpPr>
          <p:nvPr>
            <p:ph type="title"/>
          </p:nvPr>
        </p:nvSpPr>
        <p:spPr>
          <a:xfrm>
            <a:off x="838200" y="365126"/>
            <a:ext cx="9123947" cy="1014496"/>
          </a:xfrm>
        </p:spPr>
        <p:txBody>
          <a:bodyPr>
            <a:normAutofit/>
          </a:bodyPr>
          <a:lstStyle/>
          <a:p>
            <a:r>
              <a:rPr lang="en-US" sz="3000" b="0" i="0" dirty="0">
                <a:solidFill>
                  <a:srgbClr val="3C484E"/>
                </a:solidFill>
                <a:effectLst/>
                <a:latin typeface="Times New Roman" panose="02020603050405020304" pitchFamily="18" charset="0"/>
                <a:cs typeface="Times New Roman" panose="02020603050405020304" pitchFamily="18" charset="0"/>
              </a:rPr>
              <a:t>Validation accuracy is also higher for </a:t>
            </a:r>
            <a:r>
              <a:rPr lang="en-US" sz="3000" b="0" i="0" dirty="0" err="1">
                <a:solidFill>
                  <a:srgbClr val="3C484E"/>
                </a:solidFill>
                <a:effectLst/>
                <a:latin typeface="Times New Roman" panose="02020603050405020304" pitchFamily="18" charset="0"/>
                <a:cs typeface="Times New Roman" panose="02020603050405020304" pitchFamily="18" charset="0"/>
              </a:rPr>
              <a:t>Xception</a:t>
            </a:r>
            <a:r>
              <a:rPr lang="en-US" sz="3000" b="0" i="0" dirty="0">
                <a:solidFill>
                  <a:srgbClr val="3C484E"/>
                </a:solidFill>
                <a:effectLst/>
                <a:latin typeface="Times New Roman" panose="02020603050405020304" pitchFamily="18" charset="0"/>
                <a:cs typeface="Times New Roman" panose="02020603050405020304" pitchFamily="18" charset="0"/>
              </a:rPr>
              <a:t> than inception model shown below.</a:t>
            </a:r>
            <a:endParaRPr lang="en-US" sz="3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1DEAB16-B17F-4BD6-AB10-7F305BAA5E6D}"/>
              </a:ext>
            </a:extLst>
          </p:cNvPr>
          <p:cNvPicPr>
            <a:picLocks noGrp="1" noChangeAspect="1"/>
          </p:cNvPicPr>
          <p:nvPr>
            <p:ph idx="1"/>
          </p:nvPr>
        </p:nvPicPr>
        <p:blipFill>
          <a:blip r:embed="rId2"/>
          <a:stretch>
            <a:fillRect/>
          </a:stretch>
        </p:blipFill>
        <p:spPr>
          <a:xfrm>
            <a:off x="1267327" y="1379622"/>
            <a:ext cx="9593178" cy="5113252"/>
          </a:xfrm>
        </p:spPr>
      </p:pic>
    </p:spTree>
    <p:extLst>
      <p:ext uri="{BB962C8B-B14F-4D97-AF65-F5344CB8AC3E}">
        <p14:creationId xmlns:p14="http://schemas.microsoft.com/office/powerpoint/2010/main" val="407685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9FCC-3964-471D-9A75-8F5D87ABD93D}"/>
              </a:ext>
            </a:extLst>
          </p:cNvPr>
          <p:cNvSpPr>
            <a:spLocks noGrp="1"/>
          </p:cNvSpPr>
          <p:nvPr>
            <p:ph type="title"/>
          </p:nvPr>
        </p:nvSpPr>
        <p:spPr>
          <a:xfrm>
            <a:off x="838200" y="365125"/>
            <a:ext cx="10198768" cy="902201"/>
          </a:xfrm>
        </p:spPr>
        <p:txBody>
          <a:bodyPr>
            <a:normAutofit fontScale="90000"/>
          </a:bodyPr>
          <a:lstStyle/>
          <a:p>
            <a:r>
              <a:rPr lang="en-US" sz="3000" b="0" i="0" dirty="0">
                <a:solidFill>
                  <a:srgbClr val="3C484E"/>
                </a:solidFill>
                <a:effectLst/>
                <a:latin typeface="Times New Roman" panose="02020603050405020304" pitchFamily="18" charset="0"/>
                <a:cs typeface="Times New Roman" panose="02020603050405020304" pitchFamily="18" charset="0"/>
              </a:rPr>
              <a:t>The graph below shows that having no non-linearity in between </a:t>
            </a:r>
            <a:r>
              <a:rPr lang="en-US" sz="3000" b="0" i="0" dirty="0" err="1">
                <a:solidFill>
                  <a:srgbClr val="3C484E"/>
                </a:solidFill>
                <a:effectLst/>
                <a:latin typeface="Times New Roman" panose="02020603050405020304" pitchFamily="18" charset="0"/>
                <a:cs typeface="Times New Roman" panose="02020603050405020304" pitchFamily="18" charset="0"/>
              </a:rPr>
              <a:t>Xception</a:t>
            </a:r>
            <a:r>
              <a:rPr lang="en-US" sz="3000" b="0" i="0" dirty="0">
                <a:solidFill>
                  <a:srgbClr val="3C484E"/>
                </a:solidFill>
                <a:effectLst/>
                <a:latin typeface="Times New Roman" panose="02020603050405020304" pitchFamily="18" charset="0"/>
                <a:cs typeface="Times New Roman" panose="02020603050405020304" pitchFamily="18" charset="0"/>
              </a:rPr>
              <a:t> performs better than having any kind on non-linearity.</a:t>
            </a:r>
            <a:endParaRPr lang="en-US" sz="3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E8C7CA2-C4AD-44F3-A5AB-35227B7F0F3A}"/>
              </a:ext>
            </a:extLst>
          </p:cNvPr>
          <p:cNvPicPr>
            <a:picLocks noGrp="1" noChangeAspect="1"/>
          </p:cNvPicPr>
          <p:nvPr>
            <p:ph idx="1"/>
          </p:nvPr>
        </p:nvPicPr>
        <p:blipFill>
          <a:blip r:embed="rId2"/>
          <a:stretch>
            <a:fillRect/>
          </a:stretch>
        </p:blipFill>
        <p:spPr>
          <a:xfrm>
            <a:off x="1155032" y="1267326"/>
            <a:ext cx="9689432" cy="5043268"/>
          </a:xfrm>
        </p:spPr>
      </p:pic>
    </p:spTree>
    <p:extLst>
      <p:ext uri="{BB962C8B-B14F-4D97-AF65-F5344CB8AC3E}">
        <p14:creationId xmlns:p14="http://schemas.microsoft.com/office/powerpoint/2010/main" val="319339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1ADC-8187-4EDD-8910-4B7011121E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a:t>
            </a:r>
          </a:p>
        </p:txBody>
      </p:sp>
      <p:sp>
        <p:nvSpPr>
          <p:cNvPr id="3" name="Content Placeholder 2">
            <a:extLst>
              <a:ext uri="{FF2B5EF4-FFF2-40B4-BE49-F238E27FC236}">
                <a16:creationId xmlns:a16="http://schemas.microsoft.com/office/drawing/2014/main" id="{9F4AE53F-D470-4B3F-94A6-47E0D978B6D9}"/>
              </a:ext>
            </a:extLst>
          </p:cNvPr>
          <p:cNvSpPr>
            <a:spLocks noGrp="1"/>
          </p:cNvSpPr>
          <p:nvPr>
            <p:ph idx="1"/>
          </p:nvPr>
        </p:nvSpPr>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Flickr_8K dataset will be used in this project, besides this dataset there are other larger datasets such as Flickr_30K and MSCOCO but it will take many weeks to be able to train on such large datasets, so in this article only use a small dataset is Flickr_8K. </a:t>
            </a:r>
            <a:r>
              <a:rPr lang="en-US" b="0" i="0" dirty="0">
                <a:effectLst/>
                <a:latin typeface="Times New Roman" panose="02020603050405020304" pitchFamily="18" charset="0"/>
                <a:cs typeface="Times New Roman" panose="02020603050405020304" pitchFamily="18" charset="0"/>
                <a:hlinkClick r:id="rId2"/>
              </a:rPr>
              <a:t>The advantage of a large dataset is that it can build better, more optimal models</a:t>
            </a:r>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Flickr_8k_text folder contains the Flickr8k.token file which is the main file of the dataset, containing image names and corresponding descriptions of the image, separated by newline(“\n”)</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13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AF15-2BC4-4AE9-A3ED-DCB1BEE18A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a:t>
            </a:r>
          </a:p>
        </p:txBody>
      </p:sp>
      <p:sp>
        <p:nvSpPr>
          <p:cNvPr id="3" name="Content Placeholder 2">
            <a:extLst>
              <a:ext uri="{FF2B5EF4-FFF2-40B4-BE49-F238E27FC236}">
                <a16:creationId xmlns:a16="http://schemas.microsoft.com/office/drawing/2014/main" id="{AD814B5A-81D2-44DC-9D86-0045E1B35272}"/>
              </a:ext>
            </a:extLst>
          </p:cNvPr>
          <p:cNvSpPr>
            <a:spLocks noGrp="1"/>
          </p:cNvSpPr>
          <p:nvPr>
            <p:ph idx="1"/>
          </p:nvPr>
        </p:nvSpPr>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pip install </a:t>
            </a:r>
            <a:r>
              <a:rPr lang="en-US" b="0" i="0" dirty="0" err="1">
                <a:effectLst/>
                <a:latin typeface="Times New Roman" panose="02020603050405020304" pitchFamily="18" charset="0"/>
                <a:cs typeface="Times New Roman" panose="02020603050405020304" pitchFamily="18" charset="0"/>
              </a:rPr>
              <a:t>tensorflow</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keras</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pillow</a:t>
            </a:r>
          </a:p>
          <a:p>
            <a:pPr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numpy</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tqdm</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jupyterlab</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0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5816-125A-4ED7-8E32-5BB936BA259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Main Content</a:t>
            </a:r>
          </a:p>
        </p:txBody>
      </p:sp>
      <p:sp>
        <p:nvSpPr>
          <p:cNvPr id="3" name="Content Placeholder 2">
            <a:extLst>
              <a:ext uri="{FF2B5EF4-FFF2-40B4-BE49-F238E27FC236}">
                <a16:creationId xmlns:a16="http://schemas.microsoft.com/office/drawing/2014/main" id="{A962F4DD-EBED-4F55-87B6-B9C8E9FDE74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CNN (Convolutional Neural networks) - Convolutional neural networks are deep neural networks that can process data with a matrix-like 2D input shape. Image data is very easy to represent as a 2D matrix, which makes CNN useful for working with image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CNNs are basically used to classify images and identify whether the image is a bird, a plane, or maybe Superman…etc.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CNN scans the image from left to right and from top to bottom to extract important features from the image and combine them to classify the image. It can handle images that have been translated, rotated, scaled and changed perspective</a:t>
            </a:r>
          </a:p>
        </p:txBody>
      </p:sp>
    </p:spTree>
    <p:extLst>
      <p:ext uri="{BB962C8B-B14F-4D97-AF65-F5344CB8AC3E}">
        <p14:creationId xmlns:p14="http://schemas.microsoft.com/office/powerpoint/2010/main" val="258217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C6960-3AFA-4A5C-966A-96BA2539E0F9}"/>
              </a:ext>
            </a:extLst>
          </p:cNvPr>
          <p:cNvSpPr>
            <a:spLocks noGrp="1"/>
          </p:cNvSpPr>
          <p:nvPr>
            <p:ph idx="1"/>
          </p:nvPr>
        </p:nvSpPr>
        <p:spPr>
          <a:xfrm>
            <a:off x="838199" y="194445"/>
            <a:ext cx="10515600" cy="6052451"/>
          </a:xfrm>
        </p:spPr>
        <p:txBody>
          <a:bodyPr>
            <a:normAutofit/>
          </a:bodyPr>
          <a:lstStyle/>
          <a:p>
            <a:r>
              <a:rPr lang="en-US" sz="2300" b="0" i="0" dirty="0">
                <a:solidFill>
                  <a:srgbClr val="111111"/>
                </a:solidFill>
                <a:effectLst/>
                <a:latin typeface="Times New Roman" panose="02020603050405020304" pitchFamily="18" charset="0"/>
                <a:cs typeface="Times New Roman" panose="02020603050405020304" pitchFamily="18" charset="0"/>
              </a:rPr>
              <a:t>LSTM (Long short term memory) is a type of RNN (Recurrent Neural Network) - a recurrent neural network, very suitable for sequence prediction problems. Based on the previous text, they can predict what the next word is. It has proven its effectiveness from traditional RNNs by overcoming the limitations of RNNs that have short-term memory. LSTM can execute meaningful information throughout the input processing process and with forget gate, it will eliminate any meaningless information.</a:t>
            </a:r>
          </a:p>
          <a:p>
            <a:endParaRPr lang="en-US" sz="2300" dirty="0">
              <a:latin typeface="Times New Roman" panose="02020603050405020304" pitchFamily="18" charset="0"/>
              <a:cs typeface="Times New Roman" panose="02020603050405020304" pitchFamily="18" charset="0"/>
            </a:endParaRPr>
          </a:p>
        </p:txBody>
      </p:sp>
      <p:pic>
        <p:nvPicPr>
          <p:cNvPr id="2050" name="Picture 2" descr="tao-mo-ta-cho-hinh-anh-image-captioning-voi-cnn-lstm-2">
            <a:extLst>
              <a:ext uri="{FF2B5EF4-FFF2-40B4-BE49-F238E27FC236}">
                <a16:creationId xmlns:a16="http://schemas.microsoft.com/office/drawing/2014/main" id="{541A3CAE-C627-4A33-B9E0-7E6C27CEB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1" y="2351738"/>
            <a:ext cx="6848475" cy="431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16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C0C2-EEB3-4DA9-B9CC-2412FD62C53D}"/>
              </a:ext>
            </a:extLst>
          </p:cNvPr>
          <p:cNvSpPr>
            <a:spLocks noGrp="1"/>
          </p:cNvSpPr>
          <p:nvPr>
            <p:ph type="title"/>
          </p:nvPr>
        </p:nvSpPr>
        <p:spPr>
          <a:xfrm>
            <a:off x="838200" y="365126"/>
            <a:ext cx="9926053" cy="725738"/>
          </a:xfrm>
        </p:spPr>
        <p:txBody>
          <a:bodyPr>
            <a:normAutofit/>
          </a:bodyPr>
          <a:lstStyle/>
          <a:p>
            <a:r>
              <a:rPr lang="en-US" sz="3000" b="1" dirty="0">
                <a:latin typeface="Times New Roman" panose="02020603050405020304" pitchFamily="18" charset="0"/>
                <a:cs typeface="Times New Roman" panose="02020603050405020304" pitchFamily="18" charset="0"/>
              </a:rPr>
              <a:t>General model</a:t>
            </a:r>
          </a:p>
        </p:txBody>
      </p:sp>
      <p:sp>
        <p:nvSpPr>
          <p:cNvPr id="3" name="Content Placeholder 2">
            <a:extLst>
              <a:ext uri="{FF2B5EF4-FFF2-40B4-BE49-F238E27FC236}">
                <a16:creationId xmlns:a16="http://schemas.microsoft.com/office/drawing/2014/main" id="{1558734D-3F34-4868-94DC-2DD665C34060}"/>
              </a:ext>
            </a:extLst>
          </p:cNvPr>
          <p:cNvSpPr>
            <a:spLocks noGrp="1"/>
          </p:cNvSpPr>
          <p:nvPr>
            <p:ph idx="1"/>
          </p:nvPr>
        </p:nvSpPr>
        <p:spPr>
          <a:xfrm>
            <a:off x="838199" y="1253331"/>
            <a:ext cx="10515600" cy="4351338"/>
          </a:xfrm>
        </p:spPr>
        <p:txBody>
          <a:bodyPr>
            <a:normAutofit/>
          </a:bodyPr>
          <a:lstStyle/>
          <a:p>
            <a:pPr algn="l"/>
            <a:r>
              <a:rPr lang="en-US" sz="2300" b="0" i="0" dirty="0">
                <a:solidFill>
                  <a:srgbClr val="111111"/>
                </a:solidFill>
                <a:effectLst/>
                <a:latin typeface="Times New Roman" panose="02020603050405020304" pitchFamily="18" charset="0"/>
                <a:cs typeface="Times New Roman" panose="02020603050405020304" pitchFamily="18" charset="0"/>
              </a:rPr>
              <a:t>To build a model that creates descriptions for images, we will merge the architectures mentioned above. It is also called a CNN-RNN model.</a:t>
            </a:r>
          </a:p>
          <a:p>
            <a:pPr algn="l"/>
            <a:r>
              <a:rPr lang="en-US" sz="2300" b="0" i="0" dirty="0">
                <a:solidFill>
                  <a:srgbClr val="111111"/>
                </a:solidFill>
                <a:effectLst/>
                <a:latin typeface="Times New Roman" panose="02020603050405020304" pitchFamily="18" charset="0"/>
                <a:cs typeface="Times New Roman" panose="02020603050405020304" pitchFamily="18" charset="0"/>
              </a:rPr>
              <a:t>CNN is used to extract features from images. we will use the pre-trained </a:t>
            </a:r>
            <a:r>
              <a:rPr lang="en-US" sz="2300" b="0" i="0" dirty="0" err="1">
                <a:solidFill>
                  <a:srgbClr val="111111"/>
                </a:solidFill>
                <a:effectLst/>
                <a:latin typeface="Times New Roman" panose="02020603050405020304" pitchFamily="18" charset="0"/>
                <a:cs typeface="Times New Roman" panose="02020603050405020304" pitchFamily="18" charset="0"/>
              </a:rPr>
              <a:t>Xception</a:t>
            </a:r>
            <a:r>
              <a:rPr lang="en-US" sz="2300" b="0" i="0" dirty="0">
                <a:solidFill>
                  <a:srgbClr val="111111"/>
                </a:solidFill>
                <a:effectLst/>
                <a:latin typeface="Times New Roman" panose="02020603050405020304" pitchFamily="18" charset="0"/>
                <a:cs typeface="Times New Roman" panose="02020603050405020304" pitchFamily="18" charset="0"/>
              </a:rPr>
              <a:t> model. LSTM uses information from CNN to help create descriptions for images.</a:t>
            </a:r>
          </a:p>
          <a:p>
            <a:endParaRPr lang="en-US" sz="2300" dirty="0">
              <a:latin typeface="Times New Roman" panose="02020603050405020304" pitchFamily="18" charset="0"/>
              <a:cs typeface="Times New Roman" panose="02020603050405020304" pitchFamily="18" charset="0"/>
            </a:endParaRPr>
          </a:p>
        </p:txBody>
      </p:sp>
      <p:pic>
        <p:nvPicPr>
          <p:cNvPr id="3074" name="Picture 2" descr="tao-mo-ta-cho-hinh-anh-image-captioning-voi-cnn-lstm-3">
            <a:extLst>
              <a:ext uri="{FF2B5EF4-FFF2-40B4-BE49-F238E27FC236}">
                <a16:creationId xmlns:a16="http://schemas.microsoft.com/office/drawing/2014/main" id="{53E73396-0993-434B-88A4-AF74FFF0F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1" y="2722478"/>
            <a:ext cx="730567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7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B6A59-FCBD-48D6-A4F8-203820943EDD}"/>
              </a:ext>
            </a:extLst>
          </p:cNvPr>
          <p:cNvSpPr>
            <a:spLocks noGrp="1"/>
          </p:cNvSpPr>
          <p:nvPr>
            <p:ph idx="1"/>
          </p:nvPr>
        </p:nvSpPr>
        <p:spPr>
          <a:xfrm>
            <a:off x="838199" y="590381"/>
            <a:ext cx="10262937" cy="5922714"/>
          </a:xfrm>
        </p:spPr>
        <p:txBody>
          <a:bodyPr>
            <a:noAutofit/>
          </a:bodyPr>
          <a:lstStyle/>
          <a:p>
            <a:r>
              <a:rPr lang="en-US" sz="2000" dirty="0">
                <a:latin typeface="Times New Roman" panose="02020603050405020304" pitchFamily="18" charset="0"/>
                <a:cs typeface="Times New Roman" panose="02020603050405020304" pitchFamily="18" charset="0"/>
              </a:rPr>
              <a:t>Flicker8k_Dataset: Contains 8091 images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Flickr_8k_text: Contains text files and annotations of images.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following files will be created during the implementation of the project2:</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Models - Contains training models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Descriptions.txt - Contains all image names and their descriptions after preprocessing</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Features.p</a:t>
            </a:r>
            <a:r>
              <a:rPr lang="en-US" sz="2000" dirty="0">
                <a:latin typeface="Times New Roman" panose="02020603050405020304" pitchFamily="18" charset="0"/>
                <a:cs typeface="Times New Roman" panose="02020603050405020304" pitchFamily="18" charset="0"/>
              </a:rPr>
              <a:t> - A pickle object containing images and their feature vectors extracted from </a:t>
            </a:r>
            <a:r>
              <a:rPr lang="en-US" sz="2000" dirty="0" err="1">
                <a:latin typeface="Times New Roman" panose="02020603050405020304" pitchFamily="18" charset="0"/>
                <a:cs typeface="Times New Roman" panose="02020603050405020304" pitchFamily="18" charset="0"/>
              </a:rPr>
              <a:t>Xception</a:t>
            </a:r>
            <a:r>
              <a:rPr lang="en-US" sz="2000" dirty="0">
                <a:latin typeface="Times New Roman" panose="02020603050405020304" pitchFamily="18" charset="0"/>
                <a:cs typeface="Times New Roman" panose="02020603050405020304" pitchFamily="18" charset="0"/>
              </a:rPr>
              <a:t> pre-trained from CNN model</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Tokenizer.p</a:t>
            </a:r>
            <a:r>
              <a:rPr lang="en-US" sz="2000" dirty="0">
                <a:latin typeface="Times New Roman" panose="02020603050405020304" pitchFamily="18" charset="0"/>
                <a:cs typeface="Times New Roman" panose="02020603050405020304" pitchFamily="18" charset="0"/>
              </a:rPr>
              <a:t> - contains tokens referenced with an index value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Model.png - Visually presents the size of the project</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Testing_caption_generator.py - Python file to create descriptions for images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Training_caption_generator.ipynb</a:t>
            </a:r>
            <a:r>
              <a:rPr lang="en-US" sz="2000" dirty="0">
                <a:latin typeface="Times New Roman" panose="02020603050405020304" pitchFamily="18" charset="0"/>
                <a:cs typeface="Times New Roman" panose="02020603050405020304" pitchFamily="18" charset="0"/>
              </a:rPr>
              <a:t> - Training model to create descriptions for images</a:t>
            </a:r>
          </a:p>
        </p:txBody>
      </p:sp>
    </p:spTree>
    <p:extLst>
      <p:ext uri="{BB962C8B-B14F-4D97-AF65-F5344CB8AC3E}">
        <p14:creationId xmlns:p14="http://schemas.microsoft.com/office/powerpoint/2010/main" val="146674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0B87-8FE3-4079-9A4D-F6B557A5A6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4D71CD-601F-4379-BEA0-A40E489E1CF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Descriptor generator for images related to Computer Vision and Natural Language processing to recognize the context of images and proceed to describe them in natural language. This project uses CNN (Convolutional Neural Networks) and LSTM (Long Short Term Memory) to deploy. The image features will be extracted from </a:t>
            </a:r>
            <a:r>
              <a:rPr lang="en-US" dirty="0" err="1">
                <a:latin typeface="Times New Roman" panose="02020603050405020304" pitchFamily="18" charset="0"/>
                <a:cs typeface="Times New Roman" panose="02020603050405020304" pitchFamily="18" charset="0"/>
              </a:rPr>
              <a:t>Xception</a:t>
            </a:r>
            <a:r>
              <a:rPr lang="en-US" dirty="0">
                <a:latin typeface="Times New Roman" panose="02020603050405020304" pitchFamily="18" charset="0"/>
                <a:cs typeface="Times New Roman" panose="02020603050405020304" pitchFamily="18" charset="0"/>
              </a:rPr>
              <a:t>-an architectural style of CNN, trained on the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dataset and then put the features into the LSTM model, this model will be responsible for creating the description for the image</a:t>
            </a:r>
          </a:p>
        </p:txBody>
      </p:sp>
    </p:spTree>
    <p:extLst>
      <p:ext uri="{BB962C8B-B14F-4D97-AF65-F5344CB8AC3E}">
        <p14:creationId xmlns:p14="http://schemas.microsoft.com/office/powerpoint/2010/main" val="786484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ao-mo-ta-cho-hinh-anh-image-captioning-voi-cnn-lstm-4">
            <a:extLst>
              <a:ext uri="{FF2B5EF4-FFF2-40B4-BE49-F238E27FC236}">
                <a16:creationId xmlns:a16="http://schemas.microsoft.com/office/drawing/2014/main" id="{CC846E53-A14A-46B2-9FB4-96A8AE531A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033" y="605555"/>
            <a:ext cx="9648448" cy="543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4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77C6-F71F-4936-B216-C24F1E117A39}"/>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Xception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A622F-91DB-497A-B857-52875D9D235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Is a deep convolutional neural network architecture that involves </a:t>
            </a:r>
            <a:r>
              <a:rPr lang="en-US" dirty="0" err="1">
                <a:latin typeface="Times New Roman" panose="02020603050405020304" pitchFamily="18" charset="0"/>
                <a:cs typeface="Times New Roman" panose="02020603050405020304" pitchFamily="18" charset="0"/>
              </a:rPr>
              <a:t>Depthwise</a:t>
            </a:r>
            <a:r>
              <a:rPr lang="en-US" dirty="0">
                <a:latin typeface="Times New Roman" panose="02020603050405020304" pitchFamily="18" charset="0"/>
                <a:cs typeface="Times New Roman" panose="02020603050405020304" pitchFamily="18" charset="0"/>
              </a:rPr>
              <a:t> Separable Convolutions. This network was introduced Francois Chollet who works at Google, Inc (Fun-Fact: He is the creator of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Also known as “extreme” version of an Inception module. Hence, let us look at the Inception module before delving into </a:t>
            </a:r>
            <a:r>
              <a:rPr lang="en-US" dirty="0" err="1">
                <a:latin typeface="Times New Roman" panose="02020603050405020304" pitchFamily="18" charset="0"/>
                <a:cs typeface="Times New Roman" panose="02020603050405020304" pitchFamily="18" charset="0"/>
              </a:rPr>
              <a:t>Xception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418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8B9D-7A39-4FFD-A33B-6B2B4FC5F5C0}"/>
              </a:ext>
            </a:extLst>
          </p:cNvPr>
          <p:cNvSpPr>
            <a:spLocks noGrp="1"/>
          </p:cNvSpPr>
          <p:nvPr>
            <p:ph type="title"/>
          </p:nvPr>
        </p:nvSpPr>
        <p:spPr/>
        <p:txBody>
          <a:bodyPr/>
          <a:lstStyle/>
          <a:p>
            <a:r>
              <a:rPr lang="en-US" b="1" i="0" dirty="0">
                <a:solidFill>
                  <a:srgbClr val="090A0B"/>
                </a:solidFill>
                <a:effectLst/>
                <a:latin typeface="Times New Roman" panose="02020603050405020304" pitchFamily="18" charset="0"/>
                <a:cs typeface="Times New Roman" panose="02020603050405020304" pitchFamily="18" charset="0"/>
              </a:rPr>
              <a:t>Inception Network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65A8A-4146-44E9-AA14-7B39C9783CF4}"/>
              </a:ext>
            </a:extLst>
          </p:cNvPr>
          <p:cNvSpPr>
            <a:spLocks noGrp="1"/>
          </p:cNvSpPr>
          <p:nvPr>
            <p:ph idx="1"/>
          </p:nvPr>
        </p:nvSpPr>
        <p:spPr/>
        <p:txBody>
          <a:bodyPr>
            <a:normAutofit fontScale="85000" lnSpcReduction="10000"/>
          </a:bodyPr>
          <a:lstStyle/>
          <a:p>
            <a:pPr algn="l" fontAlgn="base"/>
            <a:r>
              <a:rPr lang="en-US" b="0" i="0" dirty="0">
                <a:solidFill>
                  <a:srgbClr val="3C484E"/>
                </a:solidFill>
                <a:effectLst/>
                <a:latin typeface="Times New Roman" panose="02020603050405020304" pitchFamily="18" charset="0"/>
                <a:cs typeface="Times New Roman" panose="02020603050405020304" pitchFamily="18" charset="0"/>
              </a:rPr>
              <a:t>An inception network is a deep neural network (DNN) with a design that consists of repeating modules referred to as inception modules.</a:t>
            </a:r>
          </a:p>
          <a:p>
            <a:pPr algn="l" fontAlgn="base"/>
            <a:r>
              <a:rPr lang="en-US" b="0" i="0" dirty="0">
                <a:solidFill>
                  <a:srgbClr val="3C484E"/>
                </a:solidFill>
                <a:effectLst/>
                <a:latin typeface="Times New Roman" panose="02020603050405020304" pitchFamily="18" charset="0"/>
                <a:cs typeface="Times New Roman" panose="02020603050405020304" pitchFamily="18" charset="0"/>
              </a:rPr>
              <a:t>The name Inceptions probably sounds familiar to some readers, especially if you are a fan of the actor Leonardo DiCaprio or movie director, Christopher Nolan.</a:t>
            </a:r>
            <a:br>
              <a:rPr lang="en-US" b="0" i="0" dirty="0">
                <a:solidFill>
                  <a:srgbClr val="3C484E"/>
                </a:solidFill>
                <a:effectLst/>
                <a:latin typeface="Times New Roman" panose="02020603050405020304" pitchFamily="18" charset="0"/>
                <a:cs typeface="Times New Roman" panose="02020603050405020304" pitchFamily="18" charset="0"/>
              </a:rPr>
            </a:br>
            <a:r>
              <a:rPr lang="en-US" b="0" i="0" dirty="0">
                <a:solidFill>
                  <a:srgbClr val="3C484E"/>
                </a:solidFill>
                <a:effectLst/>
                <a:latin typeface="Times New Roman" panose="02020603050405020304" pitchFamily="18" charset="0"/>
                <a:cs typeface="Times New Roman" panose="02020603050405020304" pitchFamily="18" charset="0"/>
              </a:rPr>
              <a:t>Inception (directed by Christopher Nolan) is a movie released in 2010, and the concepts of embedded dream state were the central premise of the film. This is where the name of the model was taken from.</a:t>
            </a:r>
          </a:p>
          <a:p>
            <a:pPr algn="l" fontAlgn="base"/>
            <a:r>
              <a:rPr lang="en-US" b="0" i="0" dirty="0">
                <a:solidFill>
                  <a:srgbClr val="3C484E"/>
                </a:solidFill>
                <a:effectLst/>
                <a:latin typeface="Times New Roman" panose="02020603050405020304" pitchFamily="18" charset="0"/>
                <a:cs typeface="Times New Roman" panose="02020603050405020304" pitchFamily="18" charset="0"/>
              </a:rPr>
              <a:t>In general, each layer if DNN is considered to extract some feature, then stacking these layers one above each other is not a great idea. Deep networks are prone to overfitting, and chaining multiple convolutional operations together increases the cost to train the network. Another issue is as each layer type extracts a different kind of information, how do we know which transformation (kernels) provides the most useful information to the DNN?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1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2D910A-AE55-4D14-B33C-990EC9EAD5D6}"/>
              </a:ext>
            </a:extLst>
          </p:cNvPr>
          <p:cNvPicPr>
            <a:picLocks noGrp="1" noChangeAspect="1"/>
          </p:cNvPicPr>
          <p:nvPr>
            <p:ph idx="1"/>
          </p:nvPr>
        </p:nvPicPr>
        <p:blipFill>
          <a:blip r:embed="rId2"/>
          <a:stretch>
            <a:fillRect/>
          </a:stretch>
        </p:blipFill>
        <p:spPr>
          <a:xfrm>
            <a:off x="1605806" y="592681"/>
            <a:ext cx="8980387" cy="5672638"/>
          </a:xfrm>
        </p:spPr>
      </p:pic>
    </p:spTree>
    <p:extLst>
      <p:ext uri="{BB962C8B-B14F-4D97-AF65-F5344CB8AC3E}">
        <p14:creationId xmlns:p14="http://schemas.microsoft.com/office/powerpoint/2010/main" val="157646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903D4-04AA-4AEB-982D-86F2B7E64943}"/>
              </a:ext>
            </a:extLst>
          </p:cNvPr>
          <p:cNvSpPr>
            <a:spLocks noGrp="1"/>
          </p:cNvSpPr>
          <p:nvPr>
            <p:ph idx="1"/>
          </p:nvPr>
        </p:nvSpPr>
        <p:spPr>
          <a:xfrm>
            <a:off x="838200" y="657726"/>
            <a:ext cx="10515600" cy="5519237"/>
          </a:xfrm>
        </p:spPr>
        <p:txBody>
          <a:bodyPr>
            <a:normAutofit fontScale="92500" lnSpcReduction="20000"/>
          </a:bodyPr>
          <a:lstStyle/>
          <a:p>
            <a:pPr algn="l" fontAlgn="base"/>
            <a:r>
              <a:rPr lang="en-US" b="0" i="0" dirty="0">
                <a:effectLst/>
                <a:latin typeface="Times New Roman" panose="02020603050405020304" pitchFamily="18" charset="0"/>
                <a:cs typeface="Times New Roman" panose="02020603050405020304" pitchFamily="18" charset="0"/>
              </a:rPr>
              <a:t>An Inception module computes multiple different transformations (as shown in the figure above) over the same input and then finally combining all the output which lets the model decide what features to take and by how much.</a:t>
            </a:r>
          </a:p>
          <a:p>
            <a:pPr algn="l" fontAlgn="base"/>
            <a:r>
              <a:rPr lang="en-US" b="0" i="0" dirty="0">
                <a:effectLst/>
                <a:latin typeface="Times New Roman" panose="02020603050405020304" pitchFamily="18" charset="0"/>
                <a:cs typeface="Times New Roman" panose="02020603050405020304" pitchFamily="18" charset="0"/>
              </a:rPr>
              <a:t>There is one problem. It is still computationally inefficient because of convolutions. These convolutions not only happens spatially, but also across the depth. So, for each additional filter, we have to perform convolution over the input depth to calculate just a single output map, and because of this, the depth becomes a huge bottleneck in the DNN.</a:t>
            </a:r>
          </a:p>
          <a:p>
            <a:pPr algn="l" fontAlgn="base"/>
            <a:r>
              <a:rPr lang="en-US" b="0" i="0" dirty="0">
                <a:effectLst/>
                <a:latin typeface="Times New Roman" panose="02020603050405020304" pitchFamily="18" charset="0"/>
                <a:cs typeface="Times New Roman" panose="02020603050405020304" pitchFamily="18" charset="0"/>
              </a:rPr>
              <a:t>How about reduce the depth? This depth can be </a:t>
            </a:r>
            <a:r>
              <a:rPr lang="en-US" b="0" i="0" dirty="0" err="1">
                <a:effectLst/>
                <a:latin typeface="Times New Roman" panose="02020603050405020304" pitchFamily="18" charset="0"/>
                <a:cs typeface="Times New Roman" panose="02020603050405020304" pitchFamily="18" charset="0"/>
              </a:rPr>
              <a:t>reeduced</a:t>
            </a:r>
            <a:r>
              <a:rPr lang="en-US" b="0" i="0" dirty="0">
                <a:effectLst/>
                <a:latin typeface="Times New Roman" panose="02020603050405020304" pitchFamily="18" charset="0"/>
                <a:cs typeface="Times New Roman" panose="02020603050405020304" pitchFamily="18" charset="0"/>
              </a:rPr>
              <a:t> by doing 1X1 convolution </a:t>
            </a:r>
            <a:r>
              <a:rPr lang="en-US" b="0" i="0" dirty="0" err="1">
                <a:effectLst/>
                <a:latin typeface="Times New Roman" panose="02020603050405020304" pitchFamily="18" charset="0"/>
                <a:cs typeface="Times New Roman" panose="02020603050405020304" pitchFamily="18" charset="0"/>
              </a:rPr>
              <a:t>acroos</a:t>
            </a:r>
            <a:r>
              <a:rPr lang="en-US" b="0" i="0" dirty="0">
                <a:effectLst/>
                <a:latin typeface="Times New Roman" panose="02020603050405020304" pitchFamily="18" charset="0"/>
                <a:cs typeface="Times New Roman" panose="02020603050405020304" pitchFamily="18" charset="0"/>
              </a:rPr>
              <a:t> the depth. This convolution looks </a:t>
            </a:r>
            <a:r>
              <a:rPr lang="en-US" b="0" i="0" dirty="0" err="1">
                <a:effectLst/>
                <a:latin typeface="Times New Roman" panose="02020603050405020304" pitchFamily="18" charset="0"/>
                <a:cs typeface="Times New Roman" panose="02020603050405020304" pitchFamily="18" charset="0"/>
              </a:rPr>
              <a:t>acrosss</a:t>
            </a:r>
            <a:r>
              <a:rPr lang="en-US" b="0" i="0" dirty="0">
                <a:effectLst/>
                <a:latin typeface="Times New Roman" panose="02020603050405020304" pitchFamily="18" charset="0"/>
                <a:cs typeface="Times New Roman" panose="02020603050405020304" pitchFamily="18" charset="0"/>
              </a:rPr>
              <a:t> multiple channel's spatial information and compress it down to a lower dimension. For example, using 30 1x1 filters, input of size 128x128x100 (with 100 feature maps) can be compressed down to 128x128x30.</a:t>
            </a:r>
          </a:p>
          <a:p>
            <a:pPr algn="l" fontAlgn="base"/>
            <a:r>
              <a:rPr lang="en-US" b="0" i="0" dirty="0">
                <a:effectLst/>
                <a:latin typeface="Times New Roman" panose="02020603050405020304" pitchFamily="18" charset="0"/>
                <a:cs typeface="Times New Roman" panose="02020603050405020304" pitchFamily="18" charset="0"/>
              </a:rPr>
              <a:t>Due to this reduction, the researchers of Inception module were able to concatenate different layer transformations in parallel, resulting in DNN that was wide and deep. The images below shows difference between Inception module without 1X1 filters and one with 1X1 filters.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0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016B19-2873-4B8D-908B-45063F7B817C}"/>
              </a:ext>
            </a:extLst>
          </p:cNvPr>
          <p:cNvPicPr>
            <a:picLocks noGrp="1" noChangeAspect="1"/>
          </p:cNvPicPr>
          <p:nvPr>
            <p:ph idx="1"/>
          </p:nvPr>
        </p:nvPicPr>
        <p:blipFill>
          <a:blip r:embed="rId2"/>
          <a:stretch>
            <a:fillRect/>
          </a:stretch>
        </p:blipFill>
        <p:spPr>
          <a:xfrm>
            <a:off x="2294022" y="218538"/>
            <a:ext cx="7603956" cy="6420924"/>
          </a:xfrm>
        </p:spPr>
      </p:pic>
    </p:spTree>
    <p:extLst>
      <p:ext uri="{BB962C8B-B14F-4D97-AF65-F5344CB8AC3E}">
        <p14:creationId xmlns:p14="http://schemas.microsoft.com/office/powerpoint/2010/main" val="365904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9C3C-AD6E-4D5F-950D-F78D65D67A00}"/>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Xception</a:t>
            </a:r>
            <a:r>
              <a:rPr lang="en-US"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B06AAFFB-6088-43EE-A951-E8DC5BB18C3D}"/>
              </a:ext>
            </a:extLst>
          </p:cNvPr>
          <p:cNvSpPr>
            <a:spLocks noGrp="1"/>
          </p:cNvSpPr>
          <p:nvPr>
            <p:ph idx="1"/>
          </p:nvPr>
        </p:nvSpPr>
        <p:spPr/>
        <p:txBody>
          <a:bodyPr>
            <a:normAutofit fontScale="92500" lnSpcReduction="10000"/>
          </a:bodyPr>
          <a:lstStyle/>
          <a:p>
            <a:r>
              <a:rPr lang="en-US" b="0" i="0" dirty="0" err="1">
                <a:effectLst/>
                <a:latin typeface="Times New Roman" panose="02020603050405020304" pitchFamily="18" charset="0"/>
                <a:cs typeface="Times New Roman" panose="02020603050405020304" pitchFamily="18" charset="0"/>
              </a:rPr>
              <a:t>Xception</a:t>
            </a:r>
            <a:r>
              <a:rPr lang="en-US" b="0" i="0" dirty="0">
                <a:effectLst/>
                <a:latin typeface="Times New Roman" panose="02020603050405020304" pitchFamily="18" charset="0"/>
                <a:cs typeface="Times New Roman" panose="02020603050405020304" pitchFamily="18" charset="0"/>
              </a:rPr>
              <a:t> stands for “extreme inception”, it takes the principles of Inception to an extreme. In Inception, 1x1 convolutions were used to compress the original input, and from each of those input spaces we used different type of filters on each of the depth space. </a:t>
            </a:r>
            <a:r>
              <a:rPr lang="en-US" b="0" i="0" dirty="0" err="1">
                <a:effectLst/>
                <a:latin typeface="Times New Roman" panose="02020603050405020304" pitchFamily="18" charset="0"/>
                <a:cs typeface="Times New Roman" panose="02020603050405020304" pitchFamily="18" charset="0"/>
              </a:rPr>
              <a:t>Xception</a:t>
            </a:r>
            <a:r>
              <a:rPr lang="en-US" b="0" i="0" dirty="0">
                <a:effectLst/>
                <a:latin typeface="Times New Roman" panose="02020603050405020304" pitchFamily="18" charset="0"/>
                <a:cs typeface="Times New Roman" panose="02020603050405020304" pitchFamily="18" charset="0"/>
              </a:rPr>
              <a:t> just reverses this step. Instead, it first applies the filters on each of the depth map and then finally compresses the input space using 1X1 convolution by applying it across the depth. This method is almost identical to a </a:t>
            </a:r>
            <a:r>
              <a:rPr lang="en-US" b="0" i="0" dirty="0" err="1">
                <a:effectLst/>
                <a:latin typeface="Times New Roman" panose="02020603050405020304" pitchFamily="18" charset="0"/>
                <a:cs typeface="Times New Roman" panose="02020603050405020304" pitchFamily="18" charset="0"/>
              </a:rPr>
              <a:t>depthwise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sepa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rable</a:t>
            </a:r>
            <a:r>
              <a:rPr lang="en-US" b="0" i="0" dirty="0">
                <a:effectLst/>
                <a:latin typeface="Times New Roman" panose="02020603050405020304" pitchFamily="18" charset="0"/>
                <a:cs typeface="Times New Roman" panose="02020603050405020304" pitchFamily="18" charset="0"/>
              </a:rPr>
              <a:t> convolution, an operation that has been used in neural network design as early as 2014. There is one more difference between Inception and </a:t>
            </a:r>
            <a:r>
              <a:rPr lang="en-US" b="0" i="0" dirty="0" err="1">
                <a:effectLst/>
                <a:latin typeface="Times New Roman" panose="02020603050405020304" pitchFamily="18" charset="0"/>
                <a:cs typeface="Times New Roman" panose="02020603050405020304" pitchFamily="18" charset="0"/>
              </a:rPr>
              <a:t>Xception</a:t>
            </a:r>
            <a:r>
              <a:rPr lang="en-US" b="0" i="0" dirty="0">
                <a:effectLst/>
                <a:latin typeface="Times New Roman" panose="02020603050405020304" pitchFamily="18" charset="0"/>
                <a:cs typeface="Times New Roman" panose="02020603050405020304" pitchFamily="18" charset="0"/>
              </a:rPr>
              <a:t>. The presence or absence of a non-linearity after the first operation. In Inception model, both operations are followed by a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 non-linearity, however </a:t>
            </a:r>
            <a:r>
              <a:rPr lang="en-US" b="0" i="0" dirty="0" err="1">
                <a:effectLst/>
                <a:latin typeface="Times New Roman" panose="02020603050405020304" pitchFamily="18" charset="0"/>
                <a:cs typeface="Times New Roman" panose="02020603050405020304" pitchFamily="18" charset="0"/>
              </a:rPr>
              <a:t>Xception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doen't</a:t>
            </a:r>
            <a:r>
              <a:rPr lang="en-US" b="0" i="0" dirty="0">
                <a:effectLst/>
                <a:latin typeface="Times New Roman" panose="02020603050405020304" pitchFamily="18" charset="0"/>
                <a:cs typeface="Times New Roman" panose="02020603050405020304" pitchFamily="18" charset="0"/>
              </a:rPr>
              <a:t> introduce any non-linearity.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66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C9CD-D966-4173-9E97-37A9D4C445BE}"/>
              </a:ext>
            </a:extLst>
          </p:cNvPr>
          <p:cNvSpPr>
            <a:spLocks noGrp="1"/>
          </p:cNvSpPr>
          <p:nvPr>
            <p:ph type="title"/>
          </p:nvPr>
        </p:nvSpPr>
        <p:spPr>
          <a:xfrm>
            <a:off x="838200" y="216902"/>
            <a:ext cx="8658726" cy="597401"/>
          </a:xfrm>
        </p:spPr>
        <p:txBody>
          <a:bodyPr>
            <a:normAutofit fontScale="90000"/>
          </a:bodyPr>
          <a:lstStyle/>
          <a:p>
            <a:r>
              <a:rPr lang="en-US" b="1" i="0" dirty="0">
                <a:solidFill>
                  <a:srgbClr val="090A0B"/>
                </a:solidFill>
                <a:effectLst/>
                <a:latin typeface="Times New Roman" panose="02020603050405020304" pitchFamily="18" charset="0"/>
                <a:cs typeface="Times New Roman" panose="02020603050405020304" pitchFamily="18" charset="0"/>
              </a:rPr>
              <a:t>What does </a:t>
            </a:r>
            <a:r>
              <a:rPr lang="en-US" b="1" i="0" dirty="0" err="1">
                <a:solidFill>
                  <a:srgbClr val="090A0B"/>
                </a:solidFill>
                <a:effectLst/>
                <a:latin typeface="Times New Roman" panose="02020603050405020304" pitchFamily="18" charset="0"/>
                <a:cs typeface="Times New Roman" panose="02020603050405020304" pitchFamily="18" charset="0"/>
              </a:rPr>
              <a:t>Xception</a:t>
            </a:r>
            <a:r>
              <a:rPr lang="en-US" b="1" i="0" dirty="0">
                <a:solidFill>
                  <a:srgbClr val="090A0B"/>
                </a:solidFill>
                <a:effectLst/>
                <a:latin typeface="Times New Roman" panose="02020603050405020304" pitchFamily="18" charset="0"/>
                <a:cs typeface="Times New Roman" panose="02020603050405020304" pitchFamily="18" charset="0"/>
              </a:rPr>
              <a:t> look like?</a:t>
            </a:r>
            <a:endParaRPr lang="en-US" dirty="0">
              <a:latin typeface="Times New Roman" panose="02020603050405020304" pitchFamily="18" charset="0"/>
              <a:cs typeface="Times New Roman" panose="02020603050405020304" pitchFamily="18" charset="0"/>
            </a:endParaRPr>
          </a:p>
        </p:txBody>
      </p:sp>
      <p:pic>
        <p:nvPicPr>
          <p:cNvPr id="1026" name="Picture 2" descr="Screen-Shot-2021-03-01-at-11.35.52-AM">
            <a:extLst>
              <a:ext uri="{FF2B5EF4-FFF2-40B4-BE49-F238E27FC236}">
                <a16:creationId xmlns:a16="http://schemas.microsoft.com/office/drawing/2014/main" id="{1A616B79-343E-4935-8679-0EA8A4C191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34189"/>
            <a:ext cx="10327105" cy="565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28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1346</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Image Captioning Using CNN and LSTM</vt:lpstr>
      <vt:lpstr>Introduction</vt:lpstr>
      <vt:lpstr>Xception</vt:lpstr>
      <vt:lpstr>Inception Network</vt:lpstr>
      <vt:lpstr>PowerPoint Presentation</vt:lpstr>
      <vt:lpstr>PowerPoint Presentation</vt:lpstr>
      <vt:lpstr>PowerPoint Presentation</vt:lpstr>
      <vt:lpstr>Xception(continue)</vt:lpstr>
      <vt:lpstr>What does Xception look like?</vt:lpstr>
      <vt:lpstr>PowerPoint Presentation</vt:lpstr>
      <vt:lpstr>Results</vt:lpstr>
      <vt:lpstr>Validation accuracy is also higher for Xception than inception model shown below.</vt:lpstr>
      <vt:lpstr>The graph below shows that having no non-linearity in between Xception performs better than having any kind on non-linearity.</vt:lpstr>
      <vt:lpstr>Dataset </vt:lpstr>
      <vt:lpstr>Requirement</vt:lpstr>
      <vt:lpstr>Main Content</vt:lpstr>
      <vt:lpstr>PowerPoint Presentation</vt:lpstr>
      <vt:lpstr>General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CNN and LSTM</dc:title>
  <dc:creator>Tuấn Nguyễn Duy</dc:creator>
  <cp:lastModifiedBy>Tuấn Nguyễn Duy</cp:lastModifiedBy>
  <cp:revision>1</cp:revision>
  <dcterms:created xsi:type="dcterms:W3CDTF">2023-03-11T11:44:05Z</dcterms:created>
  <dcterms:modified xsi:type="dcterms:W3CDTF">2023-03-11T12:17:48Z</dcterms:modified>
</cp:coreProperties>
</file>