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AD1C7-A678-4928-B4EF-2FB12FB1D028}"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96E92886-1025-4E08-955F-299A773CC932}">
      <dgm:prSet/>
      <dgm:spPr/>
      <dgm:t>
        <a:bodyPr/>
        <a:lstStyle/>
        <a:p>
          <a:r>
            <a:rPr lang="en-US"/>
            <a:t>Attention was presented by Dzmitry Bahdanau, et al. in their paper “Neural Machine Translation by Jointly Learning to Align and Translate” that reads as a natural extension of their previous work on the Encoder-Decoder model.</a:t>
          </a:r>
        </a:p>
      </dgm:t>
    </dgm:pt>
    <dgm:pt modelId="{A07AEECF-2C7F-4A00-BB9B-0FD62CB1CA1C}" type="parTrans" cxnId="{9267BD5E-A8C6-4A81-AE8F-62E259D606CE}">
      <dgm:prSet/>
      <dgm:spPr/>
      <dgm:t>
        <a:bodyPr/>
        <a:lstStyle/>
        <a:p>
          <a:endParaRPr lang="en-US"/>
        </a:p>
      </dgm:t>
    </dgm:pt>
    <dgm:pt modelId="{0D70440C-388A-4969-99B0-51A738796C5D}" type="sibTrans" cxnId="{9267BD5E-A8C6-4A81-AE8F-62E259D606CE}">
      <dgm:prSet/>
      <dgm:spPr/>
      <dgm:t>
        <a:bodyPr/>
        <a:lstStyle/>
        <a:p>
          <a:endParaRPr lang="en-US"/>
        </a:p>
      </dgm:t>
    </dgm:pt>
    <dgm:pt modelId="{DD420CE6-C355-45A6-BB20-E79F1DD4A7CF}">
      <dgm:prSet/>
      <dgm:spPr/>
      <dgm:t>
        <a:bodyPr/>
        <a:lstStyle/>
        <a:p>
          <a:r>
            <a:rPr lang="en-US"/>
            <a:t>Attention is proposed as a solution to the limitation of the Encoder-Decoder model encoding the input sequence to one fixed length vector from which to decode each output time step. This issue is believed to be more of a problem when decoding long sequences.</a:t>
          </a:r>
        </a:p>
      </dgm:t>
    </dgm:pt>
    <dgm:pt modelId="{6DEA5889-65E1-498C-B707-0E3C943D6A04}" type="parTrans" cxnId="{8175AB32-B29C-40C3-976A-B33CF501455E}">
      <dgm:prSet/>
      <dgm:spPr/>
      <dgm:t>
        <a:bodyPr/>
        <a:lstStyle/>
        <a:p>
          <a:endParaRPr lang="en-US"/>
        </a:p>
      </dgm:t>
    </dgm:pt>
    <dgm:pt modelId="{43AB6AD8-7BC3-4398-9982-A4A6A6F6643A}" type="sibTrans" cxnId="{8175AB32-B29C-40C3-976A-B33CF501455E}">
      <dgm:prSet/>
      <dgm:spPr/>
      <dgm:t>
        <a:bodyPr/>
        <a:lstStyle/>
        <a:p>
          <a:endParaRPr lang="en-US"/>
        </a:p>
      </dgm:t>
    </dgm:pt>
    <dgm:pt modelId="{6ED0B7FF-6266-4023-ADAF-A0D75CCB94E7}" type="pres">
      <dgm:prSet presAssocID="{861AD1C7-A678-4928-B4EF-2FB12FB1D028}" presName="outerComposite" presStyleCnt="0">
        <dgm:presLayoutVars>
          <dgm:chMax val="5"/>
          <dgm:dir/>
          <dgm:resizeHandles val="exact"/>
        </dgm:presLayoutVars>
      </dgm:prSet>
      <dgm:spPr/>
    </dgm:pt>
    <dgm:pt modelId="{F36B0D27-75F4-4599-A284-3E54C2B3F79E}" type="pres">
      <dgm:prSet presAssocID="{861AD1C7-A678-4928-B4EF-2FB12FB1D028}" presName="dummyMaxCanvas" presStyleCnt="0">
        <dgm:presLayoutVars/>
      </dgm:prSet>
      <dgm:spPr/>
    </dgm:pt>
    <dgm:pt modelId="{2D325034-1116-4275-99CD-28E92C1E1D65}" type="pres">
      <dgm:prSet presAssocID="{861AD1C7-A678-4928-B4EF-2FB12FB1D028}" presName="TwoNodes_1" presStyleLbl="node1" presStyleIdx="0" presStyleCnt="2">
        <dgm:presLayoutVars>
          <dgm:bulletEnabled val="1"/>
        </dgm:presLayoutVars>
      </dgm:prSet>
      <dgm:spPr/>
    </dgm:pt>
    <dgm:pt modelId="{A0AB64B1-AF25-4C12-B13B-18581935433F}" type="pres">
      <dgm:prSet presAssocID="{861AD1C7-A678-4928-B4EF-2FB12FB1D028}" presName="TwoNodes_2" presStyleLbl="node1" presStyleIdx="1" presStyleCnt="2">
        <dgm:presLayoutVars>
          <dgm:bulletEnabled val="1"/>
        </dgm:presLayoutVars>
      </dgm:prSet>
      <dgm:spPr/>
    </dgm:pt>
    <dgm:pt modelId="{41E7AC19-A265-48B3-9FD6-8B94B3E46419}" type="pres">
      <dgm:prSet presAssocID="{861AD1C7-A678-4928-B4EF-2FB12FB1D028}" presName="TwoConn_1-2" presStyleLbl="fgAccFollowNode1" presStyleIdx="0" presStyleCnt="1">
        <dgm:presLayoutVars>
          <dgm:bulletEnabled val="1"/>
        </dgm:presLayoutVars>
      </dgm:prSet>
      <dgm:spPr/>
    </dgm:pt>
    <dgm:pt modelId="{19FAE092-67A4-4DBA-9C1C-AF7B745FE308}" type="pres">
      <dgm:prSet presAssocID="{861AD1C7-A678-4928-B4EF-2FB12FB1D028}" presName="TwoNodes_1_text" presStyleLbl="node1" presStyleIdx="1" presStyleCnt="2">
        <dgm:presLayoutVars>
          <dgm:bulletEnabled val="1"/>
        </dgm:presLayoutVars>
      </dgm:prSet>
      <dgm:spPr/>
    </dgm:pt>
    <dgm:pt modelId="{2CE9DFEE-A8B9-4EC8-B089-D2B4C06D86FE}" type="pres">
      <dgm:prSet presAssocID="{861AD1C7-A678-4928-B4EF-2FB12FB1D028}" presName="TwoNodes_2_text" presStyleLbl="node1" presStyleIdx="1" presStyleCnt="2">
        <dgm:presLayoutVars>
          <dgm:bulletEnabled val="1"/>
        </dgm:presLayoutVars>
      </dgm:prSet>
      <dgm:spPr/>
    </dgm:pt>
  </dgm:ptLst>
  <dgm:cxnLst>
    <dgm:cxn modelId="{8175AB32-B29C-40C3-976A-B33CF501455E}" srcId="{861AD1C7-A678-4928-B4EF-2FB12FB1D028}" destId="{DD420CE6-C355-45A6-BB20-E79F1DD4A7CF}" srcOrd="1" destOrd="0" parTransId="{6DEA5889-65E1-498C-B707-0E3C943D6A04}" sibTransId="{43AB6AD8-7BC3-4398-9982-A4A6A6F6643A}"/>
    <dgm:cxn modelId="{9267BD5E-A8C6-4A81-AE8F-62E259D606CE}" srcId="{861AD1C7-A678-4928-B4EF-2FB12FB1D028}" destId="{96E92886-1025-4E08-955F-299A773CC932}" srcOrd="0" destOrd="0" parTransId="{A07AEECF-2C7F-4A00-BB9B-0FD62CB1CA1C}" sibTransId="{0D70440C-388A-4969-99B0-51A738796C5D}"/>
    <dgm:cxn modelId="{0AD10671-ACC9-47EC-A5CE-3E0B23CA8C0A}" type="presOf" srcId="{DD420CE6-C355-45A6-BB20-E79F1DD4A7CF}" destId="{2CE9DFEE-A8B9-4EC8-B089-D2B4C06D86FE}" srcOrd="1" destOrd="0" presId="urn:microsoft.com/office/officeart/2005/8/layout/vProcess5"/>
    <dgm:cxn modelId="{BECEA458-2E15-49AD-90EC-71C50AE35DFA}" type="presOf" srcId="{DD420CE6-C355-45A6-BB20-E79F1DD4A7CF}" destId="{A0AB64B1-AF25-4C12-B13B-18581935433F}" srcOrd="0" destOrd="0" presId="urn:microsoft.com/office/officeart/2005/8/layout/vProcess5"/>
    <dgm:cxn modelId="{9072B796-4692-4F09-82DB-A6FE06A8027F}" type="presOf" srcId="{0D70440C-388A-4969-99B0-51A738796C5D}" destId="{41E7AC19-A265-48B3-9FD6-8B94B3E46419}" srcOrd="0" destOrd="0" presId="urn:microsoft.com/office/officeart/2005/8/layout/vProcess5"/>
    <dgm:cxn modelId="{CAB601A6-38EE-4551-B1E9-58A072C8FF66}" type="presOf" srcId="{96E92886-1025-4E08-955F-299A773CC932}" destId="{19FAE092-67A4-4DBA-9C1C-AF7B745FE308}" srcOrd="1" destOrd="0" presId="urn:microsoft.com/office/officeart/2005/8/layout/vProcess5"/>
    <dgm:cxn modelId="{B2A373C7-1E53-4FDC-9FBC-B657BBE04497}" type="presOf" srcId="{96E92886-1025-4E08-955F-299A773CC932}" destId="{2D325034-1116-4275-99CD-28E92C1E1D65}" srcOrd="0" destOrd="0" presId="urn:microsoft.com/office/officeart/2005/8/layout/vProcess5"/>
    <dgm:cxn modelId="{0A513DD3-DB5E-453A-A611-6C59A6B1616D}" type="presOf" srcId="{861AD1C7-A678-4928-B4EF-2FB12FB1D028}" destId="{6ED0B7FF-6266-4023-ADAF-A0D75CCB94E7}" srcOrd="0" destOrd="0" presId="urn:microsoft.com/office/officeart/2005/8/layout/vProcess5"/>
    <dgm:cxn modelId="{CFBD1E31-BFFE-401C-9E1D-EC864DBBFC97}" type="presParOf" srcId="{6ED0B7FF-6266-4023-ADAF-A0D75CCB94E7}" destId="{F36B0D27-75F4-4599-A284-3E54C2B3F79E}" srcOrd="0" destOrd="0" presId="urn:microsoft.com/office/officeart/2005/8/layout/vProcess5"/>
    <dgm:cxn modelId="{3694349A-AF92-4093-8606-EBB10B14D0AE}" type="presParOf" srcId="{6ED0B7FF-6266-4023-ADAF-A0D75CCB94E7}" destId="{2D325034-1116-4275-99CD-28E92C1E1D65}" srcOrd="1" destOrd="0" presId="urn:microsoft.com/office/officeart/2005/8/layout/vProcess5"/>
    <dgm:cxn modelId="{270F6865-74B6-4D91-8230-7328A6126B11}" type="presParOf" srcId="{6ED0B7FF-6266-4023-ADAF-A0D75CCB94E7}" destId="{A0AB64B1-AF25-4C12-B13B-18581935433F}" srcOrd="2" destOrd="0" presId="urn:microsoft.com/office/officeart/2005/8/layout/vProcess5"/>
    <dgm:cxn modelId="{9DC5C852-25CB-41A6-B417-15CB19A7CF57}" type="presParOf" srcId="{6ED0B7FF-6266-4023-ADAF-A0D75CCB94E7}" destId="{41E7AC19-A265-48B3-9FD6-8B94B3E46419}" srcOrd="3" destOrd="0" presId="urn:microsoft.com/office/officeart/2005/8/layout/vProcess5"/>
    <dgm:cxn modelId="{085EDF22-2AA5-4C3D-A949-C2B4A4353784}" type="presParOf" srcId="{6ED0B7FF-6266-4023-ADAF-A0D75CCB94E7}" destId="{19FAE092-67A4-4DBA-9C1C-AF7B745FE308}" srcOrd="4" destOrd="0" presId="urn:microsoft.com/office/officeart/2005/8/layout/vProcess5"/>
    <dgm:cxn modelId="{AE0C7AEF-070C-4C7C-85F1-F072B1F85EF7}" type="presParOf" srcId="{6ED0B7FF-6266-4023-ADAF-A0D75CCB94E7}" destId="{2CE9DFEE-A8B9-4EC8-B089-D2B4C06D86F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25034-1116-4275-99CD-28E92C1E1D65}">
      <dsp:nvSpPr>
        <dsp:cNvPr id="0" name=""/>
        <dsp:cNvSpPr/>
      </dsp:nvSpPr>
      <dsp:spPr>
        <a:xfrm>
          <a:off x="0" y="0"/>
          <a:ext cx="9443222" cy="1562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Attention was presented by Dzmitry Bahdanau, et al. in their paper “Neural Machine Translation by Jointly Learning to Align and Translate” that reads as a natural extension of their previous work on the Encoder-Decoder model.</a:t>
          </a:r>
        </a:p>
      </dsp:txBody>
      <dsp:txXfrm>
        <a:off x="45763" y="45763"/>
        <a:ext cx="7828305" cy="1470927"/>
      </dsp:txXfrm>
    </dsp:sp>
    <dsp:sp modelId="{A0AB64B1-AF25-4C12-B13B-18581935433F}">
      <dsp:nvSpPr>
        <dsp:cNvPr id="0" name=""/>
        <dsp:cNvSpPr/>
      </dsp:nvSpPr>
      <dsp:spPr>
        <a:xfrm>
          <a:off x="1666451" y="1909664"/>
          <a:ext cx="9443222" cy="1562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Attention is proposed as a solution to the limitation of the Encoder-Decoder model encoding the input sequence to one fixed length vector from which to decode each output time step. This issue is believed to be more of a problem when decoding long sequences.</a:t>
          </a:r>
        </a:p>
      </dsp:txBody>
      <dsp:txXfrm>
        <a:off x="1712214" y="1955427"/>
        <a:ext cx="6669651" cy="1470927"/>
      </dsp:txXfrm>
    </dsp:sp>
    <dsp:sp modelId="{41E7AC19-A265-48B3-9FD6-8B94B3E46419}">
      <dsp:nvSpPr>
        <dsp:cNvPr id="0" name=""/>
        <dsp:cNvSpPr/>
      </dsp:nvSpPr>
      <dsp:spPr>
        <a:xfrm>
          <a:off x="8427628" y="1228261"/>
          <a:ext cx="1015594" cy="101559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6137" y="1228261"/>
        <a:ext cx="558576" cy="7642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7385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1146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43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7286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2/27/2023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3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8550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8145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207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3685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06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2/27/2023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2/27/2023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58869481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406.1078" TargetMode="External"/><Relationship Id="rId2" Type="http://schemas.openxmlformats.org/officeDocument/2006/relationships/hyperlink" Target="https://arxiv.org/abs/1409.32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7F22-5262-FD2F-578D-83AEBE6B90DF}"/>
              </a:ext>
            </a:extLst>
          </p:cNvPr>
          <p:cNvSpPr>
            <a:spLocks noGrp="1"/>
          </p:cNvSpPr>
          <p:nvPr>
            <p:ph type="ctrTitle"/>
          </p:nvPr>
        </p:nvSpPr>
        <p:spPr>
          <a:xfrm>
            <a:off x="4875975" y="1080000"/>
            <a:ext cx="6307200" cy="2185200"/>
          </a:xfrm>
        </p:spPr>
        <p:txBody>
          <a:bodyPr>
            <a:normAutofit/>
          </a:bodyPr>
          <a:lstStyle/>
          <a:p>
            <a:pPr>
              <a:lnSpc>
                <a:spcPct val="90000"/>
              </a:lnSpc>
            </a:pPr>
            <a:r>
              <a:rPr lang="en-US" sz="3700" b="1" dirty="0">
                <a:latin typeface="Times New Roman" panose="02020603050405020304" pitchFamily="18" charset="0"/>
                <a:cs typeface="Times New Roman" panose="02020603050405020304" pitchFamily="18" charset="0"/>
              </a:rPr>
              <a:t>Attention Work in Encoder-Decoder Recurrent Neural Networks</a:t>
            </a:r>
          </a:p>
        </p:txBody>
      </p:sp>
      <p:sp>
        <p:nvSpPr>
          <p:cNvPr id="3" name="Subtitle 2">
            <a:extLst>
              <a:ext uri="{FF2B5EF4-FFF2-40B4-BE49-F238E27FC236}">
                <a16:creationId xmlns:a16="http://schemas.microsoft.com/office/drawing/2014/main" id="{68581B07-E305-699D-C9B7-35C314227202}"/>
              </a:ext>
            </a:extLst>
          </p:cNvPr>
          <p:cNvSpPr>
            <a:spLocks noGrp="1"/>
          </p:cNvSpPr>
          <p:nvPr>
            <p:ph type="subTitle" idx="1"/>
          </p:nvPr>
        </p:nvSpPr>
        <p:spPr>
          <a:xfrm>
            <a:off x="4875975" y="4068000"/>
            <a:ext cx="6307200" cy="1710500"/>
          </a:xfrm>
        </p:spPr>
        <p:txBody>
          <a:bodyPr>
            <a:normAutofit/>
          </a:bodyPr>
          <a:lstStyle/>
          <a:p>
            <a:r>
              <a:rPr lang="en-US" dirty="0">
                <a:latin typeface="Times New Roman" panose="02020603050405020304" pitchFamily="18" charset="0"/>
                <a:cs typeface="Times New Roman" panose="02020603050405020304" pitchFamily="18" charset="0"/>
              </a:rPr>
              <a:t>520K0232: Nguyễn Duy Tuấn</a:t>
            </a:r>
          </a:p>
          <a:p>
            <a:r>
              <a:rPr lang="en-US" dirty="0">
                <a:latin typeface="Times New Roman" panose="02020603050405020304" pitchFamily="18" charset="0"/>
                <a:cs typeface="Times New Roman" panose="02020603050405020304" pitchFamily="18" charset="0"/>
              </a:rPr>
              <a:t>520K0332</a:t>
            </a:r>
            <a:r>
              <a:rPr lang="en-US">
                <a:latin typeface="Times New Roman" panose="02020603050405020304" pitchFamily="18" charset="0"/>
                <a:cs typeface="Times New Roman" panose="02020603050405020304" pitchFamily="18" charset="0"/>
              </a:rPr>
              <a:t>: Trịnh Bảo Toàn</a:t>
            </a:r>
            <a:endParaRPr lang="en-US" dirty="0">
              <a:latin typeface="Times New Roman" panose="02020603050405020304" pitchFamily="18" charset="0"/>
              <a:cs typeface="Times New Roman" panose="02020603050405020304" pitchFamily="18" charset="0"/>
            </a:endParaRPr>
          </a:p>
        </p:txBody>
      </p:sp>
      <p:pic>
        <p:nvPicPr>
          <p:cNvPr id="14" name="Picture 3" descr="Neuron system in yellow and light blue">
            <a:extLst>
              <a:ext uri="{FF2B5EF4-FFF2-40B4-BE49-F238E27FC236}">
                <a16:creationId xmlns:a16="http://schemas.microsoft.com/office/drawing/2014/main" id="{19E7A690-5253-C4AD-7F6A-2E94ACB45771}"/>
              </a:ext>
            </a:extLst>
          </p:cNvPr>
          <p:cNvPicPr>
            <a:picLocks noChangeAspect="1"/>
          </p:cNvPicPr>
          <p:nvPr/>
        </p:nvPicPr>
        <p:blipFill rotWithShape="1">
          <a:blip r:embed="rId2"/>
          <a:srcRect l="30785" r="30762" b="1"/>
          <a:stretch/>
        </p:blipFill>
        <p:spPr>
          <a:xfrm>
            <a:off x="20" y="10"/>
            <a:ext cx="3863955" cy="6857989"/>
          </a:xfrm>
          <a:prstGeom prst="rect">
            <a:avLst/>
          </a:prstGeom>
        </p:spPr>
      </p:pic>
      <p:cxnSp>
        <p:nvCxnSpPr>
          <p:cNvPr id="15"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8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8329-DF88-89D9-CDB8-3BAC2A7006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Encoder-Decoder Model</a:t>
            </a:r>
          </a:p>
        </p:txBody>
      </p:sp>
      <p:sp>
        <p:nvSpPr>
          <p:cNvPr id="3" name="Content Placeholder 2">
            <a:extLst>
              <a:ext uri="{FF2B5EF4-FFF2-40B4-BE49-F238E27FC236}">
                <a16:creationId xmlns:a16="http://schemas.microsoft.com/office/drawing/2014/main" id="{E2C6953D-C407-2250-BBD3-4E0133230F83}"/>
              </a:ext>
            </a:extLst>
          </p:cNvPr>
          <p:cNvSpPr>
            <a:spLocks noGrp="1"/>
          </p:cNvSpPr>
          <p:nvPr>
            <p:ph idx="1"/>
          </p:nvPr>
        </p:nvSpPr>
        <p:spPr/>
        <p:txBody>
          <a:bodyPr>
            <a:noAutofit/>
          </a:bodyPr>
          <a:lstStyle/>
          <a:p>
            <a:pPr algn="l" fontAlgn="base"/>
            <a:r>
              <a:rPr lang="en-US" sz="1800" b="0" dirty="0">
                <a:solidFill>
                  <a:schemeClr val="tx1"/>
                </a:solidFill>
                <a:effectLst/>
                <a:latin typeface="Times New Roman" panose="02020603050405020304" pitchFamily="18" charset="0"/>
                <a:cs typeface="Times New Roman" panose="02020603050405020304" pitchFamily="18" charset="0"/>
              </a:rPr>
              <a:t>Both developed the technique to address the sequence-to-sequence nature of machine translation where input sequences differ in length from output sequences.</a:t>
            </a:r>
          </a:p>
          <a:p>
            <a:pPr algn="l" fontAlgn="base"/>
            <a:r>
              <a:rPr lang="en-US" sz="1800" b="0" dirty="0">
                <a:solidFill>
                  <a:schemeClr val="tx1"/>
                </a:solidFill>
                <a:effectLst/>
                <a:latin typeface="Times New Roman" panose="02020603050405020304" pitchFamily="18" charset="0"/>
                <a:cs typeface="Times New Roman" panose="02020603050405020304" pitchFamily="18" charset="0"/>
              </a:rPr>
              <a:t>Ilya </a:t>
            </a:r>
            <a:r>
              <a:rPr lang="en-US" sz="1800" b="0" dirty="0" err="1">
                <a:solidFill>
                  <a:schemeClr val="tx1"/>
                </a:solidFill>
                <a:effectLst/>
                <a:latin typeface="Times New Roman" panose="02020603050405020304" pitchFamily="18" charset="0"/>
                <a:cs typeface="Times New Roman" panose="02020603050405020304" pitchFamily="18" charset="0"/>
              </a:rPr>
              <a:t>Sutskever</a:t>
            </a:r>
            <a:r>
              <a:rPr lang="en-US" sz="1800" b="0" dirty="0">
                <a:solidFill>
                  <a:schemeClr val="tx1"/>
                </a:solidFill>
                <a:effectLst/>
                <a:latin typeface="Times New Roman" panose="02020603050405020304" pitchFamily="18" charset="0"/>
                <a:cs typeface="Times New Roman" panose="02020603050405020304" pitchFamily="18" charset="0"/>
              </a:rPr>
              <a:t>, et al. do so in the paper “</a:t>
            </a:r>
            <a:r>
              <a:rPr lang="en-US" sz="1800" b="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Sequence to Sequence Learning with Neural Networks</a:t>
            </a:r>
            <a:r>
              <a:rPr lang="en-US" sz="1800" b="0" dirty="0">
                <a:solidFill>
                  <a:schemeClr val="tx1"/>
                </a:solidFill>
                <a:effectLst/>
                <a:latin typeface="Times New Roman" panose="02020603050405020304" pitchFamily="18" charset="0"/>
                <a:cs typeface="Times New Roman" panose="02020603050405020304" pitchFamily="18" charset="0"/>
              </a:rPr>
              <a:t>” using LSTMs.</a:t>
            </a:r>
          </a:p>
          <a:p>
            <a:pPr algn="l" fontAlgn="base"/>
            <a:r>
              <a:rPr lang="en-US" sz="1800" b="0" dirty="0" err="1">
                <a:solidFill>
                  <a:schemeClr val="tx1"/>
                </a:solidFill>
                <a:effectLst/>
                <a:latin typeface="Times New Roman" panose="02020603050405020304" pitchFamily="18" charset="0"/>
                <a:cs typeface="Times New Roman" panose="02020603050405020304" pitchFamily="18" charset="0"/>
              </a:rPr>
              <a:t>Kyunghyun</a:t>
            </a:r>
            <a:r>
              <a:rPr lang="en-US" sz="1800" b="0" dirty="0">
                <a:solidFill>
                  <a:schemeClr val="tx1"/>
                </a:solidFill>
                <a:effectLst/>
                <a:latin typeface="Times New Roman" panose="02020603050405020304" pitchFamily="18" charset="0"/>
                <a:cs typeface="Times New Roman" panose="02020603050405020304" pitchFamily="18" charset="0"/>
              </a:rPr>
              <a:t> Cho, et al. do so in the paper “</a:t>
            </a:r>
            <a:r>
              <a:rPr lang="en-US" sz="1800" b="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Learning Phrase Representations using RNN Encoder–Decoder for Statistical Machine Translation</a:t>
            </a:r>
            <a:r>
              <a:rPr lang="en-US" sz="1800" b="0" dirty="0">
                <a:solidFill>
                  <a:schemeClr val="tx1"/>
                </a:solidFill>
                <a:effectLst/>
                <a:latin typeface="Times New Roman" panose="02020603050405020304" pitchFamily="18" charset="0"/>
                <a:cs typeface="Times New Roman" panose="02020603050405020304" pitchFamily="18" charset="0"/>
              </a:rPr>
              <a:t>“. This work, and some of the same authors (</a:t>
            </a:r>
            <a:r>
              <a:rPr lang="en-US" sz="1800" b="0" dirty="0" err="1">
                <a:solidFill>
                  <a:schemeClr val="tx1"/>
                </a:solidFill>
                <a:effectLst/>
                <a:latin typeface="Times New Roman" panose="02020603050405020304" pitchFamily="18" charset="0"/>
                <a:cs typeface="Times New Roman" panose="02020603050405020304" pitchFamily="18" charset="0"/>
              </a:rPr>
              <a:t>Bahdanau</a:t>
            </a:r>
            <a:r>
              <a:rPr lang="en-US" sz="1800" b="0" dirty="0">
                <a:solidFill>
                  <a:schemeClr val="tx1"/>
                </a:solidFill>
                <a:effectLst/>
                <a:latin typeface="Times New Roman" panose="02020603050405020304" pitchFamily="18" charset="0"/>
                <a:cs typeface="Times New Roman" panose="02020603050405020304" pitchFamily="18" charset="0"/>
              </a:rPr>
              <a:t>, Cho and </a:t>
            </a:r>
            <a:r>
              <a:rPr lang="en-US" sz="1800" b="0" dirty="0" err="1">
                <a:solidFill>
                  <a:schemeClr val="tx1"/>
                </a:solidFill>
                <a:effectLst/>
                <a:latin typeface="Times New Roman" panose="02020603050405020304" pitchFamily="18" charset="0"/>
                <a:cs typeface="Times New Roman" panose="02020603050405020304" pitchFamily="18" charset="0"/>
              </a:rPr>
              <a:t>Bengio</a:t>
            </a:r>
            <a:r>
              <a:rPr lang="en-US" sz="1800" b="0" dirty="0">
                <a:solidFill>
                  <a:schemeClr val="tx1"/>
                </a:solidFill>
                <a:effectLst/>
                <a:latin typeface="Times New Roman" panose="02020603050405020304" pitchFamily="18" charset="0"/>
                <a:cs typeface="Times New Roman" panose="02020603050405020304" pitchFamily="18" charset="0"/>
              </a:rPr>
              <a:t>) developed their specific model later to develop an attention model. Therefore we will take a quick look at the Encoder-Decoder model as described in this paper.</a:t>
            </a: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8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95F88-D762-D6C3-66E9-4AE21A1F9B8A}"/>
              </a:ext>
            </a:extLst>
          </p:cNvPr>
          <p:cNvSpPr>
            <a:spLocks noGrp="1"/>
          </p:cNvSpPr>
          <p:nvPr>
            <p:ph type="title"/>
          </p:nvPr>
        </p:nvSpPr>
        <p:spPr>
          <a:xfrm>
            <a:off x="990000" y="423382"/>
            <a:ext cx="4078800" cy="1569660"/>
          </a:xfrm>
        </p:spPr>
        <p:txBody>
          <a:bodyPr wrap="square" anchor="b">
            <a:normAutofit/>
          </a:bodyPr>
          <a:lstStyle/>
          <a:p>
            <a:pPr algn="ctr">
              <a:lnSpc>
                <a:spcPct val="90000"/>
              </a:lnSpc>
            </a:pPr>
            <a:r>
              <a:rPr lang="en-US" sz="2500">
                <a:latin typeface="Times New Roman" panose="02020603050405020304" pitchFamily="18" charset="0"/>
                <a:cs typeface="Times New Roman" panose="02020603050405020304" pitchFamily="18" charset="0"/>
              </a:rPr>
              <a:t>From a high-level, the model is comprised of two sub-models: an encoder and a decoder.</a:t>
            </a:r>
          </a:p>
        </p:txBody>
      </p:sp>
      <p:sp>
        <p:nvSpPr>
          <p:cNvPr id="3" name="Content Placeholder 2">
            <a:extLst>
              <a:ext uri="{FF2B5EF4-FFF2-40B4-BE49-F238E27FC236}">
                <a16:creationId xmlns:a16="http://schemas.microsoft.com/office/drawing/2014/main" id="{2644457A-9032-C8FF-897E-9AC5B06F6924}"/>
              </a:ext>
            </a:extLst>
          </p:cNvPr>
          <p:cNvSpPr>
            <a:spLocks noGrp="1"/>
          </p:cNvSpPr>
          <p:nvPr>
            <p:ph idx="1"/>
          </p:nvPr>
        </p:nvSpPr>
        <p:spPr>
          <a:xfrm>
            <a:off x="990000" y="2361601"/>
            <a:ext cx="4078800" cy="3416900"/>
          </a:xfrm>
        </p:spPr>
        <p:txBody>
          <a:bodyPr>
            <a:normAutofit/>
          </a:bodyPr>
          <a:lstStyle/>
          <a:p>
            <a:pPr fontAlgn="base">
              <a:lnSpc>
                <a:spcPct val="14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Encoder</a:t>
            </a:r>
            <a:r>
              <a:rPr lang="en-US" sz="1600" b="0" i="0" dirty="0">
                <a:effectLst/>
                <a:latin typeface="Times New Roman" panose="02020603050405020304" pitchFamily="18" charset="0"/>
                <a:cs typeface="Times New Roman" panose="02020603050405020304" pitchFamily="18" charset="0"/>
              </a:rPr>
              <a:t>: The encoder is responsible for stepping through the input time steps and encoding the entire sequence into a fixed length vector called a context vector.</a:t>
            </a:r>
          </a:p>
          <a:p>
            <a:pPr fontAlgn="base">
              <a:lnSpc>
                <a:spcPct val="140000"/>
              </a:lnSpc>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Decoder</a:t>
            </a:r>
            <a:r>
              <a:rPr lang="en-US" sz="1600" b="0" i="0" dirty="0">
                <a:effectLst/>
                <a:latin typeface="Times New Roman" panose="02020603050405020304" pitchFamily="18" charset="0"/>
                <a:cs typeface="Times New Roman" panose="02020603050405020304" pitchFamily="18" charset="0"/>
              </a:rPr>
              <a:t>: The decoder is responsible for stepping through the output time steps while reading from the context vector.</a:t>
            </a:r>
          </a:p>
          <a:p>
            <a:pPr>
              <a:lnSpc>
                <a:spcPct val="140000"/>
              </a:lnSpc>
            </a:pPr>
            <a:endParaRPr lang="en-US" sz="16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BD397AB2-548F-7FB6-F070-1AA8FDDB5BA7}"/>
              </a:ext>
            </a:extLst>
          </p:cNvPr>
          <p:cNvPicPr>
            <a:picLocks noChangeAspect="1"/>
          </p:cNvPicPr>
          <p:nvPr/>
        </p:nvPicPr>
        <p:blipFill rotWithShape="1">
          <a:blip r:embed="rId2"/>
          <a:srcRect r="2841" b="-1"/>
          <a:stretch/>
        </p:blipFill>
        <p:spPr>
          <a:xfrm>
            <a:off x="6096001" y="540033"/>
            <a:ext cx="5555012" cy="5775279"/>
          </a:xfrm>
          <a:prstGeom prst="rect">
            <a:avLst/>
          </a:prstGeom>
        </p:spPr>
      </p:pic>
    </p:spTree>
    <p:extLst>
      <p:ext uri="{BB962C8B-B14F-4D97-AF65-F5344CB8AC3E}">
        <p14:creationId xmlns:p14="http://schemas.microsoft.com/office/powerpoint/2010/main" val="950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7D75-8F57-91A7-F087-B98F1175FC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66119-E9CE-D5D4-7848-2D91D8320F4C}"/>
              </a:ext>
            </a:extLst>
          </p:cNvPr>
          <p:cNvSpPr>
            <a:spLocks noGrp="1"/>
          </p:cNvSpPr>
          <p:nvPr>
            <p:ph idx="1"/>
          </p:nvPr>
        </p:nvSpPr>
        <p:spPr/>
        <p:txBody>
          <a:bodyPr>
            <a:normAutofit fontScale="85000" lnSpcReduction="10000"/>
          </a:bodyPr>
          <a:lstStyle/>
          <a:p>
            <a:pPr algn="l" fontAlgn="base"/>
            <a:r>
              <a:rPr lang="en-US" b="0" dirty="0">
                <a:solidFill>
                  <a:schemeClr val="tx1"/>
                </a:solidFill>
                <a:effectLst/>
                <a:latin typeface="Times New Roman" panose="02020603050405020304" pitchFamily="18" charset="0"/>
                <a:cs typeface="Times New Roman" panose="02020603050405020304" pitchFamily="18" charset="0"/>
              </a:rPr>
              <a:t>Key to the model is that the entire model, including encoder and decoder, is trained end-to-end, as opposed to training the elements separately.</a:t>
            </a:r>
          </a:p>
          <a:p>
            <a:pPr algn="l" fontAlgn="base"/>
            <a:r>
              <a:rPr lang="en-US" b="0" dirty="0">
                <a:solidFill>
                  <a:schemeClr val="tx1"/>
                </a:solidFill>
                <a:effectLst/>
                <a:latin typeface="Times New Roman" panose="02020603050405020304" pitchFamily="18" charset="0"/>
                <a:cs typeface="Times New Roman" panose="02020603050405020304" pitchFamily="18" charset="0"/>
              </a:rPr>
              <a:t>The model is described generically such that different specific RNN models could be used as the encoder and decoder.</a:t>
            </a:r>
          </a:p>
          <a:p>
            <a:pPr algn="l" fontAlgn="base"/>
            <a:r>
              <a:rPr lang="en-US" b="0" dirty="0">
                <a:solidFill>
                  <a:schemeClr val="tx1"/>
                </a:solidFill>
                <a:effectLst/>
                <a:latin typeface="Times New Roman" panose="02020603050405020304" pitchFamily="18" charset="0"/>
                <a:cs typeface="Times New Roman" panose="02020603050405020304" pitchFamily="18" charset="0"/>
              </a:rPr>
              <a:t>Instead of using the popular Long Short-Term Memory (LSTM) RNN, the authors develop and use their own simple type of RNN, later called the Gated Recurrent Unit, or GRU.</a:t>
            </a:r>
          </a:p>
          <a:p>
            <a:pPr algn="l" fontAlgn="base"/>
            <a:r>
              <a:rPr lang="en-US" b="0" dirty="0">
                <a:solidFill>
                  <a:schemeClr val="tx1"/>
                </a:solidFill>
                <a:effectLst/>
                <a:latin typeface="Times New Roman" panose="02020603050405020304" pitchFamily="18" charset="0"/>
                <a:cs typeface="Times New Roman" panose="02020603050405020304" pitchFamily="18" charset="0"/>
              </a:rPr>
              <a:t>Further, unlike the </a:t>
            </a:r>
            <a:r>
              <a:rPr lang="en-US" b="0" dirty="0" err="1">
                <a:solidFill>
                  <a:schemeClr val="tx1"/>
                </a:solidFill>
                <a:effectLst/>
                <a:latin typeface="Times New Roman" panose="02020603050405020304" pitchFamily="18" charset="0"/>
                <a:cs typeface="Times New Roman" panose="02020603050405020304" pitchFamily="18" charset="0"/>
              </a:rPr>
              <a:t>Sutskever</a:t>
            </a:r>
            <a:r>
              <a:rPr lang="en-US" b="0" dirty="0">
                <a:solidFill>
                  <a:schemeClr val="tx1"/>
                </a:solidFill>
                <a:effectLst/>
                <a:latin typeface="Times New Roman" panose="02020603050405020304" pitchFamily="18" charset="0"/>
                <a:cs typeface="Times New Roman" panose="02020603050405020304" pitchFamily="18" charset="0"/>
              </a:rPr>
              <a:t>, et al. model, the output of the decoder from the previous time step is fed as an input to decoding the next output time step. You can see this in the image above where the output y2 uses the context vector (C), the hidden state passed from decoding y1 as well as the output y1.</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00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9B4A332C-C4EC-8B7E-C926-B0DB59C8C230}"/>
              </a:ext>
            </a:extLst>
          </p:cNvPr>
          <p:cNvSpPr>
            <a:spLocks noGrp="1"/>
          </p:cNvSpPr>
          <p:nvPr>
            <p:ph type="title"/>
          </p:nvPr>
        </p:nvSpPr>
        <p:spPr>
          <a:xfrm>
            <a:off x="1078100" y="542671"/>
            <a:ext cx="10026650" cy="1124202"/>
          </a:xfrm>
        </p:spPr>
        <p:txBody>
          <a:bodyPr wrap="square" anchor="ctr">
            <a:normAutofit/>
          </a:bodyPr>
          <a:lstStyle/>
          <a:p>
            <a:pPr algn="ctr"/>
            <a:r>
              <a:rPr lang="en-US" b="1">
                <a:latin typeface="Times New Roman" panose="02020603050405020304" pitchFamily="18" charset="0"/>
                <a:cs typeface="Times New Roman" panose="02020603050405020304" pitchFamily="18" charset="0"/>
              </a:rPr>
              <a:t>Attention Model</a:t>
            </a:r>
          </a:p>
        </p:txBody>
      </p:sp>
      <p:sp>
        <p:nvSpPr>
          <p:cNvPr id="14"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15" name="Content Placeholder 2">
            <a:extLst>
              <a:ext uri="{FF2B5EF4-FFF2-40B4-BE49-F238E27FC236}">
                <a16:creationId xmlns:a16="http://schemas.microsoft.com/office/drawing/2014/main" id="{73EF5057-C54E-C7D9-3B15-5D8F61C8D357}"/>
              </a:ext>
            </a:extLst>
          </p:cNvPr>
          <p:cNvGraphicFramePr>
            <a:graphicFrameLocks noGrp="1"/>
          </p:cNvGraphicFramePr>
          <p:nvPr>
            <p:ph idx="1"/>
            <p:extLst>
              <p:ext uri="{D42A27DB-BD31-4B8C-83A1-F6EECF244321}">
                <p14:modId xmlns:p14="http://schemas.microsoft.com/office/powerpoint/2010/main" val="3919379837"/>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97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2C5BA-516B-973F-BC25-5FC41C9F4E44}"/>
              </a:ext>
            </a:extLst>
          </p:cNvPr>
          <p:cNvSpPr>
            <a:spLocks noGrp="1"/>
          </p:cNvSpPr>
          <p:nvPr>
            <p:ph type="title"/>
          </p:nvPr>
        </p:nvSpPr>
        <p:spPr>
          <a:xfrm>
            <a:off x="989400" y="395289"/>
            <a:ext cx="6328800" cy="1112836"/>
          </a:xfrm>
        </p:spPr>
        <p:txBody>
          <a:bodyPr>
            <a:normAutofit/>
          </a:bodyPr>
          <a:lstStyle/>
          <a:p>
            <a:pPr algn="ctr"/>
            <a:r>
              <a:rPr lang="en-US" b="0" dirty="0">
                <a:effectLst/>
                <a:latin typeface="Times New Roman" panose="02020603050405020304" pitchFamily="18" charset="0"/>
                <a:cs typeface="Times New Roman" panose="02020603050405020304" pitchFamily="18" charset="0"/>
              </a:rPr>
              <a:t>Attention is proposed as a method to both align and translate.</a:t>
            </a:r>
            <a:endParaRPr lang="en-US" dirty="0"/>
          </a:p>
        </p:txBody>
      </p:sp>
      <p:sp>
        <p:nvSpPr>
          <p:cNvPr id="3" name="Content Placeholder 2">
            <a:extLst>
              <a:ext uri="{FF2B5EF4-FFF2-40B4-BE49-F238E27FC236}">
                <a16:creationId xmlns:a16="http://schemas.microsoft.com/office/drawing/2014/main" id="{43F761E4-13C2-DBCF-B5FC-72B2258B7928}"/>
              </a:ext>
            </a:extLst>
          </p:cNvPr>
          <p:cNvSpPr>
            <a:spLocks noGrp="1"/>
          </p:cNvSpPr>
          <p:nvPr>
            <p:ph idx="1"/>
          </p:nvPr>
        </p:nvSpPr>
        <p:spPr>
          <a:xfrm>
            <a:off x="989400" y="1864801"/>
            <a:ext cx="6328800" cy="3913700"/>
          </a:xfrm>
        </p:spPr>
        <p:txBody>
          <a:bodyPr>
            <a:noAutofit/>
          </a:bodyPr>
          <a:lstStyle/>
          <a:p>
            <a:pPr fontAlgn="base">
              <a:lnSpc>
                <a:spcPct val="140000"/>
              </a:lnSpc>
            </a:pPr>
            <a:r>
              <a:rPr lang="en-US" sz="1400" b="0" dirty="0">
                <a:effectLst/>
                <a:latin typeface="Times New Roman" panose="02020603050405020304" pitchFamily="18" charset="0"/>
                <a:cs typeface="Times New Roman" panose="02020603050405020304" pitchFamily="18" charset="0"/>
              </a:rPr>
              <a:t>Alignment is the problem in machine translation that identifies which parts of the input sequence are relevant to each word in the output, whereas translation is the process of using the relevant information to select the appropriate output.</a:t>
            </a:r>
          </a:p>
          <a:p>
            <a:pPr fontAlgn="base">
              <a:lnSpc>
                <a:spcPct val="140000"/>
              </a:lnSpc>
            </a:pPr>
            <a:r>
              <a:rPr lang="en-US" sz="1400" b="0" dirty="0">
                <a:effectLst/>
                <a:latin typeface="Times New Roman" panose="02020603050405020304" pitchFamily="18" charset="0"/>
                <a:cs typeface="Times New Roman" panose="02020603050405020304" pitchFamily="18" charset="0"/>
              </a:rPr>
              <a:t>Instead of encoding the input sequence into a single fixed context vector, the attention model develops a context vector that is filtered specifically for each output time step.</a:t>
            </a:r>
          </a:p>
          <a:p>
            <a:pPr fontAlgn="base">
              <a:lnSpc>
                <a:spcPct val="140000"/>
              </a:lnSpc>
            </a:pPr>
            <a:r>
              <a:rPr lang="en-US" sz="1400" b="0" dirty="0">
                <a:effectLst/>
                <a:latin typeface="Times New Roman" panose="02020603050405020304" pitchFamily="18" charset="0"/>
                <a:cs typeface="Times New Roman" panose="02020603050405020304" pitchFamily="18" charset="0"/>
              </a:rPr>
              <a:t>As with the Encoder-Decoder paper, the technique is applied to a machine translation problem and uses GRU units rather than LSTM memory cells. In this case, a bidirectional input is used where the input sequences are provided both forward and backward, which are then concatenated before being passed on to the decoder.</a:t>
            </a:r>
          </a:p>
          <a:p>
            <a:pPr fontAlgn="base">
              <a:lnSpc>
                <a:spcPct val="140000"/>
              </a:lnSpc>
            </a:pPr>
            <a:endParaRPr lang="en-US" sz="1400" b="0" dirty="0">
              <a:effectLst/>
              <a:latin typeface="Times New Roman" panose="02020603050405020304" pitchFamily="18" charset="0"/>
              <a:cs typeface="Times New Roman" panose="02020603050405020304" pitchFamily="18" charset="0"/>
            </a:endParaRPr>
          </a:p>
          <a:p>
            <a:pPr fontAlgn="base">
              <a:lnSpc>
                <a:spcPct val="140000"/>
              </a:lnSpc>
            </a:pPr>
            <a:endParaRPr lang="en-US" sz="1400" b="0" dirty="0">
              <a:effectLst/>
              <a:latin typeface="Times New Roman" panose="02020603050405020304" pitchFamily="18" charset="0"/>
              <a:cs typeface="Times New Roman" panose="02020603050405020304" pitchFamily="18" charset="0"/>
            </a:endParaRPr>
          </a:p>
          <a:p>
            <a:pPr>
              <a:lnSpc>
                <a:spcPct val="140000"/>
              </a:lnSpc>
            </a:pPr>
            <a:endParaRPr lang="en-US"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CFC6B1-666E-2C11-0526-44AE8F66AF4D}"/>
              </a:ext>
            </a:extLst>
          </p:cNvPr>
          <p:cNvPicPr>
            <a:picLocks noChangeAspect="1"/>
          </p:cNvPicPr>
          <p:nvPr/>
        </p:nvPicPr>
        <p:blipFill rotWithShape="1">
          <a:blip r:embed="rId2"/>
          <a:srcRect r="5300"/>
          <a:stretch/>
        </p:blipFill>
        <p:spPr>
          <a:xfrm>
            <a:off x="7766050" y="540000"/>
            <a:ext cx="3884962" cy="5778000"/>
          </a:xfrm>
          <a:prstGeom prst="rect">
            <a:avLst/>
          </a:prstGeom>
        </p:spPr>
      </p:pic>
    </p:spTree>
    <p:extLst>
      <p:ext uri="{BB962C8B-B14F-4D97-AF65-F5344CB8AC3E}">
        <p14:creationId xmlns:p14="http://schemas.microsoft.com/office/powerpoint/2010/main" val="3717966985"/>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263C22"/>
      </a:dk2>
      <a:lt2>
        <a:srgbClr val="E2E7E8"/>
      </a:lt2>
      <a:accent1>
        <a:srgbClr val="C3988F"/>
      </a:accent1>
      <a:accent2>
        <a:srgbClr val="B9A07D"/>
      </a:accent2>
      <a:accent3>
        <a:srgbClr val="A6A67D"/>
      </a:accent3>
      <a:accent4>
        <a:srgbClr val="95AB75"/>
      </a:accent4>
      <a:accent5>
        <a:srgbClr val="8AAD83"/>
      </a:accent5>
      <a:accent6>
        <a:srgbClr val="77AF85"/>
      </a:accent6>
      <a:hlink>
        <a:srgbClr val="5A8B95"/>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17</TotalTime>
  <Words>576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Goudy Old Style</vt:lpstr>
      <vt:lpstr>Times New Roman</vt:lpstr>
      <vt:lpstr>Wingdings</vt:lpstr>
      <vt:lpstr>FrostyVTI</vt:lpstr>
      <vt:lpstr>Attention Work in Encoder-Decoder Recurrent Neural Networks</vt:lpstr>
      <vt:lpstr>Encoder-Decoder Model</vt:lpstr>
      <vt:lpstr>From a high-level, the model is comprised of two sub-models: an encoder and a decoder.</vt:lpstr>
      <vt:lpstr>PowerPoint Presentation</vt:lpstr>
      <vt:lpstr>Attention Model</vt:lpstr>
      <vt:lpstr>Attention is proposed as a method to both align and translate.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Work in Encoder-Decoder Recurrent Neural Networks</dc:title>
  <dc:creator>Tuấn Nguyễn Duy</dc:creator>
  <cp:lastModifiedBy>Tuấn Nguyễn Duy</cp:lastModifiedBy>
  <cp:revision>1</cp:revision>
  <dcterms:created xsi:type="dcterms:W3CDTF">2023-02-27T14:47:08Z</dcterms:created>
  <dcterms:modified xsi:type="dcterms:W3CDTF">2023-02-27T15:04:18Z</dcterms:modified>
</cp:coreProperties>
</file>