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923" r:id="rId2"/>
    <p:sldMasterId id="2147483936" r:id="rId3"/>
  </p:sldMasterIdLst>
  <p:notesMasterIdLst>
    <p:notesMasterId r:id="rId20"/>
  </p:notesMasterIdLst>
  <p:handoutMasterIdLst>
    <p:handoutMasterId r:id="rId21"/>
  </p:handoutMasterIdLst>
  <p:sldIdLst>
    <p:sldId id="548" r:id="rId4"/>
    <p:sldId id="529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3" r:id="rId14"/>
    <p:sldId id="542" r:id="rId15"/>
    <p:sldId id="544" r:id="rId16"/>
    <p:sldId id="545" r:id="rId17"/>
    <p:sldId id="541" r:id="rId18"/>
    <p:sldId id="546" r:id="rId19"/>
  </p:sldIdLst>
  <p:sldSz cx="12192000" cy="6858000"/>
  <p:notesSz cx="7104063" cy="10234613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Segoe Print" panose="02000600000000000000" pitchFamily="2" charset="0"/>
      <p:regular r:id="rId28"/>
      <p:bold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Mistral" panose="03090702030407020403" pitchFamily="66" charset="0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889"/>
    <a:srgbClr val="66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7" autoAdjust="0"/>
  </p:normalViewPr>
  <p:slideViewPr>
    <p:cSldViewPr showGuides="1">
      <p:cViewPr varScale="1">
        <p:scale>
          <a:sx n="122" d="100"/>
          <a:sy n="122" d="100"/>
        </p:scale>
        <p:origin x="114" y="132"/>
      </p:cViewPr>
      <p:guideLst>
        <p:guide orient="horz" pos="16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2760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B214F1-E6EF-4198-90AD-8CFAC58D2FBE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5FD6EA-528D-40D9-87D0-C80704990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4C3FAB-4E18-4B7D-AF9C-16F0BA6A050A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D665788-959F-46A9-A274-F6F733FE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7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5788-959F-46A9-A274-F6F733FE66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9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12712" y="333375"/>
            <a:ext cx="11685838" cy="4796433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4"/>
          <p:cNvSpPr/>
          <p:nvPr userDrawn="1"/>
        </p:nvSpPr>
        <p:spPr>
          <a:xfrm>
            <a:off x="199781" y="188640"/>
            <a:ext cx="11657257" cy="4797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0">
                <a:srgbClr val="1E3F7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01" tIns="39601" rIns="79201" bIns="39601" rtlCol="0" anchor="ctr"/>
          <a:lstStyle/>
          <a:p>
            <a:pPr algn="ctr"/>
            <a:endParaRPr lang="ko-KR" altLang="en-US" sz="7356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932444" y="652383"/>
            <a:ext cx="10363200" cy="147002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1833594" y="2756520"/>
            <a:ext cx="8534400" cy="1752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018" y="5290006"/>
            <a:ext cx="1523810" cy="14513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7202" y="5419454"/>
            <a:ext cx="1644542" cy="1192466"/>
          </a:xfrm>
          <a:prstGeom prst="rect">
            <a:avLst/>
          </a:prstGeom>
        </p:spPr>
      </p:pic>
      <p:sp>
        <p:nvSpPr>
          <p:cNvPr id="22" name="직사각형 13"/>
          <p:cNvSpPr/>
          <p:nvPr userDrawn="1"/>
        </p:nvSpPr>
        <p:spPr>
          <a:xfrm>
            <a:off x="8472264" y="5745450"/>
            <a:ext cx="3430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lang="en-US" altLang="ko-KR" sz="2000" b="1" dirty="0" smtClean="0">
                <a:latin typeface="Segoe Print" panose="02000600000000000000" pitchFamily="2" charset="0"/>
                <a:cs typeface="Calibri" panose="020F0502020204030204" pitchFamily="34" charset="0"/>
              </a:rPr>
              <a:t>unctional</a:t>
            </a:r>
            <a:r>
              <a:rPr lang="en-US" altLang="ko-KR" sz="2000" b="1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 smtClean="0">
                <a:latin typeface="Segoe Print" panose="02000600000000000000" pitchFamily="2" charset="0"/>
                <a:cs typeface="Calibri" panose="020F0502020204030204" pitchFamily="34" charset="0"/>
              </a:rPr>
              <a:t>&amp;</a:t>
            </a:r>
            <a:r>
              <a:rPr lang="en-US" altLang="ko-KR" sz="2000" b="1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olecular</a:t>
            </a:r>
            <a:r>
              <a:rPr kumimoji="0" lang="en-US" altLang="ko-KR" sz="20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maging</a:t>
            </a:r>
            <a:r>
              <a:rPr kumimoji="0" lang="en-US" altLang="ko-KR" sz="20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ystem</a:t>
            </a:r>
            <a:r>
              <a:rPr kumimoji="0" lang="en-US" altLang="ko-KR" sz="20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 </a:t>
            </a:r>
            <a:r>
              <a:rPr kumimoji="0" lang="en-US" altLang="ko-KR" sz="20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r>
              <a:rPr kumimoji="0" lang="en-US" altLang="ko-KR" sz="2000" b="1" i="0" dirty="0" smtClean="0">
                <a:latin typeface="Segoe Print" panose="02000600000000000000" pitchFamily="2" charset="0"/>
                <a:cs typeface="Calibri" panose="020F0502020204030204" pitchFamily="34" charset="0"/>
              </a:rPr>
              <a:t>ab</a:t>
            </a:r>
            <a:endParaRPr kumimoji="0" lang="ko-KR" altLang="en-US" sz="20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4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5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047715" y="142853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C00000"/>
                </a:solidFill>
                <a:latin typeface="Mistral" pitchFamily="66" charset="0"/>
              </a:rPr>
              <a:t>F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unctional &amp; </a:t>
            </a:r>
            <a:r>
              <a:rPr lang="en-US" sz="1800" b="1" i="1" dirty="0" smtClean="0">
                <a:solidFill>
                  <a:srgbClr val="9BBB59">
                    <a:lumMod val="75000"/>
                  </a:srgbClr>
                </a:solidFill>
                <a:latin typeface="Mistral" pitchFamily="66" charset="0"/>
              </a:rPr>
              <a:t>M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olecular </a:t>
            </a:r>
          </a:p>
          <a:p>
            <a:r>
              <a:rPr lang="en-US" sz="1800" b="1" i="1" dirty="0" smtClean="0">
                <a:solidFill>
                  <a:srgbClr val="8064A2"/>
                </a:solidFill>
                <a:latin typeface="Mistral" pitchFamily="66" charset="0"/>
              </a:rPr>
              <a:t>I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maging </a:t>
            </a:r>
            <a:r>
              <a:rPr lang="en-US" sz="1800" b="1" i="1" dirty="0" smtClean="0">
                <a:solidFill>
                  <a:srgbClr val="0070C0"/>
                </a:solidFill>
                <a:latin typeface="Mistral" pitchFamily="66" charset="0"/>
              </a:rPr>
              <a:t>S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ystem Lab</a:t>
            </a:r>
            <a:endParaRPr lang="ko-KR" altLang="en-US" sz="1800" dirty="0">
              <a:solidFill>
                <a:prstClr val="black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27377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358775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715963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901700" indent="-1857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48" y="6448252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92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50017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95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37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35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01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23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4"/>
          <p:cNvSpPr/>
          <p:nvPr userDrawn="1"/>
        </p:nvSpPr>
        <p:spPr>
          <a:xfrm>
            <a:off x="0" y="0"/>
            <a:ext cx="12192000" cy="854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0">
                <a:srgbClr val="1E3F7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01" tIns="39601" rIns="79201" bIns="39601" rtlCol="0" anchor="ctr"/>
          <a:lstStyle/>
          <a:p>
            <a:pPr algn="ctr"/>
            <a:endParaRPr lang="ko-KR" altLang="en-US" sz="7356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0" y="1"/>
            <a:ext cx="11356843" cy="836711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4"/>
            <a:ext cx="10972800" cy="4857750"/>
          </a:xfrm>
        </p:spPr>
        <p:txBody>
          <a:bodyPr>
            <a:normAutofit/>
          </a:bodyPr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13"/>
          <p:cNvSpPr/>
          <p:nvPr userDrawn="1"/>
        </p:nvSpPr>
        <p:spPr>
          <a:xfrm>
            <a:off x="8184232" y="6505542"/>
            <a:ext cx="4007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i="0" dirty="0" smtClean="0">
                <a:solidFill>
                  <a:srgbClr val="183889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Seoul National University </a:t>
            </a:r>
            <a:r>
              <a:rPr kumimoji="0" lang="en-US" altLang="ko-KR" sz="18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kumimoji="0" lang="en-US" altLang="ko-KR" sz="18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18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18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18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endParaRPr kumimoji="0" lang="ko-KR" altLang="en-US" sz="18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5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98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1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423925" y="4445732"/>
            <a:ext cx="2544283" cy="972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7" y="3637722"/>
            <a:ext cx="4051244" cy="3220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5" y="3637722"/>
            <a:ext cx="4051244" cy="32202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847532" y="4517587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83899" y="5026530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2996953"/>
            <a:ext cx="7680853" cy="2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047715" y="142853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C00000"/>
                </a:solidFill>
                <a:latin typeface="Mistral" pitchFamily="66" charset="0"/>
              </a:rPr>
              <a:t>F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unctional &amp; </a:t>
            </a:r>
            <a:r>
              <a:rPr lang="en-US" sz="1800" b="1" i="1" dirty="0" smtClean="0">
                <a:solidFill>
                  <a:srgbClr val="9BBB59">
                    <a:lumMod val="75000"/>
                  </a:srgbClr>
                </a:solidFill>
                <a:latin typeface="Mistral" pitchFamily="66" charset="0"/>
              </a:rPr>
              <a:t>M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olecular </a:t>
            </a:r>
          </a:p>
          <a:p>
            <a:r>
              <a:rPr lang="en-US" sz="1800" b="1" i="1" dirty="0" smtClean="0">
                <a:solidFill>
                  <a:srgbClr val="8064A2"/>
                </a:solidFill>
                <a:latin typeface="Mistral" pitchFamily="66" charset="0"/>
              </a:rPr>
              <a:t>I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maging </a:t>
            </a:r>
            <a:r>
              <a:rPr lang="en-US" sz="1800" b="1" i="1" dirty="0" smtClean="0">
                <a:solidFill>
                  <a:srgbClr val="0070C0"/>
                </a:solidFill>
                <a:latin typeface="Mistral" pitchFamily="66" charset="0"/>
              </a:rPr>
              <a:t>S</a:t>
            </a:r>
            <a:r>
              <a:rPr lang="en-US" sz="1800" b="1" i="1" dirty="0" smtClean="0">
                <a:solidFill>
                  <a:prstClr val="black"/>
                </a:solidFill>
                <a:latin typeface="Mistral" pitchFamily="66" charset="0"/>
              </a:rPr>
              <a:t>ystem Lab</a:t>
            </a:r>
            <a:endParaRPr lang="ko-KR" altLang="en-US" sz="1800" dirty="0">
              <a:solidFill>
                <a:prstClr val="black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7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27377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358775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715963" indent="-1730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901700" indent="-1857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48" y="6448252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50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50017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30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071547"/>
            <a:ext cx="53848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70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95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370" y="1"/>
            <a:ext cx="11356843" cy="836711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4"/>
            <a:ext cx="10972800" cy="4857750"/>
          </a:xfrm>
        </p:spPr>
        <p:txBody>
          <a:bodyPr>
            <a:normAutofit/>
          </a:bodyPr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13"/>
          <p:cNvSpPr/>
          <p:nvPr userDrawn="1"/>
        </p:nvSpPr>
        <p:spPr>
          <a:xfrm>
            <a:off x="8184232" y="6505542"/>
            <a:ext cx="4007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37026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i="0" dirty="0" smtClean="0">
                <a:solidFill>
                  <a:srgbClr val="183889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Seoul National University </a:t>
            </a:r>
            <a:r>
              <a:rPr kumimoji="0" lang="en-US" altLang="ko-KR" sz="1800" b="1" i="0" dirty="0" smtClean="0">
                <a:solidFill>
                  <a:srgbClr val="C0000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F</a:t>
            </a:r>
            <a:r>
              <a:rPr kumimoji="0" lang="en-US" altLang="ko-KR" sz="1800" b="1" i="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M</a:t>
            </a:r>
            <a:r>
              <a:rPr kumimoji="0" lang="en-US" altLang="ko-KR" sz="1800" b="1" i="0" dirty="0" smtClean="0">
                <a:solidFill>
                  <a:schemeClr val="accent4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I</a:t>
            </a:r>
            <a:r>
              <a:rPr kumimoji="0" lang="en-US" altLang="ko-KR" sz="1800" b="1" i="0" dirty="0" smtClean="0">
                <a:solidFill>
                  <a:srgbClr val="0070C0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S</a:t>
            </a:r>
            <a:r>
              <a:rPr kumimoji="0" lang="en-US" altLang="ko-KR" sz="1800" b="1" i="0" dirty="0" smtClean="0">
                <a:solidFill>
                  <a:schemeClr val="tx2"/>
                </a:solidFill>
                <a:latin typeface="Segoe Print" panose="02000600000000000000" pitchFamily="2" charset="0"/>
                <a:cs typeface="Calibri" panose="020F0502020204030204" pitchFamily="34" charset="0"/>
              </a:rPr>
              <a:t>L</a:t>
            </a:r>
            <a:endParaRPr kumimoji="0" lang="ko-KR" altLang="en-US" sz="1800" b="1" i="0" dirty="0">
              <a:latin typeface="Segoe Print" panose="020006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6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35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4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47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90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77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27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423925" y="4445732"/>
            <a:ext cx="2544283" cy="972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7" y="3637722"/>
            <a:ext cx="4051244" cy="3220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1" t="53043"/>
          <a:stretch/>
        </p:blipFill>
        <p:spPr>
          <a:xfrm>
            <a:off x="8140755" y="3637722"/>
            <a:ext cx="4051244" cy="32202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5847532" y="4517587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83899" y="5026530"/>
            <a:ext cx="2208245" cy="891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8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2996953"/>
            <a:ext cx="7680853" cy="2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DAFF-6F07-4B72-96BC-1D66E4D80F43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4762-818E-4AA1-AC82-1F767542A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9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8741" y="71414"/>
            <a:ext cx="109728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71547"/>
            <a:ext cx="10972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0" y="0"/>
            <a:ext cx="948267" cy="850900"/>
          </a:xfrm>
          <a:prstGeom prst="rect">
            <a:avLst/>
          </a:prstGeom>
          <a:gradFill rotWithShape="1">
            <a:gsLst>
              <a:gs pos="0">
                <a:srgbClr val="05616B"/>
              </a:gs>
              <a:gs pos="100000">
                <a:srgbClr val="05616B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gray">
          <a:xfrm>
            <a:off x="-13163" y="0"/>
            <a:ext cx="12205163" cy="850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285" y="6457890"/>
            <a:ext cx="1047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</a:t>
            </a:r>
            <a:r>
              <a:rPr lang="en-US" sz="2000" b="1" i="1" dirty="0" smtClean="0">
                <a:solidFill>
                  <a:srgbClr val="9BBB59">
                    <a:lumMod val="75000"/>
                  </a:srgbClr>
                </a:solidFill>
                <a:latin typeface="Gill Sans MT" panose="020B0502020104020203" pitchFamily="34" charset="0"/>
              </a:rPr>
              <a:t>M</a:t>
            </a:r>
            <a:r>
              <a:rPr lang="en-US" sz="2000" b="1" i="1" dirty="0" smtClean="0">
                <a:solidFill>
                  <a:srgbClr val="8064A2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</a:t>
            </a:r>
            <a:endParaRPr lang="ko-KR" alt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3163" y="6527479"/>
            <a:ext cx="944496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3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85738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358775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2pPr>
      <a:lvl3pPr marL="542925" indent="-1841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3pPr>
      <a:lvl4pPr marL="715963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tabLst>
          <a:tab pos="715963" algn="l"/>
        </a:tabLst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4pPr>
      <a:lvl5pPr marL="901700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8741" y="71414"/>
            <a:ext cx="109728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71547"/>
            <a:ext cx="10972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0" y="0"/>
            <a:ext cx="948267" cy="850900"/>
          </a:xfrm>
          <a:prstGeom prst="rect">
            <a:avLst/>
          </a:prstGeom>
          <a:gradFill rotWithShape="1">
            <a:gsLst>
              <a:gs pos="0">
                <a:srgbClr val="05616B"/>
              </a:gs>
              <a:gs pos="100000">
                <a:srgbClr val="05616B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gray">
          <a:xfrm>
            <a:off x="-13163" y="0"/>
            <a:ext cx="12205163" cy="8509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kern="0" smtClea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285" y="6457890"/>
            <a:ext cx="1047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</a:t>
            </a:r>
            <a:r>
              <a:rPr lang="en-US" sz="2000" b="1" i="1" dirty="0" smtClean="0">
                <a:solidFill>
                  <a:srgbClr val="9BBB59">
                    <a:lumMod val="75000"/>
                  </a:srgbClr>
                </a:solidFill>
                <a:latin typeface="Gill Sans MT" panose="020B0502020104020203" pitchFamily="34" charset="0"/>
              </a:rPr>
              <a:t>M</a:t>
            </a:r>
            <a:r>
              <a:rPr lang="en-US" sz="2000" b="1" i="1" dirty="0" smtClean="0">
                <a:solidFill>
                  <a:srgbClr val="8064A2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i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</a:t>
            </a:r>
            <a:endParaRPr lang="ko-KR" alt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1"/>
            <a:ext cx="1035340" cy="8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3163" y="6527479"/>
            <a:ext cx="944496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fld id="{E9AB6943-BA36-46CF-8B6C-1628FF4C6208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85738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358775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2pPr>
      <a:lvl3pPr marL="542925" indent="-1841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3pPr>
      <a:lvl4pPr marL="715963" indent="-1730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tabLst>
          <a:tab pos="715963" algn="l"/>
        </a:tabLst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4pPr>
      <a:lvl5pPr marL="901700" indent="-185738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914400" y="2693988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ko-KR" dirty="0">
                <a:solidFill>
                  <a:srgbClr val="183889"/>
                </a:solidFill>
              </a:rPr>
              <a:t>CT super-resolution using </a:t>
            </a:r>
            <a:endParaRPr lang="en-US" altLang="ko-KR" dirty="0" smtClean="0">
              <a:solidFill>
                <a:srgbClr val="183889"/>
              </a:solidFill>
            </a:endParaRPr>
          </a:p>
          <a:p>
            <a:r>
              <a:rPr lang="en-US" altLang="ko-KR" dirty="0" smtClean="0">
                <a:solidFill>
                  <a:srgbClr val="183889"/>
                </a:solidFill>
              </a:rPr>
              <a:t>deep Convolutional Neural Network</a:t>
            </a:r>
            <a:endParaRPr lang="ko-KR" altLang="en-US" sz="5300" dirty="0">
              <a:solidFill>
                <a:srgbClr val="1838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1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980728"/>
                <a:ext cx="11711042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Evaluation : 13 patients data (5 – fold cross validation among 65 patient data sets)</a:t>
                </a:r>
              </a:p>
              <a:p>
                <a:r>
                  <a:rPr lang="en-US" altLang="ko-KR" sz="2400" dirty="0" smtClean="0"/>
                  <a:t>Image quality metrics</a:t>
                </a:r>
              </a:p>
              <a:p>
                <a:pPr lvl="1"/>
                <a:r>
                  <a:rPr lang="en-US" altLang="ko-KR" sz="2000" b="0" dirty="0" smtClean="0"/>
                  <a:t>Peak signal-to-noise ratio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=10∙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𝑀𝐴𝑋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𝑃𝑄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Normalized root mean square error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𝑁𝑅𝑀𝑆𝐸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𝑃𝑄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000" dirty="0" smtClean="0"/>
              </a:p>
              <a:p>
                <a:r>
                  <a:rPr lang="en-US" altLang="ko-KR" sz="2400" dirty="0" smtClean="0"/>
                  <a:t>Comparison : 3D Richardson-Lucy </a:t>
                </a:r>
                <a:r>
                  <a:rPr lang="en-US" altLang="ko-KR" sz="2400" dirty="0" err="1" smtClean="0"/>
                  <a:t>deblurring</a:t>
                </a:r>
                <a:r>
                  <a:rPr lang="en-US" altLang="ko-KR" sz="2400" dirty="0" smtClean="0"/>
                  <a:t> algorithm</a:t>
                </a:r>
              </a:p>
              <a:p>
                <a:pPr lvl="1"/>
                <a:r>
                  <a:rPr lang="en-US" altLang="ko-KR" sz="2000" dirty="0" smtClean="0"/>
                  <a:t>Kernel size of the point spread function : 3X3X3(pixel)</a:t>
                </a:r>
              </a:p>
              <a:p>
                <a:pPr lvl="1"/>
                <a:r>
                  <a:rPr lang="en-US" altLang="ko-KR" sz="2000" dirty="0" smtClean="0"/>
                  <a:t>sigma = 1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→</a:t>
                </a:r>
                <a:r>
                  <a:rPr lang="en-US" altLang="ko-KR" sz="2000" dirty="0" smtClean="0"/>
                  <a:t> larger kernel size &amp; larger sigma : too noisy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980728"/>
                <a:ext cx="11711042" cy="5616624"/>
              </a:xfrm>
              <a:blipFill>
                <a:blip r:embed="rId2"/>
                <a:stretch>
                  <a:fillRect l="-677" t="-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28248" y="1484784"/>
                <a:ext cx="38637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X(</a:t>
                </a:r>
                <a:r>
                  <a:rPr lang="en-US" altLang="ko-KR" dirty="0" err="1" smtClean="0"/>
                  <a:t>i,j</a:t>
                </a:r>
                <a:r>
                  <a:rPr lang="en-US" altLang="ko-KR" dirty="0" smtClean="0"/>
                  <a:t>) : high resolution image</a:t>
                </a:r>
              </a:p>
              <a:p>
                <a:r>
                  <a:rPr lang="en-US" altLang="ko-KR" dirty="0" smtClean="0"/>
                  <a:t>Y(</a:t>
                </a:r>
                <a:r>
                  <a:rPr lang="en-US" altLang="ko-KR" dirty="0" err="1" smtClean="0"/>
                  <a:t>i,j</a:t>
                </a:r>
                <a:r>
                  <a:rPr lang="en-US" altLang="ko-KR" dirty="0" smtClean="0"/>
                  <a:t>) : output image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max, min intensity of 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484784"/>
                <a:ext cx="3863752" cy="1200329"/>
              </a:xfrm>
              <a:prstGeom prst="rect">
                <a:avLst/>
              </a:prstGeom>
              <a:blipFill>
                <a:blip r:embed="rId3"/>
                <a:stretch>
                  <a:fillRect l="-1262" t="-3061" r="-1104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왼쪽 중괄호 5"/>
          <p:cNvSpPr/>
          <p:nvPr/>
        </p:nvSpPr>
        <p:spPr>
          <a:xfrm flipH="1">
            <a:off x="6672064" y="4219347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4584" y="4219347"/>
            <a:ext cx="480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Highest PSNR, lowest NRMSE</a:t>
            </a:r>
          </a:p>
          <a:p>
            <a:r>
              <a:rPr lang="en-US" altLang="ko-KR" dirty="0" smtClean="0"/>
              <a:t>(kernel size from 0.5 to 3.0 in step of 0.5)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28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analysis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Compare PSNR, NRMSE of original input / RL </a:t>
            </a:r>
            <a:r>
              <a:rPr lang="en-US" altLang="ko-KR" sz="2400" dirty="0" err="1" smtClean="0"/>
              <a:t>deblurred</a:t>
            </a:r>
            <a:r>
              <a:rPr lang="en-US" altLang="ko-KR" sz="2400" dirty="0" smtClean="0"/>
              <a:t> input / network output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ROI based SD compare to assess the noise characteristics of soft tissue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Additional verification for clinical practice : recover </a:t>
            </a:r>
            <a:r>
              <a:rPr lang="en-US" altLang="ko-KR" sz="2400" dirty="0"/>
              <a:t>1mm slice from 5mm slice </a:t>
            </a:r>
          </a:p>
          <a:p>
            <a:pPr lvl="1"/>
            <a:r>
              <a:rPr lang="en-US" altLang="ko-KR" sz="2000" dirty="0"/>
              <a:t>Data : training - 56 patients(9302 slices) / test – 14 patients(2338 slices)</a:t>
            </a:r>
          </a:p>
          <a:p>
            <a:pPr lvl="1"/>
            <a:r>
              <a:rPr lang="en-US" altLang="ko-KR" sz="2000" dirty="0"/>
              <a:t>CT : 512 X 512 X (180-200) </a:t>
            </a:r>
          </a:p>
          <a:p>
            <a:pPr lvl="1"/>
            <a:r>
              <a:rPr lang="en-US" altLang="ko-KR" sz="2000" dirty="0"/>
              <a:t>Verification : ROI based SD comparison &amp; 5 – fold cross-validation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6339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pPr marL="514350" indent="-457200">
              <a:buAutoNum type="arabicPeriod"/>
            </a:pPr>
            <a:r>
              <a:rPr lang="en-US" altLang="ko-KR" sz="2400" dirty="0" smtClean="0"/>
              <a:t>Recovery from 3mm slice from 15mm slices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1) image</a:t>
            </a:r>
          </a:p>
          <a:p>
            <a:pPr lvl="1"/>
            <a:r>
              <a:rPr lang="en-US" altLang="ko-KR" sz="2000" dirty="0" smtClean="0"/>
              <a:t>Remarkable improvement : </a:t>
            </a:r>
            <a:r>
              <a:rPr lang="en-US" altLang="ko-KR" sz="2000" b="1" dirty="0" err="1" smtClean="0"/>
              <a:t>Deblurring</a:t>
            </a:r>
            <a:r>
              <a:rPr lang="en-US" altLang="ko-KR" sz="2000" b="1" dirty="0" smtClean="0"/>
              <a:t> of boundaries of bone structures and air cavities</a:t>
            </a:r>
          </a:p>
          <a:p>
            <a:pPr lvl="1"/>
            <a:r>
              <a:rPr lang="en-US" altLang="ko-KR" sz="2000" dirty="0" smtClean="0"/>
              <a:t>Computation time : 30ms per slice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914400" lvl="1" indent="-457200">
              <a:buAutoNum type="arabicPeriod"/>
            </a:pPr>
            <a:endParaRPr lang="en-US" altLang="ko-KR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906601" y="2780928"/>
            <a:ext cx="6378798" cy="3099748"/>
            <a:chOff x="551384" y="1916832"/>
            <a:chExt cx="7067550" cy="35583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362" b="4433"/>
            <a:stretch/>
          </p:blipFill>
          <p:spPr>
            <a:xfrm>
              <a:off x="551384" y="1916832"/>
              <a:ext cx="7067550" cy="32403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04792" y="5157192"/>
              <a:ext cx="1220809" cy="31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Input(15mm)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87907" y="5157192"/>
              <a:ext cx="1248276" cy="31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RL </a:t>
              </a:r>
              <a:r>
                <a:rPr lang="en-US" altLang="ko-KR" sz="1200" dirty="0" err="1" smtClean="0"/>
                <a:t>deblurring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4291" y="5157192"/>
              <a:ext cx="1222766" cy="31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CNN output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1680" y="5157192"/>
              <a:ext cx="1242630" cy="31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Ground truth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79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) Quantitative analysis of PSNR, NRMSE</a:t>
            </a:r>
          </a:p>
          <a:p>
            <a:pPr lvl="1">
              <a:buFontTx/>
              <a:buChar char="-"/>
            </a:pPr>
            <a:r>
              <a:rPr lang="en-US" altLang="ko-KR" sz="1800" dirty="0" smtClean="0"/>
              <a:t>40% </a:t>
            </a:r>
            <a:r>
              <a:rPr lang="en-US" altLang="ko-KR" sz="1800" dirty="0" err="1" smtClean="0"/>
              <a:t>higer</a:t>
            </a:r>
            <a:r>
              <a:rPr lang="en-US" altLang="ko-KR" sz="1800" dirty="0" smtClean="0"/>
              <a:t> PSNR, lower NRMSE than input(thicker slice)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200" dirty="0" smtClean="0"/>
              <a:t>3) ROI based standard deviation</a:t>
            </a:r>
          </a:p>
          <a:p>
            <a:pPr lvl="1">
              <a:buFontTx/>
              <a:buChar char="-"/>
            </a:pPr>
            <a:r>
              <a:rPr lang="en-US" altLang="ko-KR" sz="1800" dirty="0" smtClean="0"/>
              <a:t>RL </a:t>
            </a:r>
            <a:r>
              <a:rPr lang="en-US" altLang="ko-KR" sz="1800" dirty="0" err="1" smtClean="0"/>
              <a:t>deblurring</a:t>
            </a:r>
            <a:r>
              <a:rPr lang="en-US" altLang="ko-KR" sz="1800" dirty="0" smtClean="0"/>
              <a:t> increase noise level</a:t>
            </a:r>
          </a:p>
          <a:p>
            <a:pPr>
              <a:buFontTx/>
              <a:buChar char="-"/>
            </a:pPr>
            <a:endParaRPr lang="en-US" altLang="ko-KR" sz="22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914400" lvl="1" indent="-457200">
              <a:buAutoNum type="arabicPeriod"/>
            </a:pPr>
            <a:endParaRPr lang="en-US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223495" y="1052736"/>
            <a:ext cx="5754093" cy="2304256"/>
            <a:chOff x="623392" y="1844824"/>
            <a:chExt cx="5754093" cy="230425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392" y="1844824"/>
              <a:ext cx="5754093" cy="230425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199456" y="2204864"/>
              <a:ext cx="2016224" cy="50405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7728" y="2564904"/>
              <a:ext cx="2016224" cy="50405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3816001"/>
            <a:ext cx="4704056" cy="29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pPr marL="514350" indent="-457200">
              <a:buAutoNum type="arabicPeriod"/>
            </a:pPr>
            <a:r>
              <a:rPr lang="en-US" altLang="ko-KR" sz="2400" dirty="0" smtClean="0"/>
              <a:t>Recovery from 1mm slice from 5mm slices</a:t>
            </a:r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Image						3) </a:t>
            </a:r>
            <a:r>
              <a:rPr lang="en-US" altLang="ko-KR" sz="2000" dirty="0"/>
              <a:t>ROI based standard deviation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endParaRPr lang="en-US" altLang="ko-KR" sz="2000" dirty="0"/>
          </a:p>
          <a:p>
            <a:pPr marL="914400" lvl="1" indent="-457200">
              <a:buAutoNum type="arabicParenR"/>
            </a:pPr>
            <a:endParaRPr lang="en-US" altLang="ko-KR" sz="2000" dirty="0" smtClean="0"/>
          </a:p>
          <a:p>
            <a:pPr marL="914400" lvl="1" indent="-457200">
              <a:buAutoNum type="arabicParenR"/>
            </a:pPr>
            <a:endParaRPr lang="en-US" altLang="ko-KR" sz="2000" dirty="0"/>
          </a:p>
          <a:p>
            <a:pPr marL="914400" lvl="1" indent="-457200">
              <a:buAutoNum type="arabicParenR"/>
            </a:pPr>
            <a:endParaRPr lang="en-US" altLang="ko-KR" sz="2000" dirty="0" smtClean="0"/>
          </a:p>
          <a:p>
            <a:pPr marL="914400" lvl="1" indent="-457200">
              <a:buAutoNum type="arabicParenR"/>
            </a:pPr>
            <a:endParaRPr lang="en-US" altLang="ko-KR" sz="2000" dirty="0"/>
          </a:p>
          <a:p>
            <a:pPr marL="914400" lvl="1" indent="-457200">
              <a:buAutoNum type="arabicParenR"/>
            </a:pP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PSNR &amp; NRMSE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914400" lvl="1" indent="-457200">
              <a:buAutoNum type="arabicPeriod"/>
            </a:pPr>
            <a:endParaRPr lang="en-US" altLang="ko-KR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919536" y="1556792"/>
            <a:ext cx="4292896" cy="2277834"/>
            <a:chOff x="1919536" y="1556792"/>
            <a:chExt cx="4292896" cy="22778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5261" t="7309" r="7088" b="10866"/>
            <a:stretch/>
          </p:blipFill>
          <p:spPr>
            <a:xfrm>
              <a:off x="1919536" y="1556792"/>
              <a:ext cx="4207772" cy="20162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74876" y="3573016"/>
              <a:ext cx="1101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Input(15mm)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8110" y="3573016"/>
              <a:ext cx="1126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RL </a:t>
              </a:r>
              <a:r>
                <a:rPr lang="en-US" altLang="ko-KR" sz="1100" dirty="0" err="1" smtClean="0"/>
                <a:t>deblurring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2419" y="3573016"/>
              <a:ext cx="1103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CNN output</a:t>
              </a:r>
              <a:endParaRPr lang="ko-KR" alt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0900" y="3573016"/>
              <a:ext cx="1121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Ground truth</a:t>
              </a:r>
              <a:endParaRPr lang="ko-KR" altLang="en-US" sz="11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19" y="4371371"/>
            <a:ext cx="5421610" cy="17185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794" t="1041" r="794"/>
          <a:stretch/>
        </p:blipFill>
        <p:spPr>
          <a:xfrm>
            <a:off x="6869813" y="1844824"/>
            <a:ext cx="4276951" cy="26720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43472" y="4538494"/>
            <a:ext cx="2016224" cy="5040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52549" y="4941168"/>
            <a:ext cx="2016224" cy="5040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Show the potential of deep-learning based super-resolution of x-ray CT images</a:t>
            </a:r>
          </a:p>
          <a:p>
            <a:pPr lvl="1"/>
            <a:r>
              <a:rPr lang="en-US" altLang="ko-KR" sz="2000" dirty="0" smtClean="0"/>
              <a:t>Thick CT image : higher SNR (higher number of x-ray quanta per voxel)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→ CNN generated output : indistinguishable from ground truth 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00050"/>
            <a:r>
              <a:rPr lang="en-US" altLang="ko-KR" sz="2400" dirty="0" smtClean="0"/>
              <a:t>Not analyze the impact of super-resolution on lesion detectability</a:t>
            </a:r>
          </a:p>
          <a:p>
            <a:pPr marL="800100" lvl="1"/>
            <a:r>
              <a:rPr lang="en-US" altLang="ko-KR" sz="2000" dirty="0" smtClean="0"/>
              <a:t>Useful for previewing CT image reconstruction</a:t>
            </a:r>
          </a:p>
          <a:p>
            <a:pPr marL="800100" lvl="1"/>
            <a:endParaRPr lang="en-US" altLang="ko-KR" sz="2000" dirty="0"/>
          </a:p>
          <a:p>
            <a:pPr marL="400050"/>
            <a:r>
              <a:rPr lang="en-US" altLang="ko-KR" sz="2400" dirty="0" smtClean="0"/>
              <a:t>Thick CT slice : low soft-tissue contrast, high noise level</a:t>
            </a:r>
          </a:p>
          <a:p>
            <a:pPr marL="800100" lvl="1"/>
            <a:r>
              <a:rPr lang="en-US" altLang="ko-KR" sz="2000" dirty="0" smtClean="0"/>
              <a:t>Reduce artifacts(insufficient angular sampling) </a:t>
            </a:r>
          </a:p>
          <a:p>
            <a:pPr marL="800100" lvl="1"/>
            <a:endParaRPr lang="en-US" altLang="ko-KR" sz="2000" dirty="0" smtClean="0"/>
          </a:p>
          <a:p>
            <a:pPr marL="400050"/>
            <a:r>
              <a:rPr lang="en-US" altLang="ko-KR" sz="2400" dirty="0" smtClean="0"/>
              <a:t>Limitation </a:t>
            </a:r>
          </a:p>
          <a:p>
            <a:pPr marL="800100" lvl="1"/>
            <a:r>
              <a:rPr lang="en-US" altLang="ko-KR" sz="2000" dirty="0" smtClean="0"/>
              <a:t>The proposed method use 2D CNN</a:t>
            </a:r>
          </a:p>
          <a:p>
            <a:pPr marL="800100" lvl="1"/>
            <a:r>
              <a:rPr lang="en-US" altLang="ko-KR" sz="2000" dirty="0" smtClean="0"/>
              <a:t>CNN super-resolution : expect to reproduce small structure </a:t>
            </a:r>
          </a:p>
          <a:p>
            <a:pPr marL="800100"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7227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Spatial resolution of CT image : determined by the size of detector elements</a:t>
            </a:r>
          </a:p>
          <a:p>
            <a:pPr lvl="1"/>
            <a:r>
              <a:rPr lang="en-US" altLang="ko-KR" sz="1600" dirty="0" smtClean="0"/>
              <a:t>Development of new detector : time intensive, high cost</a:t>
            </a:r>
          </a:p>
          <a:p>
            <a:pPr lvl="1"/>
            <a:r>
              <a:rPr lang="en-US" altLang="ko-KR" sz="1600" dirty="0" smtClean="0"/>
              <a:t>Smaller detector element : increase noise</a:t>
            </a:r>
            <a:endParaRPr lang="en-US" altLang="ko-KR" sz="1200" dirty="0"/>
          </a:p>
          <a:p>
            <a:pPr lvl="1"/>
            <a:r>
              <a:rPr lang="en-US" altLang="ko-KR" sz="1600" dirty="0" smtClean="0"/>
              <a:t>sharpening (HPF) / </a:t>
            </a:r>
            <a:r>
              <a:rPr lang="en-US" altLang="ko-KR" sz="1600" dirty="0" err="1" smtClean="0"/>
              <a:t>deblurring</a:t>
            </a:r>
            <a:r>
              <a:rPr lang="en-US" altLang="ko-KR" sz="1600" dirty="0" smtClean="0"/>
              <a:t> (Laplacian filter / Richardson-Lucy algorithm) → noise↑, not as effective as proposed method</a:t>
            </a:r>
          </a:p>
          <a:p>
            <a:r>
              <a:rPr lang="en-US" altLang="ko-KR" sz="2400" dirty="0" smtClean="0"/>
              <a:t>Focus on image resolution and contrast recovery in the degraded images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→ proposed method : kind of deconvolution operation for axial spatial resolution recovery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CNN based super resolution technique : improve medical image quality &amp; reduce scan time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Noise reduction in CT : important for reducing radiation dose &amp; improving diagnostic power</a:t>
            </a:r>
          </a:p>
          <a:p>
            <a:pPr marL="0" indent="0">
              <a:buNone/>
            </a:pPr>
            <a:r>
              <a:rPr lang="en-US" altLang="ko-KR" sz="2000" dirty="0" smtClean="0"/>
              <a:t>→ proposed method : effective in noise reduction</a:t>
            </a:r>
            <a:endParaRPr lang="en-US" altLang="ko-KR" sz="1600" dirty="0" smtClean="0"/>
          </a:p>
          <a:p>
            <a:pPr lvl="1"/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4293096"/>
            <a:ext cx="5258544" cy="1851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8048" y="613778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SAFIRE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824192" y="6137783"/>
            <a:ext cx="1397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Proposed method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550327" y="6137783"/>
            <a:ext cx="1043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Ground truth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429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18457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Data : training – 52set, test – 13set</a:t>
            </a:r>
          </a:p>
          <a:p>
            <a:r>
              <a:rPr lang="en-US" altLang="ko-KR" sz="2400" dirty="0" smtClean="0"/>
              <a:t>Validation : 5-fold cross-validation</a:t>
            </a:r>
          </a:p>
          <a:p>
            <a:r>
              <a:rPr lang="en-US" altLang="ko-KR" sz="2400" dirty="0" smtClean="0"/>
              <a:t>Experiment for resolution, contrast, noise properties </a:t>
            </a:r>
          </a:p>
          <a:p>
            <a:r>
              <a:rPr lang="en-US" altLang="ko-KR" sz="2400" dirty="0" smtClean="0"/>
              <a:t>Improvement : </a:t>
            </a:r>
          </a:p>
          <a:p>
            <a:pPr lvl="1"/>
            <a:r>
              <a:rPr lang="en-US" altLang="ko-KR" sz="2000" dirty="0" err="1" smtClean="0"/>
              <a:t>deblurring</a:t>
            </a:r>
            <a:r>
              <a:rPr lang="en-US" altLang="ko-KR" sz="2000" dirty="0" smtClean="0"/>
              <a:t> of boundaries of bone structures and air cavities</a:t>
            </a:r>
          </a:p>
          <a:p>
            <a:pPr lvl="1"/>
            <a:r>
              <a:rPr lang="en-US" altLang="ko-KR" sz="2000" dirty="0" smtClean="0"/>
              <a:t>10% higher peak SNR, lower normalized root mean square than input</a:t>
            </a:r>
          </a:p>
          <a:p>
            <a:pPr lvl="1"/>
            <a:r>
              <a:rPr lang="en-US" altLang="ko-KR" sz="2000" dirty="0" smtClean="0"/>
              <a:t>Output noise level : lower than ground truth, equivalent to iterative reconstruction result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00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CT : immense amount of acquired data -&gt; longer scan range &amp; slower operating speed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Using small angle views with a thicker slice thickness -&gt; recon </a:t>
            </a:r>
          </a:p>
          <a:p>
            <a:r>
              <a:rPr lang="en-US" altLang="ko-KR" sz="2400" dirty="0" smtClean="0"/>
              <a:t> Reconstructed slice thickness ↓ </a:t>
            </a:r>
          </a:p>
          <a:p>
            <a:pPr lvl="1"/>
            <a:r>
              <a:rPr lang="en-US" altLang="ko-KR" sz="2000" dirty="0" smtClean="0"/>
              <a:t>Z-axis resolution </a:t>
            </a:r>
            <a:r>
              <a:rPr lang="en-US" altLang="ko-KR" sz="2000" dirty="0"/>
              <a:t>↑ 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Noise ↑ 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Dose ↑ </a:t>
            </a:r>
            <a:endParaRPr lang="en-US" altLang="ko-KR" sz="20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Without dose</a:t>
            </a:r>
            <a:r>
              <a:rPr lang="en-US" altLang="ko-KR" sz="2400" dirty="0"/>
              <a:t> ↑ </a:t>
            </a:r>
            <a:r>
              <a:rPr lang="en-US" altLang="ko-KR" sz="2400" dirty="0" smtClean="0"/>
              <a:t>, noise </a:t>
            </a:r>
            <a:r>
              <a:rPr lang="en-US" altLang="ko-KR" sz="2400" dirty="0"/>
              <a:t>↑ </a:t>
            </a:r>
            <a:r>
              <a:rPr lang="en-US" altLang="ko-KR" sz="2400" dirty="0" smtClean="0"/>
              <a:t>, enhance CT 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resolution (similar to using thin slice)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CNN : good at super-resolution, de-noising</a:t>
            </a:r>
          </a:p>
          <a:p>
            <a:r>
              <a:rPr lang="en-US" altLang="ko-KR" sz="2400" dirty="0" smtClean="0"/>
              <a:t>CNN base super-resolution approach -&gt; some drawbacks in biomedical image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Network run for each patch -&gt; redundancy -&gt; slow computation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Trade off between localization accuracy and use of context</a:t>
            </a:r>
          </a:p>
          <a:p>
            <a:pPr lvl="2"/>
            <a:r>
              <a:rPr lang="en-US" altLang="ko-KR" sz="1600" dirty="0" smtClean="0"/>
              <a:t>Large patch : use large context but max pooling ↑ -&gt; localization accuracy ↓</a:t>
            </a:r>
          </a:p>
          <a:p>
            <a:pPr lvl="2"/>
            <a:r>
              <a:rPr lang="en-US" altLang="ko-KR" sz="1600" dirty="0" smtClean="0"/>
              <a:t>Small patch : use little context -&gt; localization accuracy </a:t>
            </a:r>
            <a:r>
              <a:rPr lang="en-US" altLang="ko-KR" sz="1600" dirty="0"/>
              <a:t>↑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9489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U-Net : provide end to end mapping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Contracting path : capture the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Expanding path : precise localization with large receptive field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b="1" dirty="0" smtClean="0"/>
              <a:t>Main purpose : CNN is also useful for CT image super-resolution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end-to-end mapping between low and high resolution </a:t>
            </a:r>
            <a:r>
              <a:rPr lang="en-US" altLang="ko-KR" sz="2400" dirty="0" err="1" smtClean="0"/>
              <a:t>imgs</a:t>
            </a:r>
            <a:r>
              <a:rPr lang="en-US" altLang="ko-KR" sz="2400" dirty="0" smtClean="0"/>
              <a:t> using modified U-Net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Performance </a:t>
            </a:r>
            <a:r>
              <a:rPr lang="en-US" altLang="ko-KR" sz="2400" dirty="0"/>
              <a:t>: resolution↑, contrast</a:t>
            </a:r>
            <a:r>
              <a:rPr lang="en-US" altLang="ko-KR" sz="2400" dirty="0" smtClean="0"/>
              <a:t>↑ &amp; noise↓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747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Materials and methods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Data : 65 clinical PET/CT studies for brain with suspected Parkinson’s disease</a:t>
            </a:r>
          </a:p>
          <a:p>
            <a:pPr lvl="1"/>
            <a:r>
              <a:rPr lang="en-US" altLang="ko-KR" sz="2000" dirty="0" smtClean="0"/>
              <a:t>CT :  512 X 512 X (60 - 80)</a:t>
            </a:r>
          </a:p>
          <a:p>
            <a:pPr lvl="1"/>
            <a:r>
              <a:rPr lang="en-US" altLang="ko-KR" sz="2000" dirty="0" smtClean="0"/>
              <a:t>Training dataset : 5 slices of a 3mm thickness -&gt; averaged into 1 slice of 15mm thickness / 52 patients</a:t>
            </a:r>
          </a:p>
          <a:p>
            <a:pPr lvl="1"/>
            <a:r>
              <a:rPr lang="en-US" altLang="ko-KR" sz="2000" dirty="0" smtClean="0"/>
              <a:t>Ground truth : middle slice of five slices (high resolution) / 13 patients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5 – fold cross-validation</a:t>
            </a:r>
          </a:p>
          <a:p>
            <a:r>
              <a:rPr lang="en-US" altLang="ko-KR" sz="2400" dirty="0" smtClean="0"/>
              <a:t>Input : thick slice(low resolution) /Output : thin slice(high resolution)</a:t>
            </a:r>
          </a:p>
          <a:p>
            <a:pPr lvl="1"/>
            <a:r>
              <a:rPr lang="en-US" altLang="ko-KR" sz="2000" dirty="0" smtClean="0"/>
              <a:t>2D slice </a:t>
            </a:r>
          </a:p>
          <a:p>
            <a:pPr lvl="1"/>
            <a:r>
              <a:rPr lang="en-US" altLang="ko-KR" sz="2000" dirty="0" smtClean="0"/>
              <a:t>Total number of slice for training : 7670 </a:t>
            </a:r>
          </a:p>
          <a:p>
            <a:pPr lvl="1"/>
            <a:endParaRPr lang="en-US" altLang="ko-KR" sz="2000" dirty="0" smtClean="0"/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952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Materials and methods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Network architecture</a:t>
            </a:r>
          </a:p>
          <a:p>
            <a:pPr lvl="1"/>
            <a:r>
              <a:rPr lang="en-US" altLang="ko-KR" sz="2000" dirty="0" smtClean="0"/>
              <a:t>end to end mapping between thinner and thicker slice images</a:t>
            </a:r>
          </a:p>
          <a:p>
            <a:pPr lvl="1"/>
            <a:r>
              <a:rPr lang="en-US" altLang="ko-KR" sz="2000" dirty="0" smtClean="0"/>
              <a:t>Architecture : contracting path &amp; expanding path (symmetrical, each path : 5 sequential layer)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Contracting path : capture the context</a:t>
            </a:r>
          </a:p>
          <a:p>
            <a:pPr lvl="1"/>
            <a:r>
              <a:rPr lang="en-US" altLang="ko-KR" sz="2000" dirty="0" smtClean="0"/>
              <a:t>Typical CNN architecture</a:t>
            </a:r>
          </a:p>
          <a:p>
            <a:pPr lvl="1"/>
            <a:r>
              <a:rPr lang="en-US" altLang="ko-KR" sz="2000" dirty="0" smtClean="0"/>
              <a:t>Each layer : two [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(3X3) → </a:t>
            </a:r>
            <a:r>
              <a:rPr lang="en-US" altLang="ko-KR" sz="2000" dirty="0"/>
              <a:t>BN →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] =&gt; max pooling(2X2, s = 2)</a:t>
            </a:r>
          </a:p>
          <a:p>
            <a:pPr lvl="1"/>
            <a:r>
              <a:rPr lang="en-US" altLang="ko-KR" sz="2000" dirty="0" smtClean="0"/>
              <a:t>mini-batch size : size of six images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00050"/>
            <a:r>
              <a:rPr lang="en-US" altLang="ko-KR" sz="2400" dirty="0" smtClean="0"/>
              <a:t>Expanding path : enable precise localization</a:t>
            </a:r>
          </a:p>
          <a:p>
            <a:pPr marL="800100" lvl="1"/>
            <a:r>
              <a:rPr lang="en-US" altLang="ko-KR" sz="2000" dirty="0" smtClean="0"/>
              <a:t>Each layer : up-sampling(s = 2) =&gt; two[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(3X3</a:t>
            </a:r>
            <a:r>
              <a:rPr lang="en-US" altLang="ko-KR" sz="2000" dirty="0"/>
              <a:t>) → BN → </a:t>
            </a:r>
            <a:r>
              <a:rPr lang="en-US" altLang="ko-KR" sz="2000" dirty="0" err="1" smtClean="0"/>
              <a:t>ReLU</a:t>
            </a:r>
            <a:r>
              <a:rPr lang="en-US" altLang="ko-KR" sz="2000" dirty="0"/>
              <a:t>]</a:t>
            </a:r>
            <a:r>
              <a:rPr lang="en-US" altLang="ko-KR" sz="2000" dirty="0" smtClean="0"/>
              <a:t>	</a:t>
            </a:r>
          </a:p>
          <a:p>
            <a:pPr marL="800100" lvl="1"/>
            <a:endParaRPr lang="en-US" altLang="ko-KR" sz="2000" dirty="0"/>
          </a:p>
          <a:p>
            <a:pPr marL="800100" lvl="1"/>
            <a:r>
              <a:rPr lang="en-US" altLang="ko-KR" sz="2000" dirty="0" smtClean="0"/>
              <a:t>Last layer : 1X1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for scaling</a:t>
            </a:r>
          </a:p>
          <a:p>
            <a:pPr marL="800100" lvl="1"/>
            <a:r>
              <a:rPr lang="en-US" altLang="ko-KR" sz="2000" dirty="0" smtClean="0"/>
              <a:t>Skip connection between </a:t>
            </a:r>
            <a:r>
              <a:rPr lang="en-US" altLang="ko-KR" sz="2000" dirty="0" err="1" smtClean="0"/>
              <a:t>conv</a:t>
            </a:r>
            <a:r>
              <a:rPr lang="en-US" altLang="ko-KR" sz="2000" dirty="0" smtClean="0"/>
              <a:t> layer and </a:t>
            </a:r>
            <a:r>
              <a:rPr lang="en-US" altLang="ko-KR" sz="2000" dirty="0" err="1" smtClean="0"/>
              <a:t>deconv</a:t>
            </a:r>
            <a:r>
              <a:rPr lang="en-US" altLang="ko-KR" sz="2000" dirty="0" smtClean="0"/>
              <a:t> layer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12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2999656" y="5229200"/>
            <a:ext cx="576064" cy="216024"/>
          </a:xfrm>
          <a:prstGeom prst="bentConnector3">
            <a:avLst>
              <a:gd name="adj1" fmla="val -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5720" y="526055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Propagate context information to higher resolution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7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Materials and methods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3352" y="1112742"/>
            <a:ext cx="1428159" cy="1797492"/>
            <a:chOff x="263352" y="1112742"/>
            <a:chExt cx="1428159" cy="1797492"/>
          </a:xfrm>
        </p:grpSpPr>
        <p:sp>
          <p:nvSpPr>
            <p:cNvPr id="5" name="직사각형 4"/>
            <p:cNvSpPr/>
            <p:nvPr/>
          </p:nvSpPr>
          <p:spPr>
            <a:xfrm>
              <a:off x="263352" y="1112742"/>
              <a:ext cx="1428159" cy="142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359" y="25409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512X512X1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5640" y="908720"/>
            <a:ext cx="1632182" cy="2001514"/>
            <a:chOff x="2135560" y="908720"/>
            <a:chExt cx="1632182" cy="2001514"/>
          </a:xfrm>
        </p:grpSpPr>
        <p:sp>
          <p:nvSpPr>
            <p:cNvPr id="7" name="정육면체 6"/>
            <p:cNvSpPr/>
            <p:nvPr/>
          </p:nvSpPr>
          <p:spPr>
            <a:xfrm>
              <a:off x="2135560" y="908720"/>
              <a:ext cx="1632182" cy="1632182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8107" y="2540902"/>
              <a:ext cx="1500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512X512X32</a:t>
              </a:r>
              <a:endParaRPr lang="ko-KR" altLang="en-US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1775520" y="182682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6654" y="1248240"/>
            <a:ext cx="79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r>
              <a:rPr lang="en-US" altLang="ko-KR" dirty="0" smtClean="0"/>
              <a:t>3X3</a:t>
            </a:r>
          </a:p>
          <a:p>
            <a:r>
              <a:rPr lang="en-US" altLang="ko-KR" dirty="0" smtClean="0"/>
              <a:t>Same</a:t>
            </a:r>
          </a:p>
          <a:p>
            <a:r>
              <a:rPr lang="en-US" altLang="ko-KR" dirty="0" smtClean="0"/>
              <a:t>s=1</a:t>
            </a:r>
          </a:p>
          <a:p>
            <a:r>
              <a:rPr lang="en-US" altLang="ko-KR" dirty="0" smtClean="0"/>
              <a:t>f=32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591944" y="908720"/>
            <a:ext cx="1632182" cy="1632182"/>
          </a:xfrm>
          <a:prstGeom prst="cube">
            <a:avLst>
              <a:gd name="adj" fmla="val 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75062" y="2540902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512X512X32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75627" y="182682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6761" y="1248240"/>
            <a:ext cx="79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r>
              <a:rPr lang="en-US" altLang="ko-KR" dirty="0" smtClean="0"/>
              <a:t>3X3</a:t>
            </a:r>
          </a:p>
          <a:p>
            <a:r>
              <a:rPr lang="en-US" altLang="ko-KR" dirty="0" smtClean="0"/>
              <a:t>Same</a:t>
            </a:r>
          </a:p>
          <a:p>
            <a:r>
              <a:rPr lang="en-US" altLang="ko-KR" dirty="0" smtClean="0"/>
              <a:t>s=1</a:t>
            </a:r>
          </a:p>
          <a:p>
            <a:r>
              <a:rPr lang="en-US" altLang="ko-KR" dirty="0" smtClean="0"/>
              <a:t>f=32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160230" y="1268760"/>
            <a:ext cx="1649064" cy="1641474"/>
            <a:chOff x="8160230" y="1268760"/>
            <a:chExt cx="1649064" cy="1641474"/>
          </a:xfrm>
        </p:grpSpPr>
        <p:sp>
          <p:nvSpPr>
            <p:cNvPr id="22" name="정육면체 21"/>
            <p:cNvSpPr/>
            <p:nvPr/>
          </p:nvSpPr>
          <p:spPr>
            <a:xfrm>
              <a:off x="8348691" y="1268760"/>
              <a:ext cx="1272142" cy="1272142"/>
            </a:xfrm>
            <a:prstGeom prst="cube">
              <a:avLst>
                <a:gd name="adj" fmla="val 11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256X256X32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7321453" y="182682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12587" y="124824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</a:p>
          <a:p>
            <a:r>
              <a:rPr lang="en-US" altLang="ko-KR" dirty="0"/>
              <a:t>2</a:t>
            </a:r>
            <a:r>
              <a:rPr lang="en-US" altLang="ko-KR" dirty="0" smtClean="0"/>
              <a:t>X2</a:t>
            </a:r>
          </a:p>
          <a:p>
            <a:r>
              <a:rPr lang="en-US" altLang="ko-KR" dirty="0" smtClean="0"/>
              <a:t>valid</a:t>
            </a:r>
          </a:p>
          <a:p>
            <a:r>
              <a:rPr lang="en-US" altLang="ko-KR" dirty="0" smtClean="0"/>
              <a:t>s=2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091485" y="3123860"/>
            <a:ext cx="1649064" cy="1829935"/>
            <a:chOff x="8160230" y="1080299"/>
            <a:chExt cx="1649064" cy="1829935"/>
          </a:xfrm>
        </p:grpSpPr>
        <p:sp>
          <p:nvSpPr>
            <p:cNvPr id="28" name="정육면체 27"/>
            <p:cNvSpPr/>
            <p:nvPr/>
          </p:nvSpPr>
          <p:spPr>
            <a:xfrm>
              <a:off x="8348690" y="1080299"/>
              <a:ext cx="1460603" cy="1460603"/>
            </a:xfrm>
            <a:prstGeom prst="cube">
              <a:avLst>
                <a:gd name="adj" fmla="val 237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256X256X64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5674" y="3291801"/>
            <a:ext cx="936104" cy="1477328"/>
            <a:chOff x="275674" y="3291801"/>
            <a:chExt cx="936104" cy="1477328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6808" y="3291801"/>
              <a:ext cx="7920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f=64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>
            <a:off x="2812320" y="387038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3454" y="3291801"/>
            <a:ext cx="79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r>
              <a:rPr lang="en-US" altLang="ko-KR" dirty="0" smtClean="0"/>
              <a:t>3X3</a:t>
            </a:r>
          </a:p>
          <a:p>
            <a:r>
              <a:rPr lang="en-US" altLang="ko-KR" dirty="0" smtClean="0"/>
              <a:t>Same</a:t>
            </a:r>
          </a:p>
          <a:p>
            <a:r>
              <a:rPr lang="en-US" altLang="ko-KR" dirty="0" smtClean="0"/>
              <a:t>s=1</a:t>
            </a:r>
          </a:p>
          <a:p>
            <a:r>
              <a:rPr lang="en-US" altLang="ko-KR" dirty="0" smtClean="0"/>
              <a:t>f=64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377529" y="3349885"/>
            <a:ext cx="936104" cy="1200329"/>
            <a:chOff x="7321453" y="3624314"/>
            <a:chExt cx="936104" cy="120032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7321453" y="4202895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12587" y="3624314"/>
              <a:ext cx="7920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max</a:t>
              </a:r>
            </a:p>
            <a:p>
              <a:r>
                <a:rPr lang="en-US" altLang="ko-KR" dirty="0"/>
                <a:t>2</a:t>
              </a:r>
              <a:r>
                <a:rPr lang="en-US" altLang="ko-KR" dirty="0" smtClean="0"/>
                <a:t>X2</a:t>
              </a:r>
            </a:p>
            <a:p>
              <a:r>
                <a:rPr lang="en-US" altLang="ko-KR" dirty="0" smtClean="0"/>
                <a:t>valid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86179" y="3438678"/>
            <a:ext cx="1649064" cy="1519970"/>
            <a:chOff x="8160230" y="1390264"/>
            <a:chExt cx="1649064" cy="1519970"/>
          </a:xfrm>
        </p:grpSpPr>
        <p:sp>
          <p:nvSpPr>
            <p:cNvPr id="41" name="정육면체 40"/>
            <p:cNvSpPr/>
            <p:nvPr/>
          </p:nvSpPr>
          <p:spPr>
            <a:xfrm>
              <a:off x="8348691" y="1390264"/>
              <a:ext cx="1150638" cy="1150638"/>
            </a:xfrm>
            <a:prstGeom prst="cube">
              <a:avLst>
                <a:gd name="adj" fmla="val 237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128X128X64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11778" y="4953795"/>
            <a:ext cx="1649064" cy="1687691"/>
            <a:chOff x="8160230" y="1222543"/>
            <a:chExt cx="1649064" cy="1687691"/>
          </a:xfrm>
        </p:grpSpPr>
        <p:sp>
          <p:nvSpPr>
            <p:cNvPr id="60" name="정육면체 59"/>
            <p:cNvSpPr/>
            <p:nvPr/>
          </p:nvSpPr>
          <p:spPr>
            <a:xfrm>
              <a:off x="8348690" y="1222543"/>
              <a:ext cx="1311385" cy="1318359"/>
            </a:xfrm>
            <a:prstGeom prst="cube">
              <a:avLst>
                <a:gd name="adj" fmla="val 36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128X128X128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75674" y="5180657"/>
            <a:ext cx="975344" cy="1477328"/>
            <a:chOff x="275674" y="3291801"/>
            <a:chExt cx="975344" cy="1477328"/>
          </a:xfrm>
        </p:grpSpPr>
        <p:cxnSp>
          <p:nvCxnSpPr>
            <p:cNvPr id="64" name="직선 화살표 연결선 63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f=128</a:t>
              </a:r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728465" y="4953795"/>
            <a:ext cx="1649064" cy="1687691"/>
            <a:chOff x="8160230" y="1222543"/>
            <a:chExt cx="1649064" cy="1687691"/>
          </a:xfrm>
        </p:grpSpPr>
        <p:sp>
          <p:nvSpPr>
            <p:cNvPr id="67" name="정육면체 66"/>
            <p:cNvSpPr/>
            <p:nvPr/>
          </p:nvSpPr>
          <p:spPr>
            <a:xfrm>
              <a:off x="8348690" y="1222543"/>
              <a:ext cx="1311385" cy="1318359"/>
            </a:xfrm>
            <a:prstGeom prst="cube">
              <a:avLst>
                <a:gd name="adj" fmla="val 36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128X128X128</a:t>
              </a:r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792361" y="5180657"/>
            <a:ext cx="975344" cy="1477328"/>
            <a:chOff x="275674" y="3291801"/>
            <a:chExt cx="975344" cy="1477328"/>
          </a:xfrm>
        </p:grpSpPr>
        <p:cxnSp>
          <p:nvCxnSpPr>
            <p:cNvPr id="70" name="직선 화살표 연결선 69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f=128</a:t>
              </a:r>
              <a:endParaRPr lang="ko-KR" altLang="en-US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284253" y="5228837"/>
            <a:ext cx="1649064" cy="1412649"/>
            <a:chOff x="8160230" y="1497585"/>
            <a:chExt cx="1649064" cy="1412649"/>
          </a:xfrm>
        </p:grpSpPr>
        <p:sp>
          <p:nvSpPr>
            <p:cNvPr id="73" name="정육면체 72"/>
            <p:cNvSpPr/>
            <p:nvPr/>
          </p:nvSpPr>
          <p:spPr>
            <a:xfrm>
              <a:off x="8348690" y="1497585"/>
              <a:ext cx="1037799" cy="1043318"/>
            </a:xfrm>
            <a:prstGeom prst="cube">
              <a:avLst>
                <a:gd name="adj" fmla="val 36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64X64X128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377529" y="5180657"/>
            <a:ext cx="936104" cy="1200329"/>
            <a:chOff x="7321453" y="3624314"/>
            <a:chExt cx="936104" cy="1200329"/>
          </a:xfrm>
        </p:grpSpPr>
        <p:cxnSp>
          <p:nvCxnSpPr>
            <p:cNvPr id="79" name="직선 화살표 연결선 78"/>
            <p:cNvCxnSpPr/>
            <p:nvPr/>
          </p:nvCxnSpPr>
          <p:spPr>
            <a:xfrm>
              <a:off x="7321453" y="4202895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412587" y="3624314"/>
              <a:ext cx="7920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max</a:t>
              </a:r>
            </a:p>
            <a:p>
              <a:r>
                <a:rPr lang="en-US" altLang="ko-KR" dirty="0"/>
                <a:t>2</a:t>
              </a:r>
              <a:r>
                <a:rPr lang="en-US" altLang="ko-KR" dirty="0" smtClean="0"/>
                <a:t>X2</a:t>
              </a:r>
            </a:p>
            <a:p>
              <a:r>
                <a:rPr lang="en-US" altLang="ko-KR" dirty="0" smtClean="0"/>
                <a:t>valid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056440" y="1595988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056440" y="3719216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056440" y="5528405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674" y="7092456"/>
            <a:ext cx="975344" cy="1477328"/>
            <a:chOff x="275674" y="3291801"/>
            <a:chExt cx="975344" cy="1477328"/>
          </a:xfrm>
        </p:grpSpPr>
        <p:cxnSp>
          <p:nvCxnSpPr>
            <p:cNvPr id="88" name="직선 화살표 연결선 87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f=256</a:t>
              </a:r>
              <a:endParaRPr lang="ko-KR" altLang="en-US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206576" y="6930027"/>
            <a:ext cx="1649064" cy="1639757"/>
            <a:chOff x="8160230" y="1270477"/>
            <a:chExt cx="1649064" cy="1639757"/>
          </a:xfrm>
        </p:grpSpPr>
        <p:sp>
          <p:nvSpPr>
            <p:cNvPr id="97" name="정육면체 96"/>
            <p:cNvSpPr/>
            <p:nvPr/>
          </p:nvSpPr>
          <p:spPr>
            <a:xfrm>
              <a:off x="8348690" y="1270477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64X64X256</a:t>
              </a:r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812320" y="7092456"/>
            <a:ext cx="975344" cy="1477328"/>
            <a:chOff x="275674" y="3291801"/>
            <a:chExt cx="975344" cy="1477328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f=256</a:t>
              </a:r>
              <a:endParaRPr lang="ko-KR" altLang="en-US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743222" y="6930027"/>
            <a:ext cx="1649064" cy="1639757"/>
            <a:chOff x="8160230" y="1270477"/>
            <a:chExt cx="1649064" cy="1639757"/>
          </a:xfrm>
        </p:grpSpPr>
        <p:sp>
          <p:nvSpPr>
            <p:cNvPr id="103" name="정육면체 102"/>
            <p:cNvSpPr/>
            <p:nvPr/>
          </p:nvSpPr>
          <p:spPr>
            <a:xfrm>
              <a:off x="8348690" y="1270477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64X64X256</a:t>
              </a:r>
              <a:endParaRPr lang="ko-KR" altLang="en-US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377529" y="7070872"/>
            <a:ext cx="936104" cy="1200329"/>
            <a:chOff x="7321453" y="3624314"/>
            <a:chExt cx="936104" cy="1200329"/>
          </a:xfrm>
        </p:grpSpPr>
        <p:cxnSp>
          <p:nvCxnSpPr>
            <p:cNvPr id="106" name="직선 화살표 연결선 105"/>
            <p:cNvCxnSpPr/>
            <p:nvPr/>
          </p:nvCxnSpPr>
          <p:spPr>
            <a:xfrm>
              <a:off x="7321453" y="4202895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412587" y="3624314"/>
              <a:ext cx="7920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max</a:t>
              </a:r>
            </a:p>
            <a:p>
              <a:r>
                <a:rPr lang="en-US" altLang="ko-KR" dirty="0"/>
                <a:t>2</a:t>
              </a:r>
              <a:r>
                <a:rPr lang="en-US" altLang="ko-KR" dirty="0" smtClean="0"/>
                <a:t>X2</a:t>
              </a:r>
            </a:p>
            <a:p>
              <a:r>
                <a:rPr lang="en-US" altLang="ko-KR" dirty="0" smtClean="0"/>
                <a:t>valid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267148" y="7099395"/>
            <a:ext cx="1649064" cy="1470389"/>
            <a:chOff x="8160230" y="1439845"/>
            <a:chExt cx="1649064" cy="1470389"/>
          </a:xfrm>
        </p:grpSpPr>
        <p:sp>
          <p:nvSpPr>
            <p:cNvPr id="109" name="정육면체 108"/>
            <p:cNvSpPr/>
            <p:nvPr/>
          </p:nvSpPr>
          <p:spPr>
            <a:xfrm>
              <a:off x="8348690" y="1439845"/>
              <a:ext cx="1095234" cy="1101058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32X32X256</a:t>
              </a:r>
              <a:endParaRPr lang="ko-KR" alt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056440" y="7440203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254389" y="8618170"/>
            <a:ext cx="1649064" cy="1777638"/>
            <a:chOff x="8160230" y="1132596"/>
            <a:chExt cx="1649064" cy="1777638"/>
          </a:xfrm>
        </p:grpSpPr>
        <p:sp>
          <p:nvSpPr>
            <p:cNvPr id="113" name="정육면체 112"/>
            <p:cNvSpPr/>
            <p:nvPr/>
          </p:nvSpPr>
          <p:spPr>
            <a:xfrm>
              <a:off x="8348690" y="1132596"/>
              <a:ext cx="1400858" cy="1408307"/>
            </a:xfrm>
            <a:prstGeom prst="cube">
              <a:avLst>
                <a:gd name="adj" fmla="val 565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32X32X512</a:t>
              </a:r>
              <a:endParaRPr lang="ko-KR" altLang="en-US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75674" y="8918480"/>
            <a:ext cx="975344" cy="1477328"/>
            <a:chOff x="275674" y="3291801"/>
            <a:chExt cx="975344" cy="1477328"/>
          </a:xfrm>
        </p:grpSpPr>
        <p:cxnSp>
          <p:nvCxnSpPr>
            <p:cNvPr id="116" name="직선 화살표 연결선 115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f=512</a:t>
              </a:r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862667" y="8618170"/>
            <a:ext cx="1649064" cy="1777638"/>
            <a:chOff x="8160230" y="1132596"/>
            <a:chExt cx="1649064" cy="1777638"/>
          </a:xfrm>
        </p:grpSpPr>
        <p:sp>
          <p:nvSpPr>
            <p:cNvPr id="119" name="정육면체 118"/>
            <p:cNvSpPr/>
            <p:nvPr/>
          </p:nvSpPr>
          <p:spPr>
            <a:xfrm>
              <a:off x="8348690" y="1132596"/>
              <a:ext cx="1400858" cy="1408307"/>
            </a:xfrm>
            <a:prstGeom prst="cube">
              <a:avLst>
                <a:gd name="adj" fmla="val 565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32X32X512</a:t>
              </a:r>
              <a:endParaRPr lang="ko-KR" altLang="en-US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883952" y="8918480"/>
            <a:ext cx="975344" cy="1477328"/>
            <a:chOff x="275674" y="3291801"/>
            <a:chExt cx="975344" cy="1477328"/>
          </a:xfrm>
        </p:grpSpPr>
        <p:cxnSp>
          <p:nvCxnSpPr>
            <p:cNvPr id="122" name="직선 화살표 연결선 121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66807" y="3291801"/>
              <a:ext cx="88421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f=512</a:t>
              </a:r>
              <a:endParaRPr lang="ko-KR" altLang="en-US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0056440" y="9266228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711967" y="908720"/>
            <a:ext cx="248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Each </a:t>
            </a:r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-&gt; BN -&gt;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44215" y="3127772"/>
            <a:ext cx="1649064" cy="1830876"/>
            <a:chOff x="3644215" y="3127772"/>
            <a:chExt cx="1649064" cy="1830876"/>
          </a:xfrm>
        </p:grpSpPr>
        <p:sp>
          <p:nvSpPr>
            <p:cNvPr id="34" name="TextBox 33"/>
            <p:cNvSpPr txBox="1"/>
            <p:nvPr/>
          </p:nvSpPr>
          <p:spPr>
            <a:xfrm>
              <a:off x="3644215" y="4589316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256X256X64</a:t>
              </a:r>
              <a:endParaRPr lang="ko-KR" altLang="en-US" dirty="0"/>
            </a:p>
          </p:txBody>
        </p:sp>
        <p:sp>
          <p:nvSpPr>
            <p:cNvPr id="90" name="정육면체 89"/>
            <p:cNvSpPr/>
            <p:nvPr/>
          </p:nvSpPr>
          <p:spPr>
            <a:xfrm>
              <a:off x="3744628" y="3127772"/>
              <a:ext cx="1460603" cy="1460603"/>
            </a:xfrm>
            <a:prstGeom prst="cube">
              <a:avLst>
                <a:gd name="adj" fmla="val 237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4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Materials and methods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9336" y="980728"/>
            <a:ext cx="1649064" cy="1777638"/>
            <a:chOff x="8160230" y="1132596"/>
            <a:chExt cx="1649064" cy="1777638"/>
          </a:xfrm>
        </p:grpSpPr>
        <p:sp>
          <p:nvSpPr>
            <p:cNvPr id="5" name="정육면체 4"/>
            <p:cNvSpPr/>
            <p:nvPr/>
          </p:nvSpPr>
          <p:spPr>
            <a:xfrm>
              <a:off x="8348690" y="1132596"/>
              <a:ext cx="1400858" cy="1408307"/>
            </a:xfrm>
            <a:prstGeom prst="cube">
              <a:avLst>
                <a:gd name="adj" fmla="val 565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0230" y="2540902"/>
              <a:ext cx="164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32X32X512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646" y="2823340"/>
            <a:ext cx="32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kip connection from layer 4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841030" y="1015568"/>
            <a:ext cx="1014610" cy="923330"/>
            <a:chOff x="1841030" y="1015568"/>
            <a:chExt cx="1014610" cy="923330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919536" y="1628800"/>
              <a:ext cx="72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41030" y="1015568"/>
              <a:ext cx="101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upconv</a:t>
              </a:r>
              <a:endParaRPr lang="en-US" altLang="ko-KR" dirty="0" smtClean="0"/>
            </a:p>
            <a:p>
              <a:r>
                <a:rPr lang="en-US" altLang="ko-KR" dirty="0" smtClean="0"/>
                <a:t>2X2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3448" y="5101699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128X128X256</a:t>
            </a:r>
            <a:endParaRPr lang="ko-KR" altLang="en-US" dirty="0"/>
          </a:p>
        </p:txBody>
      </p:sp>
      <p:cxnSp>
        <p:nvCxnSpPr>
          <p:cNvPr id="28" name="꺾인 연결선 27"/>
          <p:cNvCxnSpPr>
            <a:endCxn id="39" idx="3"/>
          </p:cNvCxnSpPr>
          <p:nvPr/>
        </p:nvCxnSpPr>
        <p:spPr>
          <a:xfrm flipV="1">
            <a:off x="19442" y="2686739"/>
            <a:ext cx="3041613" cy="195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946886" y="998313"/>
            <a:ext cx="936104" cy="1477328"/>
            <a:chOff x="275674" y="3291801"/>
            <a:chExt cx="936104" cy="147732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f=256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842" y="881291"/>
            <a:ext cx="1820800" cy="1805448"/>
            <a:chOff x="3810149" y="2623243"/>
            <a:chExt cx="1820800" cy="1805448"/>
          </a:xfrm>
        </p:grpSpPr>
        <p:sp>
          <p:nvSpPr>
            <p:cNvPr id="40" name="정육면체 39"/>
            <p:cNvSpPr/>
            <p:nvPr/>
          </p:nvSpPr>
          <p:spPr>
            <a:xfrm>
              <a:off x="4367243" y="2623243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3810149" y="3158265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L4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55822" y="1774068"/>
            <a:ext cx="14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64X64X256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23702" y="1037808"/>
            <a:ext cx="14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64X64X256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987444" y="998313"/>
            <a:ext cx="1436600" cy="1661994"/>
            <a:chOff x="5987444" y="998313"/>
            <a:chExt cx="1436600" cy="1661994"/>
          </a:xfrm>
        </p:grpSpPr>
        <p:sp>
          <p:nvSpPr>
            <p:cNvPr id="44" name="정육면체 43"/>
            <p:cNvSpPr/>
            <p:nvPr/>
          </p:nvSpPr>
          <p:spPr>
            <a:xfrm>
              <a:off x="6129210" y="998313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87444" y="2290975"/>
              <a:ext cx="14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64X64X256</a:t>
              </a:r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562684" y="998313"/>
            <a:ext cx="936104" cy="1477328"/>
            <a:chOff x="275674" y="3291801"/>
            <a:chExt cx="936104" cy="1477328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f=256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498788" y="998313"/>
            <a:ext cx="1436600" cy="1661994"/>
            <a:chOff x="5987444" y="998313"/>
            <a:chExt cx="1436600" cy="1661994"/>
          </a:xfrm>
        </p:grpSpPr>
        <p:sp>
          <p:nvSpPr>
            <p:cNvPr id="52" name="정육면체 51"/>
            <p:cNvSpPr/>
            <p:nvPr/>
          </p:nvSpPr>
          <p:spPr>
            <a:xfrm>
              <a:off x="6129210" y="998313"/>
              <a:ext cx="1263706" cy="1270426"/>
            </a:xfrm>
            <a:prstGeom prst="cube">
              <a:avLst>
                <a:gd name="adj" fmla="val 447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87444" y="2290975"/>
              <a:ext cx="14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64X64X256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9442" y="3302311"/>
            <a:ext cx="1014610" cy="923330"/>
            <a:chOff x="1841030" y="1015568"/>
            <a:chExt cx="1014610" cy="923330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1919536" y="1628800"/>
              <a:ext cx="72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41030" y="1015568"/>
              <a:ext cx="101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upconv</a:t>
              </a:r>
              <a:endParaRPr lang="en-US" altLang="ko-KR" dirty="0" smtClean="0"/>
            </a:p>
            <a:p>
              <a:r>
                <a:rPr lang="en-US" altLang="ko-KR" dirty="0" smtClean="0"/>
                <a:t>2X2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573" y="3325880"/>
            <a:ext cx="1780269" cy="1790487"/>
            <a:chOff x="549246" y="3325880"/>
            <a:chExt cx="1780269" cy="1790487"/>
          </a:xfrm>
        </p:grpSpPr>
        <p:sp>
          <p:nvSpPr>
            <p:cNvPr id="62" name="정육면체 61"/>
            <p:cNvSpPr/>
            <p:nvPr/>
          </p:nvSpPr>
          <p:spPr>
            <a:xfrm>
              <a:off x="931129" y="3325880"/>
              <a:ext cx="1398386" cy="1405823"/>
            </a:xfrm>
            <a:prstGeom prst="cube">
              <a:avLst>
                <a:gd name="adj" fmla="val 257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/>
            <p:cNvSpPr/>
            <p:nvPr/>
          </p:nvSpPr>
          <p:spPr>
            <a:xfrm>
              <a:off x="549246" y="3710544"/>
              <a:ext cx="1398386" cy="1405823"/>
            </a:xfrm>
            <a:prstGeom prst="cube">
              <a:avLst>
                <a:gd name="adj" fmla="val 2579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L3</a:t>
              </a:r>
              <a:endParaRPr lang="ko-KR" alt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0636" y="4067562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128X128X128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453696" y="3274807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128X128X128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882166" y="3290127"/>
            <a:ext cx="936104" cy="1477328"/>
            <a:chOff x="275674" y="3291801"/>
            <a:chExt cx="936104" cy="1477328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f=128</a:t>
              </a:r>
              <a:endParaRPr lang="ko-KR" altLang="en-US" dirty="0"/>
            </a:p>
          </p:txBody>
        </p:sp>
      </p:grpSp>
      <p:sp>
        <p:nvSpPr>
          <p:cNvPr id="70" name="정육면체 69"/>
          <p:cNvSpPr/>
          <p:nvPr/>
        </p:nvSpPr>
        <p:spPr>
          <a:xfrm>
            <a:off x="4065207" y="3165796"/>
            <a:ext cx="1398386" cy="1405823"/>
          </a:xfrm>
          <a:prstGeom prst="cube">
            <a:avLst>
              <a:gd name="adj" fmla="val 25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5598017" y="3290127"/>
            <a:ext cx="936104" cy="1477328"/>
            <a:chOff x="275674" y="3291801"/>
            <a:chExt cx="936104" cy="147732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f=128</a:t>
              </a:r>
              <a:endParaRPr lang="ko-KR" altLang="en-US" dirty="0"/>
            </a:p>
          </p:txBody>
        </p:sp>
      </p:grpSp>
      <p:sp>
        <p:nvSpPr>
          <p:cNvPr id="74" name="정육면체 73"/>
          <p:cNvSpPr/>
          <p:nvPr/>
        </p:nvSpPr>
        <p:spPr>
          <a:xfrm>
            <a:off x="6795614" y="3165796"/>
            <a:ext cx="1398386" cy="1405823"/>
          </a:xfrm>
          <a:prstGeom prst="cube">
            <a:avLst>
              <a:gd name="adj" fmla="val 25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-2646" y="5499013"/>
            <a:ext cx="32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kip connection from layer 3</a:t>
            </a:r>
            <a:endParaRPr lang="ko-KR" altLang="en-US" dirty="0"/>
          </a:p>
        </p:txBody>
      </p:sp>
      <p:cxnSp>
        <p:nvCxnSpPr>
          <p:cNvPr id="76" name="꺾인 연결선 75"/>
          <p:cNvCxnSpPr>
            <a:endCxn id="63" idx="3"/>
          </p:cNvCxnSpPr>
          <p:nvPr/>
        </p:nvCxnSpPr>
        <p:spPr>
          <a:xfrm flipV="1">
            <a:off x="-2646" y="5116367"/>
            <a:ext cx="1339062" cy="384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48534" y="4633353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128X128X128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25255" y="4633353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128X128X128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9442" y="5856166"/>
            <a:ext cx="1014610" cy="923330"/>
            <a:chOff x="1841030" y="1015568"/>
            <a:chExt cx="1014610" cy="923330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1919536" y="1628800"/>
              <a:ext cx="72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841030" y="1015568"/>
              <a:ext cx="101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upconv</a:t>
              </a:r>
              <a:endParaRPr lang="en-US" altLang="ko-KR" dirty="0" smtClean="0"/>
            </a:p>
            <a:p>
              <a:r>
                <a:rPr lang="en-US" altLang="ko-KR" dirty="0" smtClean="0"/>
                <a:t>2X2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08960" y="5960918"/>
            <a:ext cx="1817542" cy="1828619"/>
            <a:chOff x="1038098" y="5841027"/>
            <a:chExt cx="1817542" cy="1828619"/>
          </a:xfrm>
        </p:grpSpPr>
        <p:sp>
          <p:nvSpPr>
            <p:cNvPr id="84" name="정육면체 83"/>
            <p:cNvSpPr/>
            <p:nvPr/>
          </p:nvSpPr>
          <p:spPr>
            <a:xfrm>
              <a:off x="1395037" y="5841027"/>
              <a:ext cx="1460603" cy="1460603"/>
            </a:xfrm>
            <a:prstGeom prst="cube">
              <a:avLst>
                <a:gd name="adj" fmla="val 237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정육면체 84"/>
            <p:cNvSpPr/>
            <p:nvPr/>
          </p:nvSpPr>
          <p:spPr>
            <a:xfrm>
              <a:off x="1038098" y="6209043"/>
              <a:ext cx="1460603" cy="1460603"/>
            </a:xfrm>
            <a:prstGeom prst="cube">
              <a:avLst>
                <a:gd name="adj" fmla="val 2377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L2</a:t>
              </a:r>
              <a:endParaRPr lang="ko-KR" alt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75506" y="6631303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256X256X64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12279" y="5859633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256X256X64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3448" y="7805960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256X256X128</a:t>
            </a:r>
            <a:endParaRPr lang="ko-KR" altLang="en-US" dirty="0"/>
          </a:p>
        </p:txBody>
      </p:sp>
      <p:grpSp>
        <p:nvGrpSpPr>
          <p:cNvPr id="90" name="그룹 89"/>
          <p:cNvGrpSpPr/>
          <p:nvPr/>
        </p:nvGrpSpPr>
        <p:grpSpPr>
          <a:xfrm>
            <a:off x="2883911" y="5868100"/>
            <a:ext cx="936104" cy="1477328"/>
            <a:chOff x="275674" y="3291801"/>
            <a:chExt cx="936104" cy="1477328"/>
          </a:xfrm>
        </p:grpSpPr>
        <p:cxnSp>
          <p:nvCxnSpPr>
            <p:cNvPr id="91" name="직선 화살표 연결선 90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f=64</a:t>
              </a:r>
              <a:endParaRPr lang="ko-KR" altLang="en-US" dirty="0"/>
            </a:p>
          </p:txBody>
        </p:sp>
      </p:grpSp>
      <p:sp>
        <p:nvSpPr>
          <p:cNvPr id="93" name="정육면체 92"/>
          <p:cNvSpPr/>
          <p:nvPr/>
        </p:nvSpPr>
        <p:spPr>
          <a:xfrm>
            <a:off x="4023140" y="5716765"/>
            <a:ext cx="1460603" cy="1460603"/>
          </a:xfrm>
          <a:prstGeom prst="cube">
            <a:avLst>
              <a:gd name="adj" fmla="val 2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935679" y="7186017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256X256X64</a:t>
            </a:r>
            <a:endParaRPr lang="ko-KR" altLang="en-US" dirty="0"/>
          </a:p>
        </p:txBody>
      </p:sp>
      <p:sp>
        <p:nvSpPr>
          <p:cNvPr id="95" name="정육면체 94"/>
          <p:cNvSpPr/>
          <p:nvPr/>
        </p:nvSpPr>
        <p:spPr>
          <a:xfrm>
            <a:off x="6651176" y="5716765"/>
            <a:ext cx="1460603" cy="1460603"/>
          </a:xfrm>
          <a:prstGeom prst="cube">
            <a:avLst>
              <a:gd name="adj" fmla="val 2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563715" y="7186017"/>
            <a:ext cx="16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256X256X64</a:t>
            </a:r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5583488" y="5868100"/>
            <a:ext cx="936104" cy="1477328"/>
            <a:chOff x="275674" y="3291801"/>
            <a:chExt cx="936104" cy="1477328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f=64</a:t>
              </a:r>
              <a:endParaRPr lang="ko-KR" altLang="en-US" dirty="0"/>
            </a:p>
          </p:txBody>
        </p:sp>
      </p:grpSp>
      <p:cxnSp>
        <p:nvCxnSpPr>
          <p:cNvPr id="100" name="꺾인 연결선 99"/>
          <p:cNvCxnSpPr>
            <a:endCxn id="85" idx="3"/>
          </p:cNvCxnSpPr>
          <p:nvPr/>
        </p:nvCxnSpPr>
        <p:spPr>
          <a:xfrm flipV="1">
            <a:off x="-2646" y="7789537"/>
            <a:ext cx="1468249" cy="617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-2646" y="8119601"/>
            <a:ext cx="32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kip connection from layer 2</a:t>
            </a:r>
            <a:endParaRPr lang="ko-KR" altLang="en-US" dirty="0"/>
          </a:p>
        </p:txBody>
      </p:sp>
      <p:sp>
        <p:nvSpPr>
          <p:cNvPr id="103" name="정육면체 102"/>
          <p:cNvSpPr/>
          <p:nvPr/>
        </p:nvSpPr>
        <p:spPr>
          <a:xfrm>
            <a:off x="1094320" y="8671439"/>
            <a:ext cx="1632182" cy="1632182"/>
          </a:xfrm>
          <a:prstGeom prst="cube">
            <a:avLst>
              <a:gd name="adj" fmla="val 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19442" y="8802574"/>
            <a:ext cx="1014610" cy="923330"/>
            <a:chOff x="1841030" y="1015568"/>
            <a:chExt cx="1014610" cy="923330"/>
          </a:xfrm>
        </p:grpSpPr>
        <p:cxnSp>
          <p:nvCxnSpPr>
            <p:cNvPr id="105" name="직선 화살표 연결선 104"/>
            <p:cNvCxnSpPr/>
            <p:nvPr/>
          </p:nvCxnSpPr>
          <p:spPr>
            <a:xfrm>
              <a:off x="1919536" y="1628800"/>
              <a:ext cx="72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841030" y="1015568"/>
              <a:ext cx="101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upconv</a:t>
              </a:r>
              <a:endParaRPr lang="en-US" altLang="ko-KR" dirty="0" smtClean="0"/>
            </a:p>
            <a:p>
              <a:r>
                <a:rPr lang="en-US" altLang="ko-KR" dirty="0" smtClean="0"/>
                <a:t>2X2</a:t>
              </a:r>
            </a:p>
            <a:p>
              <a:r>
                <a:rPr lang="en-US" altLang="ko-KR" dirty="0" smtClean="0"/>
                <a:t>s=2</a:t>
              </a:r>
            </a:p>
          </p:txBody>
        </p:sp>
      </p:grpSp>
      <p:sp>
        <p:nvSpPr>
          <p:cNvPr id="107" name="정육면체 106"/>
          <p:cNvSpPr/>
          <p:nvPr/>
        </p:nvSpPr>
        <p:spPr>
          <a:xfrm>
            <a:off x="872246" y="8877010"/>
            <a:ext cx="1632182" cy="1632182"/>
          </a:xfrm>
          <a:prstGeom prst="cube">
            <a:avLst>
              <a:gd name="adj" fmla="val 1141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L1</a:t>
            </a:r>
            <a:endParaRPr lang="ko-KR" altLang="en-US" dirty="0"/>
          </a:p>
        </p:txBody>
      </p:sp>
      <p:cxnSp>
        <p:nvCxnSpPr>
          <p:cNvPr id="108" name="꺾인 연결선 107"/>
          <p:cNvCxnSpPr>
            <a:endCxn id="107" idx="3"/>
          </p:cNvCxnSpPr>
          <p:nvPr/>
        </p:nvCxnSpPr>
        <p:spPr>
          <a:xfrm flipV="1">
            <a:off x="-2646" y="10509192"/>
            <a:ext cx="1597843" cy="531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400" y="10800260"/>
            <a:ext cx="32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kip connection from layer 1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2850208" y="8699254"/>
            <a:ext cx="936104" cy="1477328"/>
            <a:chOff x="275674" y="3291801"/>
            <a:chExt cx="936104" cy="1477328"/>
          </a:xfrm>
        </p:grpSpPr>
        <p:cxnSp>
          <p:nvCxnSpPr>
            <p:cNvPr id="112" name="직선 화살표 연결선 111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f=32</a:t>
              </a:r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93448" y="10479575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512X512X64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27214" y="9981381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512X512X32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227214" y="8533453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512X512X32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15613" y="2524333"/>
            <a:ext cx="14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64X64X512</a:t>
            </a:r>
            <a:endParaRPr lang="ko-KR" altLang="en-US" dirty="0"/>
          </a:p>
        </p:txBody>
      </p:sp>
      <p:sp>
        <p:nvSpPr>
          <p:cNvPr id="121" name="정육면체 120"/>
          <p:cNvSpPr/>
          <p:nvPr/>
        </p:nvSpPr>
        <p:spPr>
          <a:xfrm>
            <a:off x="3900789" y="8461744"/>
            <a:ext cx="1632182" cy="1632182"/>
          </a:xfrm>
          <a:prstGeom prst="cube">
            <a:avLst>
              <a:gd name="adj" fmla="val 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928909" y="10093926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512X512X32</a:t>
            </a:r>
            <a:endParaRPr lang="ko-KR" altLang="en-US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5621378" y="8699254"/>
            <a:ext cx="936104" cy="1477328"/>
            <a:chOff x="275674" y="3291801"/>
            <a:chExt cx="936104" cy="1477328"/>
          </a:xfrm>
        </p:grpSpPr>
        <p:cxnSp>
          <p:nvCxnSpPr>
            <p:cNvPr id="124" name="직선 화살표 연결선 123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3X3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f=32</a:t>
              </a:r>
              <a:endParaRPr lang="ko-KR" altLang="en-US" dirty="0"/>
            </a:p>
          </p:txBody>
        </p:sp>
      </p:grpSp>
      <p:sp>
        <p:nvSpPr>
          <p:cNvPr id="126" name="정육면체 125"/>
          <p:cNvSpPr/>
          <p:nvPr/>
        </p:nvSpPr>
        <p:spPr>
          <a:xfrm>
            <a:off x="6671959" y="8461744"/>
            <a:ext cx="1632182" cy="1632182"/>
          </a:xfrm>
          <a:prstGeom prst="cube">
            <a:avLst>
              <a:gd name="adj" fmla="val 1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700079" y="10093926"/>
            <a:ext cx="164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512X512X32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9471249" y="8580051"/>
            <a:ext cx="1428159" cy="1797492"/>
            <a:chOff x="263352" y="1112742"/>
            <a:chExt cx="1428159" cy="1797492"/>
          </a:xfrm>
        </p:grpSpPr>
        <p:sp>
          <p:nvSpPr>
            <p:cNvPr id="129" name="직사각형 128"/>
            <p:cNvSpPr/>
            <p:nvPr/>
          </p:nvSpPr>
          <p:spPr>
            <a:xfrm>
              <a:off x="263352" y="1112742"/>
              <a:ext cx="1428159" cy="142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359" y="25409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512X512X1</a:t>
              </a:r>
              <a:endParaRPr lang="ko-KR" altLang="en-US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8398884" y="8699254"/>
            <a:ext cx="936104" cy="1477328"/>
            <a:chOff x="275674" y="3291801"/>
            <a:chExt cx="936104" cy="1477328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275674" y="387038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66808" y="3291801"/>
              <a:ext cx="8449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Conv</a:t>
              </a:r>
              <a:endParaRPr lang="en-US" altLang="ko-KR" dirty="0" smtClean="0"/>
            </a:p>
            <a:p>
              <a:r>
                <a:rPr lang="en-US" altLang="ko-KR" dirty="0" smtClean="0"/>
                <a:t>1X1</a:t>
              </a:r>
            </a:p>
            <a:p>
              <a:r>
                <a:rPr lang="en-US" altLang="ko-KR" dirty="0" smtClean="0"/>
                <a:t>Same</a:t>
              </a:r>
            </a:p>
            <a:p>
              <a:r>
                <a:rPr lang="en-US" altLang="ko-KR" dirty="0" smtClean="0"/>
                <a:t>s=1</a:t>
              </a:r>
            </a:p>
            <a:p>
              <a:r>
                <a:rPr lang="en-US" altLang="ko-KR" dirty="0" smtClean="0"/>
                <a:t>f=32</a:t>
              </a:r>
              <a:endParaRPr lang="ko-KR" altLang="en-US" dirty="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8125154" y="8133930"/>
            <a:ext cx="157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Channel</a:t>
            </a:r>
            <a:r>
              <a:rPr lang="en-US" altLang="ko-KR" dirty="0"/>
              <a:t> ↓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945233" y="830902"/>
            <a:ext cx="2480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Each </a:t>
            </a:r>
            <a:r>
              <a:rPr lang="en-US" altLang="ko-KR" sz="1600" dirty="0" err="1" smtClean="0"/>
              <a:t>conv</a:t>
            </a:r>
            <a:endParaRPr lang="en-US" altLang="ko-KR" sz="1600" dirty="0" smtClean="0"/>
          </a:p>
          <a:p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conv</a:t>
            </a:r>
            <a:r>
              <a:rPr lang="en-US" altLang="ko-KR" sz="1600" dirty="0" smtClean="0"/>
              <a:t> -&gt; BN -&gt; </a:t>
            </a:r>
            <a:r>
              <a:rPr lang="en-US" altLang="ko-KR" sz="1600" dirty="0" err="1" smtClean="0"/>
              <a:t>ReLU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89008" y="1355215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6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089008" y="3684710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7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089008" y="6238565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8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89008" y="8001471"/>
            <a:ext cx="17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Layer 9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5" name="직선 화살표 연결선 144"/>
          <p:cNvCxnSpPr>
            <a:stCxn id="137" idx="2"/>
            <a:endCxn id="133" idx="0"/>
          </p:cNvCxnSpPr>
          <p:nvPr/>
        </p:nvCxnSpPr>
        <p:spPr>
          <a:xfrm>
            <a:off x="8912503" y="8503262"/>
            <a:ext cx="0" cy="1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training and loss function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352" y="980728"/>
            <a:ext cx="1171104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Weight : truncated normal distribution</a:t>
            </a:r>
          </a:p>
          <a:p>
            <a:r>
              <a:rPr lang="en-US" altLang="ko-KR" sz="2400" dirty="0" smtClean="0"/>
              <a:t>Loss function : L2 Loss </a:t>
            </a:r>
          </a:p>
          <a:p>
            <a:pPr lvl="1"/>
            <a:r>
              <a:rPr lang="en-US" altLang="ko-KR" sz="2000" dirty="0" smtClean="0"/>
              <a:t>F(Yi) : reconstructed image from low-resolution image Yi</a:t>
            </a:r>
          </a:p>
          <a:p>
            <a:pPr lvl="1"/>
            <a:r>
              <a:rPr lang="en-US" altLang="ko-KR" sz="2000" dirty="0" smtClean="0"/>
              <a:t>Xi : high resolution label image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Activation function : </a:t>
            </a:r>
            <a:r>
              <a:rPr lang="en-US" altLang="ko-KR" sz="2400" dirty="0" err="1" smtClean="0"/>
              <a:t>ReLU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Optimizer : Adam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Epoch : 18</a:t>
            </a:r>
            <a:endParaRPr lang="en-US" altLang="ko-KR" sz="2400" dirty="0"/>
          </a:p>
          <a:p>
            <a:endParaRPr lang="en-US" altLang="ko-K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5440" y="2636912"/>
                <a:ext cx="6441059" cy="924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636912"/>
                <a:ext cx="6441059" cy="924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824192" y="277598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 : #</a:t>
            </a:r>
            <a:r>
              <a:rPr lang="en-US" altLang="ko-KR" dirty="0" err="1" smtClean="0"/>
              <a:t>imgs</a:t>
            </a:r>
            <a:r>
              <a:rPr lang="en-US" altLang="ko-KR" dirty="0" smtClean="0"/>
              <a:t> in mini-batch</a:t>
            </a:r>
          </a:p>
          <a:p>
            <a:r>
              <a:rPr lang="en-US" altLang="ko-KR" dirty="0" smtClean="0"/>
              <a:t>m : #layer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3655" y="4455512"/>
                <a:ext cx="6551602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5" y="4455512"/>
                <a:ext cx="6551602" cy="762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60920" y="4077037"/>
                <a:ext cx="4611743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 : iteration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update parameter(weight/bias)</a:t>
                </a:r>
              </a:p>
              <a:p>
                <a:r>
                  <a:rPr lang="en-US" altLang="ko-KR" dirty="0" smtClean="0"/>
                  <a:t>τ :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moment vector (initialized to zero)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0.9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0.999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20" y="4077037"/>
                <a:ext cx="4611743" cy="1821140"/>
              </a:xfrm>
              <a:prstGeom prst="rect">
                <a:avLst/>
              </a:prstGeom>
              <a:blipFill>
                <a:blip r:embed="rId4"/>
                <a:stretch>
                  <a:fillRect l="-1190" t="-2007" r="-2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1127</Words>
  <Application>Microsoft Office PowerPoint</Application>
  <PresentationFormat>와이드스크린</PresentationFormat>
  <Paragraphs>357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Calibri</vt:lpstr>
      <vt:lpstr>맑은 고딕</vt:lpstr>
      <vt:lpstr>Segoe Print</vt:lpstr>
      <vt:lpstr>Gill Sans MT</vt:lpstr>
      <vt:lpstr>Cambria Math</vt:lpstr>
      <vt:lpstr>Arial</vt:lpstr>
      <vt:lpstr>Times New Roman</vt:lpstr>
      <vt:lpstr>Symbol</vt:lpstr>
      <vt:lpstr>Mistral</vt:lpstr>
      <vt:lpstr>Office 테마</vt:lpstr>
      <vt:lpstr>테마1</vt:lpstr>
      <vt:lpstr>1_테마1</vt:lpstr>
      <vt:lpstr>PowerPoint 프레젠테이션</vt:lpstr>
      <vt:lpstr>Abstract</vt:lpstr>
      <vt:lpstr>Introduction</vt:lpstr>
      <vt:lpstr>Introduction</vt:lpstr>
      <vt:lpstr>Materials and methods</vt:lpstr>
      <vt:lpstr>Materials and methods</vt:lpstr>
      <vt:lpstr>Materials and methods</vt:lpstr>
      <vt:lpstr>Materials and methods</vt:lpstr>
      <vt:lpstr>Data training and loss function</vt:lpstr>
      <vt:lpstr>Image analysis</vt:lpstr>
      <vt:lpstr>Image analysis</vt:lpstr>
      <vt:lpstr>Results</vt:lpstr>
      <vt:lpstr>Results</vt:lpstr>
      <vt:lpstr>Results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</dc:creator>
  <cp:lastModifiedBy>Lee Soo Ah</cp:lastModifiedBy>
  <cp:revision>394</cp:revision>
  <cp:lastPrinted>2017-02-15T08:43:38Z</cp:lastPrinted>
  <dcterms:created xsi:type="dcterms:W3CDTF">2016-05-08T13:12:53Z</dcterms:created>
  <dcterms:modified xsi:type="dcterms:W3CDTF">2019-01-16T04:35:54Z</dcterms:modified>
</cp:coreProperties>
</file>