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923" r:id="rId2"/>
    <p:sldMasterId id="2147483936" r:id="rId3"/>
  </p:sldMasterIdLst>
  <p:notesMasterIdLst>
    <p:notesMasterId r:id="rId19"/>
  </p:notesMasterIdLst>
  <p:handoutMasterIdLst>
    <p:handoutMasterId r:id="rId20"/>
  </p:handoutMasterIdLst>
  <p:sldIdLst>
    <p:sldId id="549" r:id="rId4"/>
    <p:sldId id="547" r:id="rId5"/>
    <p:sldId id="551" r:id="rId6"/>
    <p:sldId id="552" r:id="rId7"/>
    <p:sldId id="554" r:id="rId8"/>
    <p:sldId id="553" r:id="rId9"/>
    <p:sldId id="556" r:id="rId10"/>
    <p:sldId id="555" r:id="rId11"/>
    <p:sldId id="557" r:id="rId12"/>
    <p:sldId id="558" r:id="rId13"/>
    <p:sldId id="559" r:id="rId14"/>
    <p:sldId id="560" r:id="rId15"/>
    <p:sldId id="563" r:id="rId16"/>
    <p:sldId id="562" r:id="rId17"/>
    <p:sldId id="564" r:id="rId18"/>
  </p:sldIdLst>
  <p:sldSz cx="12192000" cy="6858000"/>
  <p:notesSz cx="7104063" cy="10234613"/>
  <p:embeddedFontLst>
    <p:embeddedFont>
      <p:font typeface="Cambria Math" panose="02040503050406030204" pitchFamily="18" charset="0"/>
      <p:regular r:id="rId21"/>
    </p:embeddedFont>
    <p:embeddedFont>
      <p:font typeface="Mistral" panose="03090702030407020403" pitchFamily="66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Segoe Print" panose="02000600000000000000" pitchFamily="2" charset="0"/>
      <p:regular r:id="rId29"/>
      <p:bold r:id="rId30"/>
    </p:embeddedFont>
    <p:embeddedFont>
      <p:font typeface="Gill Sans MT" panose="020B0502020104020203" pitchFamily="34" charset="0"/>
      <p:regular r:id="rId31"/>
      <p:bold r:id="rId32"/>
      <p:italic r:id="rId33"/>
      <p:boldItalic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889"/>
    <a:srgbClr val="66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7" autoAdjust="0"/>
  </p:normalViewPr>
  <p:slideViewPr>
    <p:cSldViewPr showGuides="1">
      <p:cViewPr varScale="1">
        <p:scale>
          <a:sx n="81" d="100"/>
          <a:sy n="81" d="100"/>
        </p:scale>
        <p:origin x="102" y="528"/>
      </p:cViewPr>
      <p:guideLst>
        <p:guide orient="horz" pos="161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2760" y="7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CB214F1-E6EF-4198-90AD-8CFAC58D2FBE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95FD6EA-528D-40D9-87D0-C80704990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8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4C3FAB-4E18-4B7D-AF9C-16F0BA6A050A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D665788-959F-46A9-A274-F6F733FE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5788-959F-46A9-A274-F6F733FE66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204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5788-959F-46A9-A274-F6F733FE66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24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5788-959F-46A9-A274-F6F733FE66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28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5788-959F-46A9-A274-F6F733FE661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547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5788-959F-46A9-A274-F6F733FE661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52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5788-959F-46A9-A274-F6F733FE661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5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5788-959F-46A9-A274-F6F733FE66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5788-959F-46A9-A274-F6F733FE66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68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5788-959F-46A9-A274-F6F733FE66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3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5788-959F-46A9-A274-F6F733FE661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6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5788-959F-46A9-A274-F6F733FE661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4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5788-959F-46A9-A274-F6F733FE66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39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5788-959F-46A9-A274-F6F733FE66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97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5788-959F-46A9-A274-F6F733FE661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4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12712" y="333375"/>
            <a:ext cx="11685838" cy="4796433"/>
          </a:xfrm>
          <a:prstGeom prst="rect">
            <a:avLst/>
          </a:prstGeom>
          <a:solidFill>
            <a:srgbClr val="C9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4"/>
          <p:cNvSpPr/>
          <p:nvPr userDrawn="1"/>
        </p:nvSpPr>
        <p:spPr>
          <a:xfrm>
            <a:off x="199781" y="188640"/>
            <a:ext cx="11657257" cy="47971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95000"/>
                  <a:lumOff val="5000"/>
                </a:schemeClr>
              </a:gs>
              <a:gs pos="0">
                <a:srgbClr val="1E3F7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01" tIns="39601" rIns="79201" bIns="39601" rtlCol="0" anchor="ctr"/>
          <a:lstStyle/>
          <a:p>
            <a:pPr algn="ctr"/>
            <a:endParaRPr lang="ko-KR" altLang="en-US" sz="7356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932444" y="652383"/>
            <a:ext cx="10363200" cy="147002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9" name="부제목 2"/>
          <p:cNvSpPr>
            <a:spLocks noGrp="1"/>
          </p:cNvSpPr>
          <p:nvPr>
            <p:ph type="subTitle" idx="1"/>
          </p:nvPr>
        </p:nvSpPr>
        <p:spPr>
          <a:xfrm>
            <a:off x="1833594" y="2756520"/>
            <a:ext cx="8534400" cy="1752600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1018" y="5290006"/>
            <a:ext cx="1523810" cy="14513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47202" y="5419454"/>
            <a:ext cx="1644542" cy="1192466"/>
          </a:xfrm>
          <a:prstGeom prst="rect">
            <a:avLst/>
          </a:prstGeom>
        </p:spPr>
      </p:pic>
      <p:sp>
        <p:nvSpPr>
          <p:cNvPr id="22" name="직사각형 13"/>
          <p:cNvSpPr/>
          <p:nvPr userDrawn="1"/>
        </p:nvSpPr>
        <p:spPr>
          <a:xfrm>
            <a:off x="8472264" y="5745450"/>
            <a:ext cx="34303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37026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i="0" dirty="0" smtClean="0">
                <a:solidFill>
                  <a:srgbClr val="C0000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F</a:t>
            </a:r>
            <a:r>
              <a:rPr lang="en-US" altLang="ko-KR" sz="2000" b="1" dirty="0" smtClean="0">
                <a:latin typeface="Segoe Print" panose="02000600000000000000" pitchFamily="2" charset="0"/>
                <a:cs typeface="Calibri" panose="020F0502020204030204" pitchFamily="34" charset="0"/>
              </a:rPr>
              <a:t>unctional</a:t>
            </a:r>
            <a:r>
              <a:rPr lang="en-US" altLang="ko-KR" sz="2000" b="1" dirty="0" smtClean="0">
                <a:solidFill>
                  <a:srgbClr val="C0000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 smtClean="0">
                <a:latin typeface="Segoe Print" panose="02000600000000000000" pitchFamily="2" charset="0"/>
                <a:cs typeface="Calibri" panose="020F0502020204030204" pitchFamily="34" charset="0"/>
              </a:rPr>
              <a:t>&amp;</a:t>
            </a:r>
            <a:r>
              <a:rPr lang="en-US" altLang="ko-KR" sz="2000" b="1" dirty="0" smtClean="0">
                <a:solidFill>
                  <a:srgbClr val="C0000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 </a:t>
            </a:r>
            <a:r>
              <a:rPr kumimoji="0" lang="en-US" altLang="ko-KR" sz="2000" b="1" i="0" dirty="0" smtClean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M</a:t>
            </a:r>
            <a:r>
              <a:rPr kumimoji="0" lang="en-US" altLang="ko-KR" sz="2000" b="1" i="0" dirty="0" smtClean="0">
                <a:latin typeface="Segoe Print" panose="02000600000000000000" pitchFamily="2" charset="0"/>
                <a:cs typeface="Calibri" panose="020F0502020204030204" pitchFamily="34" charset="0"/>
              </a:rPr>
              <a:t>olecular</a:t>
            </a:r>
            <a:r>
              <a:rPr kumimoji="0" lang="en-US" altLang="ko-KR" sz="2000" b="1" i="0" dirty="0" smtClean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 </a:t>
            </a:r>
            <a:r>
              <a:rPr kumimoji="0" lang="en-US" altLang="ko-KR" sz="2000" b="1" i="0" dirty="0" smtClean="0">
                <a:solidFill>
                  <a:schemeClr val="accent4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I</a:t>
            </a:r>
            <a:r>
              <a:rPr kumimoji="0" lang="en-US" altLang="ko-KR" sz="2000" b="1" i="0" dirty="0" smtClean="0">
                <a:latin typeface="Segoe Print" panose="02000600000000000000" pitchFamily="2" charset="0"/>
                <a:cs typeface="Calibri" panose="020F0502020204030204" pitchFamily="34" charset="0"/>
              </a:rPr>
              <a:t>maging</a:t>
            </a:r>
            <a:r>
              <a:rPr kumimoji="0" lang="en-US" altLang="ko-KR" sz="2000" b="1" i="0" dirty="0" smtClean="0">
                <a:solidFill>
                  <a:schemeClr val="accent4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 </a:t>
            </a:r>
            <a:r>
              <a:rPr kumimoji="0" lang="en-US" altLang="ko-KR" sz="2000" b="1" i="0" dirty="0" smtClean="0">
                <a:solidFill>
                  <a:srgbClr val="0070C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S</a:t>
            </a:r>
            <a:r>
              <a:rPr kumimoji="0" lang="en-US" altLang="ko-KR" sz="2000" b="1" i="0" dirty="0" smtClean="0">
                <a:latin typeface="Segoe Print" panose="02000600000000000000" pitchFamily="2" charset="0"/>
                <a:cs typeface="Calibri" panose="020F0502020204030204" pitchFamily="34" charset="0"/>
              </a:rPr>
              <a:t>ystem</a:t>
            </a:r>
            <a:r>
              <a:rPr kumimoji="0" lang="en-US" altLang="ko-KR" sz="2000" b="1" i="0" dirty="0" smtClean="0">
                <a:solidFill>
                  <a:srgbClr val="0070C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 </a:t>
            </a:r>
            <a:r>
              <a:rPr kumimoji="0" lang="en-US" altLang="ko-KR" sz="2000" b="1" i="0" dirty="0" smtClean="0">
                <a:solidFill>
                  <a:schemeClr val="tx2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L</a:t>
            </a:r>
            <a:r>
              <a:rPr kumimoji="0" lang="en-US" altLang="ko-KR" sz="2000" b="1" i="0" dirty="0" smtClean="0">
                <a:latin typeface="Segoe Print" panose="02000600000000000000" pitchFamily="2" charset="0"/>
                <a:cs typeface="Calibri" panose="020F0502020204030204" pitchFamily="34" charset="0"/>
              </a:rPr>
              <a:t>ab</a:t>
            </a:r>
            <a:endParaRPr kumimoji="0" lang="ko-KR" altLang="en-US" sz="2000" b="1" i="0" dirty="0">
              <a:latin typeface="Segoe Print" panose="020006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42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746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7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1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55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"/>
            <a:ext cx="1035340" cy="85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1047715" y="142853"/>
            <a:ext cx="2857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rgbClr val="C00000"/>
                </a:solidFill>
                <a:latin typeface="Mistral" pitchFamily="66" charset="0"/>
              </a:rPr>
              <a:t>F</a:t>
            </a:r>
            <a:r>
              <a:rPr lang="en-US" sz="1800" b="1" i="1" dirty="0" smtClean="0">
                <a:solidFill>
                  <a:prstClr val="black"/>
                </a:solidFill>
                <a:latin typeface="Mistral" pitchFamily="66" charset="0"/>
              </a:rPr>
              <a:t>unctional &amp; </a:t>
            </a:r>
            <a:r>
              <a:rPr lang="en-US" sz="1800" b="1" i="1" dirty="0" smtClean="0">
                <a:solidFill>
                  <a:srgbClr val="9BBB59">
                    <a:lumMod val="75000"/>
                  </a:srgbClr>
                </a:solidFill>
                <a:latin typeface="Mistral" pitchFamily="66" charset="0"/>
              </a:rPr>
              <a:t>M</a:t>
            </a:r>
            <a:r>
              <a:rPr lang="en-US" sz="1800" b="1" i="1" dirty="0" smtClean="0">
                <a:solidFill>
                  <a:prstClr val="black"/>
                </a:solidFill>
                <a:latin typeface="Mistral" pitchFamily="66" charset="0"/>
              </a:rPr>
              <a:t>olecular </a:t>
            </a:r>
          </a:p>
          <a:p>
            <a:r>
              <a:rPr lang="en-US" sz="1800" b="1" i="1" dirty="0" smtClean="0">
                <a:solidFill>
                  <a:srgbClr val="8064A2"/>
                </a:solidFill>
                <a:latin typeface="Mistral" pitchFamily="66" charset="0"/>
              </a:rPr>
              <a:t>I</a:t>
            </a:r>
            <a:r>
              <a:rPr lang="en-US" sz="1800" b="1" i="1" dirty="0" smtClean="0">
                <a:solidFill>
                  <a:prstClr val="black"/>
                </a:solidFill>
                <a:latin typeface="Mistral" pitchFamily="66" charset="0"/>
              </a:rPr>
              <a:t>maging </a:t>
            </a:r>
            <a:r>
              <a:rPr lang="en-US" sz="1800" b="1" i="1" dirty="0" smtClean="0">
                <a:solidFill>
                  <a:srgbClr val="0070C0"/>
                </a:solidFill>
                <a:latin typeface="Mistral" pitchFamily="66" charset="0"/>
              </a:rPr>
              <a:t>S</a:t>
            </a:r>
            <a:r>
              <a:rPr lang="en-US" sz="1800" b="1" i="1" dirty="0" smtClean="0">
                <a:solidFill>
                  <a:prstClr val="black"/>
                </a:solidFill>
                <a:latin typeface="Mistral" pitchFamily="66" charset="0"/>
              </a:rPr>
              <a:t>ystem Lab</a:t>
            </a:r>
            <a:endParaRPr lang="ko-KR" altLang="en-US" sz="1800" dirty="0">
              <a:solidFill>
                <a:prstClr val="black"/>
              </a:solidFill>
              <a:latin typeface="Mistral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71546"/>
            <a:ext cx="10972800" cy="527377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358775" indent="-1730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715963" indent="-1730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901700" indent="-1857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48" y="6448252"/>
            <a:ext cx="284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E9AB6943-BA36-46CF-8B6C-1628FF4C6208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92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150017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958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071547"/>
            <a:ext cx="53848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071547"/>
            <a:ext cx="53848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8376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35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01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236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4"/>
          <p:cNvSpPr/>
          <p:nvPr userDrawn="1"/>
        </p:nvSpPr>
        <p:spPr>
          <a:xfrm>
            <a:off x="0" y="0"/>
            <a:ext cx="12192000" cy="8543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95000"/>
                  <a:lumOff val="5000"/>
                </a:schemeClr>
              </a:gs>
              <a:gs pos="0">
                <a:srgbClr val="1E3F7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01" tIns="39601" rIns="79201" bIns="39601" rtlCol="0" anchor="ctr"/>
          <a:lstStyle/>
          <a:p>
            <a:pPr algn="ctr"/>
            <a:endParaRPr lang="ko-KR" altLang="en-US" sz="7356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370" y="1"/>
            <a:ext cx="11356843" cy="836711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4"/>
            <a:ext cx="10972800" cy="4857750"/>
          </a:xfrm>
        </p:spPr>
        <p:txBody>
          <a:bodyPr>
            <a:normAutofit/>
          </a:bodyPr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13"/>
          <p:cNvSpPr/>
          <p:nvPr userDrawn="1"/>
        </p:nvSpPr>
        <p:spPr>
          <a:xfrm>
            <a:off x="8184232" y="6505542"/>
            <a:ext cx="4007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37026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i="0" dirty="0" smtClean="0">
                <a:solidFill>
                  <a:srgbClr val="183889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Seoul National University </a:t>
            </a:r>
            <a:r>
              <a:rPr kumimoji="0" lang="en-US" altLang="ko-KR" sz="1800" b="1" i="0" dirty="0" smtClean="0">
                <a:solidFill>
                  <a:srgbClr val="C0000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F</a:t>
            </a:r>
            <a:r>
              <a:rPr kumimoji="0" lang="en-US" altLang="ko-KR" sz="1800" b="1" i="0" dirty="0" smtClean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M</a:t>
            </a:r>
            <a:r>
              <a:rPr kumimoji="0" lang="en-US" altLang="ko-KR" sz="1800" b="1" i="0" dirty="0" smtClean="0">
                <a:solidFill>
                  <a:schemeClr val="accent4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I</a:t>
            </a:r>
            <a:r>
              <a:rPr kumimoji="0" lang="en-US" altLang="ko-KR" sz="1800" b="1" i="0" dirty="0" smtClean="0">
                <a:solidFill>
                  <a:srgbClr val="0070C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S</a:t>
            </a:r>
            <a:r>
              <a:rPr kumimoji="0" lang="en-US" altLang="ko-KR" sz="1800" b="1" i="0" dirty="0" smtClean="0">
                <a:solidFill>
                  <a:schemeClr val="tx2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L</a:t>
            </a:r>
            <a:endParaRPr kumimoji="0" lang="ko-KR" altLang="en-US" sz="1800" b="1" i="0" dirty="0">
              <a:latin typeface="Segoe Print" panose="020006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3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358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89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980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1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5423925" y="4445732"/>
            <a:ext cx="2544283" cy="9721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8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1" t="53043"/>
          <a:stretch/>
        </p:blipFill>
        <p:spPr>
          <a:xfrm>
            <a:off x="8140757" y="3637722"/>
            <a:ext cx="4051244" cy="32202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1" t="53043"/>
          <a:stretch/>
        </p:blipFill>
        <p:spPr>
          <a:xfrm>
            <a:off x="8140755" y="3637722"/>
            <a:ext cx="4051244" cy="32202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5847532" y="4517587"/>
            <a:ext cx="2208245" cy="8914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8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183899" y="5026530"/>
            <a:ext cx="2208245" cy="8914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8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3" y="2996953"/>
            <a:ext cx="7680853" cy="248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0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"/>
            <a:ext cx="1035340" cy="85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1047715" y="142853"/>
            <a:ext cx="2857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rgbClr val="C00000"/>
                </a:solidFill>
                <a:latin typeface="Mistral" pitchFamily="66" charset="0"/>
              </a:rPr>
              <a:t>F</a:t>
            </a:r>
            <a:r>
              <a:rPr lang="en-US" sz="1800" b="1" i="1" dirty="0" smtClean="0">
                <a:solidFill>
                  <a:prstClr val="black"/>
                </a:solidFill>
                <a:latin typeface="Mistral" pitchFamily="66" charset="0"/>
              </a:rPr>
              <a:t>unctional &amp; </a:t>
            </a:r>
            <a:r>
              <a:rPr lang="en-US" sz="1800" b="1" i="1" dirty="0" smtClean="0">
                <a:solidFill>
                  <a:srgbClr val="9BBB59">
                    <a:lumMod val="75000"/>
                  </a:srgbClr>
                </a:solidFill>
                <a:latin typeface="Mistral" pitchFamily="66" charset="0"/>
              </a:rPr>
              <a:t>M</a:t>
            </a:r>
            <a:r>
              <a:rPr lang="en-US" sz="1800" b="1" i="1" dirty="0" smtClean="0">
                <a:solidFill>
                  <a:prstClr val="black"/>
                </a:solidFill>
                <a:latin typeface="Mistral" pitchFamily="66" charset="0"/>
              </a:rPr>
              <a:t>olecular </a:t>
            </a:r>
          </a:p>
          <a:p>
            <a:r>
              <a:rPr lang="en-US" sz="1800" b="1" i="1" dirty="0" smtClean="0">
                <a:solidFill>
                  <a:srgbClr val="8064A2"/>
                </a:solidFill>
                <a:latin typeface="Mistral" pitchFamily="66" charset="0"/>
              </a:rPr>
              <a:t>I</a:t>
            </a:r>
            <a:r>
              <a:rPr lang="en-US" sz="1800" b="1" i="1" dirty="0" smtClean="0">
                <a:solidFill>
                  <a:prstClr val="black"/>
                </a:solidFill>
                <a:latin typeface="Mistral" pitchFamily="66" charset="0"/>
              </a:rPr>
              <a:t>maging </a:t>
            </a:r>
            <a:r>
              <a:rPr lang="en-US" sz="1800" b="1" i="1" dirty="0" smtClean="0">
                <a:solidFill>
                  <a:srgbClr val="0070C0"/>
                </a:solidFill>
                <a:latin typeface="Mistral" pitchFamily="66" charset="0"/>
              </a:rPr>
              <a:t>S</a:t>
            </a:r>
            <a:r>
              <a:rPr lang="en-US" sz="1800" b="1" i="1" dirty="0" smtClean="0">
                <a:solidFill>
                  <a:prstClr val="black"/>
                </a:solidFill>
                <a:latin typeface="Mistral" pitchFamily="66" charset="0"/>
              </a:rPr>
              <a:t>ystem Lab</a:t>
            </a:r>
            <a:endParaRPr lang="ko-KR" altLang="en-US" sz="1800" dirty="0">
              <a:solidFill>
                <a:prstClr val="black"/>
              </a:solidFill>
              <a:latin typeface="Mistral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37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71546"/>
            <a:ext cx="10972800" cy="527377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358775" indent="-1730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715963" indent="-1730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901700" indent="-1857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48" y="6448252"/>
            <a:ext cx="284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E9AB6943-BA36-46CF-8B6C-1628FF4C6208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502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150017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307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071547"/>
            <a:ext cx="53848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071547"/>
            <a:ext cx="53848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70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95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370" y="1"/>
            <a:ext cx="11356843" cy="836711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4"/>
            <a:ext cx="10972800" cy="4857750"/>
          </a:xfrm>
        </p:spPr>
        <p:txBody>
          <a:bodyPr>
            <a:normAutofit/>
          </a:bodyPr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13"/>
          <p:cNvSpPr/>
          <p:nvPr userDrawn="1"/>
        </p:nvSpPr>
        <p:spPr>
          <a:xfrm>
            <a:off x="8184232" y="6505542"/>
            <a:ext cx="4007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37026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i="0" dirty="0" smtClean="0">
                <a:solidFill>
                  <a:srgbClr val="183889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Seoul National University </a:t>
            </a:r>
            <a:r>
              <a:rPr kumimoji="0" lang="en-US" altLang="ko-KR" sz="1800" b="1" i="0" dirty="0" smtClean="0">
                <a:solidFill>
                  <a:srgbClr val="C0000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F</a:t>
            </a:r>
            <a:r>
              <a:rPr kumimoji="0" lang="en-US" altLang="ko-KR" sz="1800" b="1" i="0" dirty="0" smtClean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M</a:t>
            </a:r>
            <a:r>
              <a:rPr kumimoji="0" lang="en-US" altLang="ko-KR" sz="1800" b="1" i="0" dirty="0" smtClean="0">
                <a:solidFill>
                  <a:schemeClr val="accent4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I</a:t>
            </a:r>
            <a:r>
              <a:rPr kumimoji="0" lang="en-US" altLang="ko-KR" sz="1800" b="1" i="0" dirty="0" smtClean="0">
                <a:solidFill>
                  <a:srgbClr val="0070C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S</a:t>
            </a:r>
            <a:r>
              <a:rPr kumimoji="0" lang="en-US" altLang="ko-KR" sz="1800" b="1" i="0" dirty="0" smtClean="0">
                <a:solidFill>
                  <a:schemeClr val="tx2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L</a:t>
            </a:r>
            <a:endParaRPr kumimoji="0" lang="ko-KR" altLang="en-US" sz="1800" b="1" i="0" dirty="0">
              <a:latin typeface="Segoe Print" panose="020006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67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35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84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472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906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77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27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5423925" y="4445732"/>
            <a:ext cx="2544283" cy="9721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8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1" t="53043"/>
          <a:stretch/>
        </p:blipFill>
        <p:spPr>
          <a:xfrm>
            <a:off x="8140757" y="3637722"/>
            <a:ext cx="4051244" cy="32202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1" t="53043"/>
          <a:stretch/>
        </p:blipFill>
        <p:spPr>
          <a:xfrm>
            <a:off x="8140755" y="3637722"/>
            <a:ext cx="4051244" cy="32202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5847532" y="4517587"/>
            <a:ext cx="2208245" cy="8914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8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183899" y="5026530"/>
            <a:ext cx="2208245" cy="8914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8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3" y="2996953"/>
            <a:ext cx="7680853" cy="248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0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1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0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36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DAFF-6F07-4B72-96BC-1D66E4D80F43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3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9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8741" y="71414"/>
            <a:ext cx="109728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71547"/>
            <a:ext cx="10972800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gray">
          <a:xfrm>
            <a:off x="0" y="0"/>
            <a:ext cx="948267" cy="850900"/>
          </a:xfrm>
          <a:prstGeom prst="rect">
            <a:avLst/>
          </a:prstGeom>
          <a:gradFill rotWithShape="1">
            <a:gsLst>
              <a:gs pos="0">
                <a:srgbClr val="05616B"/>
              </a:gs>
              <a:gs pos="100000">
                <a:srgbClr val="05616B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800" kern="0" smtClean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Rectangle 74"/>
          <p:cNvSpPr>
            <a:spLocks noChangeArrowheads="1"/>
          </p:cNvSpPr>
          <p:nvPr/>
        </p:nvSpPr>
        <p:spPr bwMode="gray">
          <a:xfrm>
            <a:off x="-13163" y="0"/>
            <a:ext cx="12205163" cy="8509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800" kern="0" smtClean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44285" y="6457890"/>
            <a:ext cx="1047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F</a:t>
            </a:r>
            <a:r>
              <a:rPr lang="en-US" sz="2000" b="1" i="1" dirty="0" smtClean="0">
                <a:solidFill>
                  <a:srgbClr val="9BBB59">
                    <a:lumMod val="75000"/>
                  </a:srgbClr>
                </a:solidFill>
                <a:latin typeface="Gill Sans MT" panose="020B0502020104020203" pitchFamily="34" charset="0"/>
              </a:rPr>
              <a:t>M</a:t>
            </a:r>
            <a:r>
              <a:rPr lang="en-US" sz="2000" b="1" i="1" dirty="0" smtClean="0">
                <a:solidFill>
                  <a:srgbClr val="8064A2"/>
                </a:solidFill>
                <a:latin typeface="Gill Sans MT" panose="020B0502020104020203" pitchFamily="34" charset="0"/>
              </a:rPr>
              <a:t>I</a:t>
            </a:r>
            <a:r>
              <a:rPr lang="en-US" sz="2000" b="1" i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</a:t>
            </a:r>
            <a:endParaRPr lang="ko-KR" altLang="en-US" sz="20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" y="1"/>
            <a:ext cx="1035340" cy="85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-13163" y="6527479"/>
            <a:ext cx="944496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3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185738" indent="-185738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358775" indent="-173038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Gill Sans MT" pitchFamily="34" charset="0"/>
          <a:ea typeface="+mn-ea"/>
          <a:cs typeface="+mn-cs"/>
        </a:defRPr>
      </a:lvl2pPr>
      <a:lvl3pPr marL="542925" indent="-18415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Gill Sans MT" pitchFamily="34" charset="0"/>
          <a:ea typeface="+mn-ea"/>
          <a:cs typeface="+mn-cs"/>
        </a:defRPr>
      </a:lvl3pPr>
      <a:lvl4pPr marL="715963" indent="-173038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tabLst>
          <a:tab pos="715963" algn="l"/>
        </a:tabLst>
        <a:defRPr sz="1800" kern="1200">
          <a:solidFill>
            <a:schemeClr val="tx1">
              <a:lumMod val="65000"/>
              <a:lumOff val="35000"/>
            </a:schemeClr>
          </a:solidFill>
          <a:latin typeface="Gill Sans MT" pitchFamily="34" charset="0"/>
          <a:ea typeface="+mn-ea"/>
          <a:cs typeface="+mn-cs"/>
        </a:defRPr>
      </a:lvl4pPr>
      <a:lvl5pPr marL="901700" indent="-185738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8741" y="71414"/>
            <a:ext cx="109728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71547"/>
            <a:ext cx="10972800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gray">
          <a:xfrm>
            <a:off x="0" y="0"/>
            <a:ext cx="948267" cy="850900"/>
          </a:xfrm>
          <a:prstGeom prst="rect">
            <a:avLst/>
          </a:prstGeom>
          <a:gradFill rotWithShape="1">
            <a:gsLst>
              <a:gs pos="0">
                <a:srgbClr val="05616B"/>
              </a:gs>
              <a:gs pos="100000">
                <a:srgbClr val="05616B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800" kern="0" smtClean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Rectangle 74"/>
          <p:cNvSpPr>
            <a:spLocks noChangeArrowheads="1"/>
          </p:cNvSpPr>
          <p:nvPr/>
        </p:nvSpPr>
        <p:spPr bwMode="gray">
          <a:xfrm>
            <a:off x="-13163" y="0"/>
            <a:ext cx="12205163" cy="8509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800" kern="0" smtClean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44285" y="6457890"/>
            <a:ext cx="1047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F</a:t>
            </a:r>
            <a:r>
              <a:rPr lang="en-US" sz="2000" b="1" i="1" dirty="0" smtClean="0">
                <a:solidFill>
                  <a:srgbClr val="9BBB59">
                    <a:lumMod val="75000"/>
                  </a:srgbClr>
                </a:solidFill>
                <a:latin typeface="Gill Sans MT" panose="020B0502020104020203" pitchFamily="34" charset="0"/>
              </a:rPr>
              <a:t>M</a:t>
            </a:r>
            <a:r>
              <a:rPr lang="en-US" sz="2000" b="1" i="1" dirty="0" smtClean="0">
                <a:solidFill>
                  <a:srgbClr val="8064A2"/>
                </a:solidFill>
                <a:latin typeface="Gill Sans MT" panose="020B0502020104020203" pitchFamily="34" charset="0"/>
              </a:rPr>
              <a:t>I</a:t>
            </a:r>
            <a:r>
              <a:rPr lang="en-US" sz="2000" b="1" i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</a:t>
            </a:r>
            <a:endParaRPr lang="ko-KR" altLang="en-US" sz="20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" y="1"/>
            <a:ext cx="1035340" cy="85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-13163" y="6527479"/>
            <a:ext cx="944496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3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185738" indent="-185738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358775" indent="-173038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Gill Sans MT" pitchFamily="34" charset="0"/>
          <a:ea typeface="+mn-ea"/>
          <a:cs typeface="+mn-cs"/>
        </a:defRPr>
      </a:lvl2pPr>
      <a:lvl3pPr marL="542925" indent="-18415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Gill Sans MT" pitchFamily="34" charset="0"/>
          <a:ea typeface="+mn-ea"/>
          <a:cs typeface="+mn-cs"/>
        </a:defRPr>
      </a:lvl3pPr>
      <a:lvl4pPr marL="715963" indent="-173038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tabLst>
          <a:tab pos="715963" algn="l"/>
        </a:tabLst>
        <a:defRPr sz="1800" kern="1200">
          <a:solidFill>
            <a:schemeClr val="tx1">
              <a:lumMod val="65000"/>
              <a:lumOff val="35000"/>
            </a:schemeClr>
          </a:solidFill>
          <a:latin typeface="Gill Sans MT" pitchFamily="34" charset="0"/>
          <a:ea typeface="+mn-ea"/>
          <a:cs typeface="+mn-cs"/>
        </a:defRPr>
      </a:lvl4pPr>
      <a:lvl5pPr marL="901700" indent="-185738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914400" y="2557438"/>
            <a:ext cx="10363200" cy="1743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ko-KR" sz="5400" dirty="0">
                <a:solidFill>
                  <a:srgbClr val="183889"/>
                </a:solidFill>
              </a:rPr>
              <a:t>Measurement of </a:t>
            </a:r>
            <a:r>
              <a:rPr lang="en-US" altLang="ko-KR" sz="5400" dirty="0" smtClean="0">
                <a:solidFill>
                  <a:srgbClr val="183889"/>
                </a:solidFill>
              </a:rPr>
              <a:t>Glomerular </a:t>
            </a:r>
            <a:r>
              <a:rPr lang="en-US" altLang="ko-KR" sz="5400" dirty="0">
                <a:solidFill>
                  <a:srgbClr val="183889"/>
                </a:solidFill>
              </a:rPr>
              <a:t>Filtration Rate </a:t>
            </a:r>
            <a:endParaRPr lang="en-US" altLang="ko-KR" sz="5400" dirty="0" smtClean="0">
              <a:solidFill>
                <a:srgbClr val="183889"/>
              </a:solidFill>
            </a:endParaRPr>
          </a:p>
          <a:p>
            <a:r>
              <a:rPr lang="en-US" altLang="ko-KR" sz="5400" dirty="0" smtClean="0">
                <a:solidFill>
                  <a:srgbClr val="183889"/>
                </a:solidFill>
              </a:rPr>
              <a:t>using </a:t>
            </a:r>
            <a:r>
              <a:rPr lang="en-US" altLang="ko-KR" sz="5400" dirty="0">
                <a:solidFill>
                  <a:srgbClr val="183889"/>
                </a:solidFill>
              </a:rPr>
              <a:t>Quantitative </a:t>
            </a:r>
            <a:r>
              <a:rPr lang="en-US" altLang="ko-KR" sz="5400" dirty="0" smtClean="0">
                <a:solidFill>
                  <a:srgbClr val="183889"/>
                </a:solidFill>
              </a:rPr>
              <a:t>SPECT/CT </a:t>
            </a:r>
            <a:r>
              <a:rPr lang="en-US" altLang="ko-KR" sz="5400" dirty="0">
                <a:solidFill>
                  <a:srgbClr val="183889"/>
                </a:solidFill>
              </a:rPr>
              <a:t>and </a:t>
            </a:r>
            <a:endParaRPr lang="en-US" altLang="ko-KR" sz="5400" dirty="0" smtClean="0">
              <a:solidFill>
                <a:srgbClr val="183889"/>
              </a:solidFill>
            </a:endParaRPr>
          </a:p>
          <a:p>
            <a:r>
              <a:rPr lang="en-US" altLang="ko-KR" sz="5400" dirty="0" smtClean="0">
                <a:solidFill>
                  <a:srgbClr val="183889"/>
                </a:solidFill>
              </a:rPr>
              <a:t>Deep-Learning </a:t>
            </a:r>
            <a:r>
              <a:rPr lang="en-US" altLang="ko-KR" sz="5400" dirty="0">
                <a:solidFill>
                  <a:srgbClr val="183889"/>
                </a:solidFill>
              </a:rPr>
              <a:t>based Kidney </a:t>
            </a:r>
            <a:r>
              <a:rPr lang="en-US" altLang="ko-KR" sz="5400" dirty="0" smtClean="0">
                <a:solidFill>
                  <a:srgbClr val="183889"/>
                </a:solidFill>
              </a:rPr>
              <a:t>Segmentation</a:t>
            </a:r>
            <a:endParaRPr lang="ko-KR" altLang="en-US" sz="5300" dirty="0">
              <a:solidFill>
                <a:srgbClr val="1838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37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Method – Data Analysis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809312" cy="561662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Evaluation : calculate Dice similarity coefficient</a:t>
            </a:r>
          </a:p>
          <a:p>
            <a:pPr lvl="1"/>
            <a:r>
              <a:rPr lang="en-US" altLang="ko-KR" sz="2000" dirty="0" smtClean="0"/>
              <a:t>Assess correlation, mean absolute percentage error</a:t>
            </a:r>
          </a:p>
          <a:p>
            <a:r>
              <a:rPr lang="en-US" altLang="ko-KR" sz="2400" dirty="0" smtClean="0"/>
              <a:t>Perform 5 – fold cross-validation</a:t>
            </a:r>
          </a:p>
          <a:p>
            <a:endParaRPr lang="en-US" altLang="ko-KR" sz="2000" dirty="0"/>
          </a:p>
          <a:p>
            <a:r>
              <a:rPr lang="en-US" altLang="ko-KR" sz="2400" dirty="0" smtClean="0"/>
              <a:t>Statistical analysis in </a:t>
            </a:r>
            <a:r>
              <a:rPr lang="en-US" altLang="ko-KR" sz="2400" dirty="0" err="1" smtClean="0"/>
              <a:t>urolithiasis</a:t>
            </a:r>
            <a:r>
              <a:rPr lang="en-US" altLang="ko-KR" sz="2400" dirty="0" smtClean="0"/>
              <a:t> patients</a:t>
            </a:r>
          </a:p>
          <a:p>
            <a:pPr lvl="1"/>
            <a:r>
              <a:rPr lang="en-US" altLang="ko-KR" sz="2000" dirty="0" smtClean="0"/>
              <a:t>Evaluate normality of data : use </a:t>
            </a:r>
            <a:r>
              <a:rPr lang="en-US" altLang="ko-KR" sz="2000" dirty="0" err="1" smtClean="0"/>
              <a:t>D’Agnostino</a:t>
            </a:r>
            <a:r>
              <a:rPr lang="en-US" altLang="ko-KR" sz="2000" dirty="0" smtClean="0"/>
              <a:t>-Pearson test</a:t>
            </a:r>
          </a:p>
          <a:p>
            <a:pPr lvl="1"/>
            <a:r>
              <a:rPr lang="en-US" altLang="ko-KR" sz="2000" dirty="0" smtClean="0"/>
              <a:t>Parametric : independent samples t-test / one-way analysis of variance</a:t>
            </a:r>
          </a:p>
          <a:p>
            <a:pPr lvl="1"/>
            <a:r>
              <a:rPr lang="en-US" altLang="ko-KR" sz="2000" dirty="0" smtClean="0"/>
              <a:t>Nonparametric : Mann-Whitney test / Wilcoxon test / </a:t>
            </a:r>
            <a:r>
              <a:rPr lang="en-US" altLang="ko-KR" sz="2000" dirty="0" err="1" smtClean="0"/>
              <a:t>Kruskal</a:t>
            </a:r>
            <a:r>
              <a:rPr lang="en-US" altLang="ko-KR" sz="2000" dirty="0" smtClean="0"/>
              <a:t>-Wallis test</a:t>
            </a:r>
          </a:p>
          <a:p>
            <a:pPr lvl="1"/>
            <a:r>
              <a:rPr lang="en-US" altLang="ko-KR" sz="2000" dirty="0" smtClean="0"/>
              <a:t>Chi-square test : analysis of categorical data</a:t>
            </a:r>
          </a:p>
          <a:p>
            <a:pPr lvl="1"/>
            <a:r>
              <a:rPr lang="en-US" altLang="ko-KR" sz="2000" dirty="0" smtClean="0"/>
              <a:t>Multiple comparison correction for t-test : </a:t>
            </a:r>
            <a:r>
              <a:rPr lang="en-US" altLang="ko-KR" sz="2000" dirty="0" err="1" smtClean="0"/>
              <a:t>Bonferroni</a:t>
            </a:r>
            <a:r>
              <a:rPr lang="en-US" altLang="ko-KR" sz="2000" dirty="0" smtClean="0"/>
              <a:t> correction</a:t>
            </a:r>
          </a:p>
          <a:p>
            <a:pPr lvl="1"/>
            <a:r>
              <a:rPr lang="en-US" altLang="ko-KR" sz="2000" dirty="0" smtClean="0"/>
              <a:t>Results with P-values less than 0.05</a:t>
            </a:r>
          </a:p>
        </p:txBody>
      </p:sp>
    </p:spTree>
    <p:extLst>
      <p:ext uri="{BB962C8B-B14F-4D97-AF65-F5344CB8AC3E}">
        <p14:creationId xmlns:p14="http://schemas.microsoft.com/office/powerpoint/2010/main" val="25577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Results – Segmentation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352" y="980728"/>
                <a:ext cx="11809312" cy="561662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High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Dice similarity coefficient : mean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2000" dirty="0" smtClean="0"/>
                  <a:t> SD = 0.89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2000" dirty="0" smtClean="0"/>
                  <a:t> 0.03</a:t>
                </a:r>
              </a:p>
              <a:p>
                <a:r>
                  <a:rPr lang="en-US" altLang="ko-KR" sz="2000" dirty="0" smtClean="0"/>
                  <a:t>3D kidney parenchyma VOIs : no discontinuity between slices (CNN trained to produce smooth 3D VOIs)</a:t>
                </a:r>
              </a:p>
              <a:p>
                <a:r>
                  <a:rPr lang="en-US" altLang="ko-KR" sz="2000" dirty="0" smtClean="0"/>
                  <a:t>Time requirement : a few seconds per patient</a:t>
                </a:r>
              </a:p>
              <a:p>
                <a:pPr lvl="1"/>
                <a:r>
                  <a:rPr lang="en-US" altLang="ko-KR" sz="1600" dirty="0" smtClean="0"/>
                  <a:t>Manual segmentation : 15 min per scan</a:t>
                </a:r>
              </a:p>
              <a:p>
                <a:pPr lvl="1"/>
                <a:endParaRPr lang="en-US" altLang="ko-KR" sz="1600" dirty="0"/>
              </a:p>
              <a:p>
                <a:r>
                  <a:rPr lang="en-US" altLang="ko-KR" sz="2000" dirty="0" smtClean="0"/>
                  <a:t>Ablation study</a:t>
                </a:r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2000" dirty="0"/>
              </a:p>
              <a:p>
                <a:r>
                  <a:rPr lang="en-US" altLang="ko-KR" sz="2000" dirty="0" smtClean="0"/>
                  <a:t>Result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352" y="980728"/>
                <a:ext cx="11809312" cy="5616624"/>
              </a:xfrm>
              <a:blipFill>
                <a:blip r:embed="rId3"/>
                <a:stretch>
                  <a:fillRect l="-671" t="-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584" y="2852936"/>
            <a:ext cx="4943649" cy="12216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28048" y="3068960"/>
            <a:ext cx="432048" cy="394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28048" y="3663083"/>
            <a:ext cx="432048" cy="253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274" y="4470195"/>
            <a:ext cx="5760640" cy="19498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t="1034"/>
          <a:stretch/>
        </p:blipFill>
        <p:spPr>
          <a:xfrm>
            <a:off x="7348906" y="2996953"/>
            <a:ext cx="4786663" cy="34230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9616" y="6420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05427" y="6420048"/>
            <a:ext cx="16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segmentation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4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Results – GFR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352" y="980728"/>
                <a:ext cx="11809312" cy="561662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GFR value : manual and proposed method - strongly correlated for total kidney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=0.96</m:t>
                    </m:r>
                  </m:oMath>
                </a14:m>
                <a:endParaRPr lang="en-US" altLang="ko-KR" sz="2000" b="0" dirty="0" smtClean="0"/>
              </a:p>
              <a:p>
                <a:r>
                  <a:rPr lang="en-US" altLang="ko-KR" sz="2000" dirty="0" smtClean="0"/>
                  <a:t>Scattered(A) and Bland-Altman plots between GFR using manual and deep-learning</a:t>
                </a:r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r>
                  <a:rPr lang="en-US" altLang="ko-KR" sz="2000" dirty="0" smtClean="0"/>
                  <a:t>Mean absolute percentage – in all 5-fold cross validation</a:t>
                </a:r>
              </a:p>
              <a:p>
                <a:pPr lvl="1"/>
                <a:r>
                  <a:rPr lang="en-US" altLang="ko-KR" sz="1600" dirty="0" smtClean="0"/>
                  <a:t>Absolute difference : 2.90</a:t>
                </a:r>
                <a:r>
                  <a:rPr lang="en-US" altLang="ko-K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1600" dirty="0" smtClean="0"/>
                  <a:t> 2.80% (left kidney : 3.12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1600" dirty="0" smtClean="0"/>
                  <a:t> 2.99 % , right kidney : 3.13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1600" dirty="0" smtClean="0"/>
                  <a:t> 2.80 %)</a:t>
                </a:r>
              </a:p>
              <a:p>
                <a:r>
                  <a:rPr lang="en-US" altLang="ko-KR" sz="2000" dirty="0" smtClean="0"/>
                  <a:t>Correlation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 for five sets : 0.95 to 0.96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352" y="980728"/>
                <a:ext cx="11809312" cy="5616624"/>
              </a:xfrm>
              <a:blipFill>
                <a:blip r:embed="rId3"/>
                <a:stretch>
                  <a:fillRect l="-465" t="-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1772816"/>
            <a:ext cx="4138216" cy="19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Results – Validation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352" y="980728"/>
                <a:ext cx="11809312" cy="587727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𝐺𝐹𝑅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𝑚𝑎𝑛𝑢𝑎𝑙</m:t>
                        </m:r>
                      </m:sub>
                    </m:sSub>
                  </m:oMath>
                </a14:m>
                <a:r>
                  <a:rPr lang="en-US" altLang="ko-KR" sz="2000" dirty="0"/>
                  <a:t> in kidney donors : 120.39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2000" dirty="0"/>
                  <a:t> 19.26 ml/min/1.73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(P = 0.4432, Wilcoxon test)</a:t>
                </a:r>
              </a:p>
              <a:p>
                <a:r>
                  <a:rPr lang="en-US" altLang="ko-KR" sz="2000" dirty="0" smtClean="0"/>
                  <a:t>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𝐺𝐹𝑅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𝐶𝑁𝑁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in kidney donors : 119.25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2000" dirty="0" smtClean="0"/>
                  <a:t> 18.35ml/min/1.73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r>
                  <a:rPr lang="en-US" altLang="ko-KR" sz="2000" dirty="0"/>
                  <a:t>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𝐺𝐹𝑅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𝑚𝑎𝑛𝑢𝑎𝑙</m:t>
                        </m:r>
                      </m:sub>
                    </m:sSub>
                  </m:oMath>
                </a14:m>
                <a:r>
                  <a:rPr lang="en-US" altLang="ko-KR" sz="2000" dirty="0"/>
                  <a:t> in urinary stone patients : 115.65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altLang="ko-KR" sz="2000" dirty="0"/>
                  <a:t>16.91ml/min/1.73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(P = 0.2387, paired t-test)</a:t>
                </a:r>
              </a:p>
              <a:p>
                <a:r>
                  <a:rPr lang="en-US" altLang="ko-KR" sz="2000" dirty="0" smtClean="0"/>
                  <a:t>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𝐺𝐹𝑅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𝐶𝑁𝑁</m:t>
                        </m:r>
                      </m:sub>
                    </m:sSub>
                  </m:oMath>
                </a14:m>
                <a:r>
                  <a:rPr lang="en-US" altLang="ko-KR" sz="2000" dirty="0"/>
                  <a:t> in </a:t>
                </a:r>
                <a:r>
                  <a:rPr lang="en-US" altLang="ko-KR" sz="2000" dirty="0" smtClean="0"/>
                  <a:t>urinary stone patients </a:t>
                </a:r>
                <a:r>
                  <a:rPr lang="en-US" altLang="ko-KR" sz="2000" dirty="0"/>
                  <a:t>: </a:t>
                </a:r>
                <a:r>
                  <a:rPr lang="en-US" altLang="ko-KR" sz="2000" dirty="0" smtClean="0"/>
                  <a:t>115.02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17.71ml/min/1.73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 smtClean="0"/>
              </a:p>
              <a:p>
                <a:pPr marL="457200" lvl="1" indent="0">
                  <a:buNone/>
                </a:pPr>
                <a:endParaRPr lang="en-US" altLang="ko-KR" sz="1600" dirty="0" smtClean="0"/>
              </a:p>
              <a:p>
                <a:pPr marL="457200" lvl="1" indent="0">
                  <a:buNone/>
                </a:pPr>
                <a:endParaRPr lang="en-US" altLang="ko-KR" sz="1600" dirty="0"/>
              </a:p>
              <a:p>
                <a:r>
                  <a:rPr lang="en-US" altLang="ko-KR" sz="2000" dirty="0" smtClean="0"/>
                  <a:t>Individual kidney GFR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𝐺𝐹𝑅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𝑚𝑎𝑛𝑢𝑎𝑙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: 61.01</a:t>
                </a:r>
                <a:r>
                  <a:rPr lang="en-US" altLang="ko-K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1600" dirty="0" smtClean="0"/>
                  <a:t> 8.10ml/min/1.73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𝐺𝐹𝑅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𝐶𝑁𝑁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: 60.43</a:t>
                </a:r>
                <a:r>
                  <a:rPr lang="en-US" altLang="ko-K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7.66ml/min</a:t>
                </a:r>
              </a:p>
              <a:p>
                <a:r>
                  <a:rPr lang="en-US" altLang="ko-KR" sz="2000" dirty="0" smtClean="0"/>
                  <a:t>Asymptomatic kidney GFR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𝐺𝐹𝑅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𝑚𝑎𝑛𝑢𝑎𝑙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: 59.72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9.46ml/min/1.73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𝐺𝐹𝑅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𝐶𝑁𝑁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: 59.23</a:t>
                </a:r>
                <a:r>
                  <a:rPr lang="en-US" altLang="ko-K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9.25ml/min/1.73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 smtClean="0"/>
              </a:p>
              <a:p>
                <a:r>
                  <a:rPr lang="en-US" altLang="ko-KR" sz="2000" dirty="0" smtClean="0"/>
                  <a:t>Symptomatic kidney GFR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𝐺𝐹𝑅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𝑚𝑎𝑛𝑢𝑎𝑙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: 51.84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12.73ml/min/1.73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𝐺𝐹𝑅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𝐶𝑁𝑁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: 51.76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13.69ml/min/1.73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352" y="980728"/>
                <a:ext cx="11809312" cy="5877272"/>
              </a:xfrm>
              <a:blipFill>
                <a:blip r:embed="rId3"/>
                <a:stretch>
                  <a:fillRect l="-465" t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12" y="3645024"/>
            <a:ext cx="6048672" cy="24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1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809312" cy="561662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Deep learning approach</a:t>
            </a:r>
          </a:p>
          <a:p>
            <a:pPr lvl="1"/>
            <a:r>
              <a:rPr lang="en-US" altLang="ko-KR" sz="1600" dirty="0"/>
              <a:t>h</a:t>
            </a:r>
            <a:r>
              <a:rPr lang="en-US" altLang="ko-KR" sz="1600" dirty="0" smtClean="0"/>
              <a:t>ighly accurate in renal parenchyma segmentation in CT </a:t>
            </a:r>
          </a:p>
          <a:p>
            <a:pPr lvl="1"/>
            <a:r>
              <a:rPr lang="en-US" altLang="ko-KR" sz="1600" dirty="0" smtClean="0"/>
              <a:t>useful for automated measurement of GFR</a:t>
            </a:r>
          </a:p>
          <a:p>
            <a:r>
              <a:rPr lang="en-US" altLang="ko-KR" sz="2000" dirty="0" smtClean="0"/>
              <a:t>Automatically drawing VOIs only on renal parenchyma excluding cysts : several cases were not accurate</a:t>
            </a:r>
          </a:p>
          <a:p>
            <a:pPr lvl="1">
              <a:buFont typeface="+mj-lt"/>
              <a:buAutoNum type="arabicPeriod"/>
            </a:pPr>
            <a:r>
              <a:rPr lang="en-US" altLang="ko-KR" sz="1600" dirty="0" smtClean="0"/>
              <a:t>Incorrectly included, renal pelvis well excluded</a:t>
            </a:r>
          </a:p>
          <a:p>
            <a:pPr lvl="1">
              <a:buFont typeface="+mj-lt"/>
              <a:buAutoNum type="arabicPeriod"/>
            </a:pPr>
            <a:endParaRPr lang="en-US" altLang="ko-KR" sz="1600" dirty="0"/>
          </a:p>
          <a:p>
            <a:pPr lvl="1">
              <a:buFont typeface="+mj-lt"/>
              <a:buAutoNum type="arabicPeriod"/>
            </a:pPr>
            <a:endParaRPr lang="en-US" altLang="ko-KR" sz="1600" dirty="0" smtClean="0"/>
          </a:p>
          <a:p>
            <a:pPr lvl="1">
              <a:buFont typeface="+mj-lt"/>
              <a:buAutoNum type="arabicPeriod"/>
            </a:pPr>
            <a:endParaRPr lang="en-US" altLang="ko-KR" sz="1600" dirty="0"/>
          </a:p>
          <a:p>
            <a:pPr lvl="1">
              <a:buFont typeface="+mj-lt"/>
              <a:buAutoNum type="arabicPeriod"/>
            </a:pPr>
            <a:endParaRPr lang="en-US" altLang="ko-KR" sz="1600" dirty="0" smtClean="0"/>
          </a:p>
          <a:p>
            <a:pPr lvl="1">
              <a:buFont typeface="+mj-lt"/>
              <a:buAutoNum type="arabicPeriod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2. Only </a:t>
            </a:r>
            <a:r>
              <a:rPr lang="en-US" altLang="ko-KR" sz="1600" dirty="0"/>
              <a:t>a single </a:t>
            </a:r>
            <a:r>
              <a:rPr lang="en-US" altLang="ko-KR" sz="1600" dirty="0" smtClean="0"/>
              <a:t>kidney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lvl="1">
              <a:buFont typeface="+mj-lt"/>
              <a:buAutoNum type="arabicPeriod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+mj-lt"/>
              <a:buAutoNum type="arabicPeriod"/>
            </a:pPr>
            <a:endParaRPr lang="en-US" altLang="ko-KR" sz="1600" dirty="0" smtClean="0"/>
          </a:p>
          <a:p>
            <a:pPr lvl="1">
              <a:buFont typeface="+mj-lt"/>
              <a:buAutoNum type="arabicPeriod"/>
            </a:pPr>
            <a:endParaRPr lang="en-US" altLang="ko-KR" sz="1600" dirty="0"/>
          </a:p>
          <a:p>
            <a:pPr lvl="1">
              <a:buFont typeface="+mj-lt"/>
              <a:buAutoNum type="arabicPeriod"/>
            </a:pPr>
            <a:endParaRPr lang="en-US" altLang="ko-KR" sz="1600" dirty="0" smtClean="0"/>
          </a:p>
          <a:p>
            <a:pPr lvl="1">
              <a:buFont typeface="+mj-lt"/>
              <a:buAutoNum type="arabicPeriod"/>
            </a:pPr>
            <a:endParaRPr lang="en-US" altLang="ko-KR" sz="1600" dirty="0"/>
          </a:p>
          <a:p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35" y="2636912"/>
            <a:ext cx="4896084" cy="16707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358" y="4732667"/>
            <a:ext cx="4907626" cy="1664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2636912"/>
            <a:ext cx="531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Smaller than others → insufficient data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dirty="0" smtClean="0"/>
              <a:t>GFR error low (radio activity in tumor very low)</a:t>
            </a:r>
          </a:p>
          <a:p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4737120"/>
            <a:ext cx="53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 single kidney case among training set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dirty="0" smtClean="0"/>
              <a:t>Additional dataset necessary</a:t>
            </a:r>
          </a:p>
        </p:txBody>
      </p:sp>
    </p:spTree>
    <p:extLst>
      <p:ext uri="{BB962C8B-B14F-4D97-AF65-F5344CB8AC3E}">
        <p14:creationId xmlns:p14="http://schemas.microsoft.com/office/powerpoint/2010/main" val="930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809312" cy="56166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600" dirty="0" smtClean="0"/>
              <a:t>3. Segmentation error in manual VOIs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/>
          </a:p>
          <a:p>
            <a:pPr indent="-285750"/>
            <a:r>
              <a:rPr lang="en-US" altLang="ko-KR" sz="2000" dirty="0" smtClean="0"/>
              <a:t>Further clinical validation</a:t>
            </a:r>
          </a:p>
          <a:p>
            <a:pPr lvl="1"/>
            <a:r>
              <a:rPr lang="en-US" altLang="ko-KR" sz="1600" dirty="0" smtClean="0"/>
              <a:t>Use in more complicated cases such as multi-cystic dysplastic kidneys</a:t>
            </a:r>
            <a:endParaRPr lang="en-US" altLang="ko-KR" sz="1200" dirty="0" smtClean="0"/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+mj-lt"/>
              <a:buAutoNum type="arabicPeriod"/>
            </a:pPr>
            <a:endParaRPr lang="en-US" altLang="ko-KR" sz="1600" dirty="0" smtClean="0"/>
          </a:p>
          <a:p>
            <a:pPr lvl="1">
              <a:buFont typeface="+mj-lt"/>
              <a:buAutoNum type="arabicPeriod"/>
            </a:pPr>
            <a:endParaRPr lang="en-US" altLang="ko-KR" sz="1600" dirty="0"/>
          </a:p>
          <a:p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91944" y="1408088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Discontinuity in the perpendicular direction to the ROIs</a:t>
            </a:r>
          </a:p>
          <a:p>
            <a:r>
              <a:rPr lang="en-US" altLang="ko-KR" sz="1600" dirty="0" smtClean="0"/>
              <a:t>Subsequent inter-slice ROI-interpolation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412776"/>
            <a:ext cx="44100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711042" cy="518457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Quantitative SPECT/CT : useful for accurate and reliable measurement of GFR</a:t>
            </a:r>
          </a:p>
          <a:p>
            <a:pPr lvl="1"/>
            <a:r>
              <a:rPr lang="en-US" altLang="ko-KR" sz="2000" dirty="0" smtClean="0"/>
              <a:t>Manual drawing of VOI in CT images : labor-intensive &amp; time consuming </a:t>
            </a:r>
          </a:p>
          <a:p>
            <a:pPr marL="400050">
              <a:buFont typeface="Symbol" panose="05050102010706020507" pitchFamily="18" charset="2"/>
              <a:buChar char="Þ"/>
            </a:pPr>
            <a:r>
              <a:rPr lang="en-US" altLang="ko-KR" sz="2400" dirty="0" smtClean="0"/>
              <a:t>Aim of this study : develop fully automated GFR quantification method based on deep-learning approach to the 3D segmentation of kidney parenchyma in CT</a:t>
            </a:r>
          </a:p>
          <a:p>
            <a:pPr marL="400050">
              <a:buFont typeface="Symbol" panose="05050102010706020507" pitchFamily="18" charset="2"/>
              <a:buChar char="Þ"/>
            </a:pPr>
            <a:endParaRPr lang="en-US" altLang="ko-KR" sz="2400" dirty="0"/>
          </a:p>
          <a:p>
            <a:pPr marL="400050"/>
            <a:r>
              <a:rPr lang="en-US" altLang="ko-KR" sz="2400" dirty="0" smtClean="0"/>
              <a:t>Proposed method </a:t>
            </a:r>
          </a:p>
          <a:p>
            <a:pPr marL="800100" lvl="1"/>
            <a:r>
              <a:rPr lang="en-US" altLang="ko-KR" sz="2000" dirty="0" smtClean="0"/>
              <a:t>High Dice similarity coefficient (mean = 0.89)</a:t>
            </a:r>
          </a:p>
          <a:p>
            <a:pPr marL="800100" lvl="1"/>
            <a:r>
              <a:rPr lang="en-US" altLang="ko-KR" sz="2000" dirty="0" smtClean="0"/>
              <a:t>Strongly correlated GFR (R2 = 0.96)</a:t>
            </a:r>
          </a:p>
          <a:p>
            <a:pPr marL="800100" lvl="1"/>
            <a:r>
              <a:rPr lang="en-US" altLang="ko-KR" sz="2000" dirty="0" smtClean="0"/>
              <a:t>Absolute difference : 2.90%</a:t>
            </a:r>
          </a:p>
          <a:p>
            <a:pPr marL="800100" lvl="1"/>
            <a:r>
              <a:rPr lang="en-US" altLang="ko-KR" sz="2000" dirty="0" smtClean="0"/>
              <a:t>Comparable performance in </a:t>
            </a:r>
            <a:r>
              <a:rPr lang="en-US" altLang="ko-KR" sz="2000" dirty="0" err="1" smtClean="0"/>
              <a:t>urolithiasis</a:t>
            </a:r>
            <a:r>
              <a:rPr lang="en-US" altLang="ko-KR" sz="2000" dirty="0" smtClean="0"/>
              <a:t> patients and kidney donors</a:t>
            </a:r>
          </a:p>
          <a:p>
            <a:pPr marL="800100" lvl="1"/>
            <a:r>
              <a:rPr lang="en-US" altLang="ko-KR" sz="2000" dirty="0" smtClean="0"/>
              <a:t>Decrease individual GFR in symptomatic kidney vs normal</a:t>
            </a:r>
          </a:p>
          <a:p>
            <a:pPr marL="800100" lvl="1"/>
            <a:r>
              <a:rPr lang="en-US" altLang="ko-KR" sz="2000" dirty="0" smtClean="0"/>
              <a:t>Fast and accurate GFR measurement</a:t>
            </a:r>
          </a:p>
          <a:p>
            <a:pPr marL="800100"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4730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352" y="980728"/>
                <a:ext cx="11711042" cy="576064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GFR : a flow rate of blood plasma which is filtered through glomerulus</a:t>
                </a:r>
              </a:p>
              <a:p>
                <a:r>
                  <a:rPr lang="en-US" altLang="ko-KR" sz="2400" dirty="0" smtClean="0"/>
                  <a:t>Kidney SPECT/CT with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𝑇𝑐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𝐷𝑇𝑃𝐴</m:t>
                        </m:r>
                      </m:e>
                    </m:sPre>
                  </m:oMath>
                </a14:m>
                <a:r>
                  <a:rPr lang="en-US" altLang="ko-KR" sz="2400" dirty="0" smtClean="0"/>
                  <a:t> : method for measurement of GFR</a:t>
                </a:r>
              </a:p>
              <a:p>
                <a:pPr lvl="1"/>
                <a:r>
                  <a:rPr lang="en-US" altLang="ko-KR" sz="2000" dirty="0" smtClean="0"/>
                  <a:t>Quantitative and reliable in measuring the renal clearance</a:t>
                </a:r>
              </a:p>
              <a:p>
                <a:pPr lvl="1"/>
                <a:r>
                  <a:rPr lang="en-US" altLang="ko-KR" sz="2000" dirty="0" smtClean="0"/>
                  <a:t>VOI : drawn on each kidney for the quantification of absolute radioactivity</a:t>
                </a:r>
              </a:p>
              <a:p>
                <a:pPr marL="457200" lvl="1" indent="0">
                  <a:buNone/>
                </a:pPr>
                <a:r>
                  <a:rPr lang="en-US" altLang="ko-KR" sz="2000" dirty="0" smtClean="0"/>
                  <a:t>→ necessity of manual drawing of VOI on the whole renal parenchyma in CT images</a:t>
                </a:r>
              </a:p>
              <a:p>
                <a:pPr marL="457200" lvl="1" indent="0">
                  <a:buNone/>
                </a:pPr>
                <a:endParaRPr lang="en-US" altLang="ko-KR" sz="2000" dirty="0" smtClean="0"/>
              </a:p>
              <a:p>
                <a:pPr marL="457200" lvl="1" indent="0">
                  <a:buNone/>
                </a:pPr>
                <a:endParaRPr lang="en-US" altLang="ko-KR" sz="2000" dirty="0" smtClean="0"/>
              </a:p>
              <a:p>
                <a:pPr marL="400050"/>
                <a:r>
                  <a:rPr lang="en-US" altLang="ko-KR" sz="2400" dirty="0" smtClean="0"/>
                  <a:t>Aim of this study : develop automated GFR quantification method</a:t>
                </a:r>
              </a:p>
              <a:p>
                <a:pPr marL="800100" lvl="1"/>
                <a:r>
                  <a:rPr lang="en-US" altLang="ko-KR" sz="2000" dirty="0" smtClean="0"/>
                  <a:t>Based on deep learning approach to 3D segmentation of kidney parenchyma in CT</a:t>
                </a:r>
              </a:p>
              <a:p>
                <a:pPr marL="800100" lvl="1"/>
                <a:endParaRPr lang="en-US" altLang="ko-KR" sz="2000" dirty="0"/>
              </a:p>
              <a:p>
                <a:pPr marL="457200"/>
                <a:r>
                  <a:rPr lang="en-US" altLang="ko-KR" sz="2400" dirty="0" smtClean="0"/>
                  <a:t>GFR quantification : need segmentation of the only functioning kidney parenchyma</a:t>
                </a:r>
              </a:p>
              <a:p>
                <a:pPr marL="114300" indent="0">
                  <a:buNone/>
                </a:pPr>
                <a:r>
                  <a:rPr lang="en-US" altLang="ko-KR" sz="2000" dirty="0" smtClean="0"/>
                  <a:t>→ deep CNN to learn end to end mapping between 3D CT volume and manually segmented VOI by experts</a:t>
                </a:r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352" y="980728"/>
                <a:ext cx="11711042" cy="5760640"/>
              </a:xfrm>
              <a:blipFill>
                <a:blip r:embed="rId3"/>
                <a:stretch>
                  <a:fillRect l="-677" t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367808" y="306896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Labor intensive, time consuming(take 15 min per scan) </a:t>
            </a:r>
            <a:endParaRPr lang="ko-KR" altLang="en-US" dirty="0"/>
          </a:p>
        </p:txBody>
      </p:sp>
      <p:cxnSp>
        <p:nvCxnSpPr>
          <p:cNvPr id="6" name="꺾인 연결선 5"/>
          <p:cNvCxnSpPr>
            <a:endCxn id="4" idx="1"/>
          </p:cNvCxnSpPr>
          <p:nvPr/>
        </p:nvCxnSpPr>
        <p:spPr>
          <a:xfrm>
            <a:off x="3143672" y="2996952"/>
            <a:ext cx="1224136" cy="256674"/>
          </a:xfrm>
          <a:prstGeom prst="bentConnector3">
            <a:avLst>
              <a:gd name="adj1" fmla="val 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Method - dataset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352" y="980728"/>
                <a:ext cx="11809312" cy="518457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Data :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𝑇𝑐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𝐷𝑇𝑃𝐴</m:t>
                        </m:r>
                      </m:e>
                    </m:sPre>
                  </m:oMath>
                </a14:m>
                <a:r>
                  <a:rPr lang="en-US" altLang="ko-KR" sz="2400" dirty="0" smtClean="0"/>
                  <a:t>  kidney SPECT/CT data of 393 patients – training/validation </a:t>
                </a:r>
              </a:p>
              <a:p>
                <a:r>
                  <a:rPr lang="en-US" altLang="ko-KR" sz="2400" dirty="0" smtClean="0"/>
                  <a:t>Physician draw ROI -&gt; automatic interpolation(by software) =&gt; exclude unwanted structure</a:t>
                </a:r>
              </a:p>
              <a:p>
                <a:r>
                  <a:rPr lang="en-US" altLang="ko-KR" sz="2400" dirty="0" smtClean="0"/>
                  <a:t>Quantitative kidney SPECT/CT : perform </a:t>
                </a:r>
                <a:r>
                  <a:rPr lang="en-US" altLang="ko-KR" sz="2400" b="1" dirty="0" smtClean="0"/>
                  <a:t>without iodine-contrast enhancement</a:t>
                </a:r>
              </a:p>
              <a:p>
                <a:pPr lvl="1"/>
                <a:r>
                  <a:rPr lang="en-US" altLang="ko-KR" sz="2000" dirty="0" smtClean="0"/>
                  <a:t>Renal tumor patients : remained iodine contrast enhancement (22.6%)</a:t>
                </a:r>
              </a:p>
              <a:p>
                <a:endParaRPr lang="en-US" altLang="ko-KR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2400" dirty="0" smtClean="0"/>
                  <a:t>Resampling to have same matrix for training : 256 X 256 X 232, 1.726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2400" dirty="0" smtClean="0"/>
                  <a:t>Crop image to reduce memory consumption : 192 X 128 X 96</a:t>
                </a:r>
              </a:p>
              <a:p>
                <a:pPr lvl="1" indent="-342900"/>
                <a:r>
                  <a:rPr lang="en-US" altLang="ko-KR" sz="2000" dirty="0" smtClean="0"/>
                  <a:t>Large enough to include both kidneys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2400" dirty="0" smtClean="0"/>
                  <a:t>Apply 3D volume smoothing &amp; morphological operation to manual VOIs</a:t>
                </a:r>
              </a:p>
              <a:p>
                <a:pPr lvl="1" indent="-342900"/>
                <a:r>
                  <a:rPr lang="en-US" altLang="ko-KR" sz="2000" dirty="0" smtClean="0"/>
                  <a:t>Reduce discontinuity in 3D space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sz="2000" dirty="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352" y="980728"/>
                <a:ext cx="11809312" cy="5184576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Method – Neural Network architecture</a:t>
            </a:r>
            <a:endParaRPr lang="ko-KR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809312" cy="561662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Use modified 3D U-net</a:t>
            </a:r>
          </a:p>
          <a:p>
            <a:pPr lvl="1"/>
            <a:r>
              <a:rPr lang="en-US" altLang="ko-KR" sz="2000" dirty="0" smtClean="0"/>
              <a:t>End to end mapping between 3D - CT and manually drawn renal parenchyma VOIs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Contraction path : capture the context</a:t>
            </a:r>
          </a:p>
          <a:p>
            <a:pPr lvl="1"/>
            <a:r>
              <a:rPr lang="en-US" altLang="ko-KR" sz="2000" dirty="0" smtClean="0"/>
              <a:t>5 sequential layers</a:t>
            </a:r>
          </a:p>
          <a:p>
            <a:pPr lvl="1"/>
            <a:r>
              <a:rPr lang="en-US" altLang="ko-KR" sz="2000" dirty="0" smtClean="0"/>
              <a:t>3X3X3 </a:t>
            </a:r>
            <a:r>
              <a:rPr lang="en-US" altLang="ko-KR" sz="2000" dirty="0" err="1" smtClean="0"/>
              <a:t>conv</a:t>
            </a:r>
            <a:r>
              <a:rPr lang="en-US" altLang="ko-KR" sz="2000" dirty="0" smtClean="0"/>
              <a:t> → leaky </a:t>
            </a:r>
            <a:r>
              <a:rPr lang="en-US" altLang="ko-KR" sz="2000" dirty="0" err="1" smtClean="0"/>
              <a:t>ReLU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→</a:t>
            </a:r>
            <a:r>
              <a:rPr lang="en-US" altLang="ko-KR" sz="2000" dirty="0" smtClean="0"/>
              <a:t> 2X2X2 </a:t>
            </a:r>
            <a:r>
              <a:rPr lang="en-US" altLang="ko-KR" sz="2000" dirty="0" err="1" smtClean="0"/>
              <a:t>strided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conv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→</a:t>
            </a:r>
            <a:r>
              <a:rPr lang="en-US" altLang="ko-KR" sz="2000" dirty="0" smtClean="0"/>
              <a:t> leaky </a:t>
            </a:r>
            <a:r>
              <a:rPr lang="en-US" altLang="ko-KR" sz="2000" dirty="0" err="1" smtClean="0"/>
              <a:t>ReLU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→</a:t>
            </a:r>
            <a:r>
              <a:rPr lang="en-US" altLang="ko-KR" sz="2000" dirty="0" smtClean="0"/>
              <a:t> 3X3X3 </a:t>
            </a:r>
            <a:r>
              <a:rPr lang="en-US" altLang="ko-KR" sz="2000" dirty="0" err="1" smtClean="0"/>
              <a:t>conv</a:t>
            </a:r>
            <a:r>
              <a:rPr lang="en-US" altLang="ko-KR" sz="2000" dirty="0" smtClean="0"/>
              <a:t> → elementwise sum 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Expansion path : enable precise localization</a:t>
            </a:r>
          </a:p>
          <a:p>
            <a:pPr lvl="1"/>
            <a:r>
              <a:rPr lang="en-US" altLang="ko-KR" sz="2000" dirty="0" smtClean="0"/>
              <a:t>5 sequential layers</a:t>
            </a:r>
          </a:p>
          <a:p>
            <a:pPr lvl="1"/>
            <a:r>
              <a:rPr lang="en-US" altLang="ko-KR" sz="2000" dirty="0" err="1" smtClean="0"/>
              <a:t>Upsampling</a:t>
            </a:r>
            <a:r>
              <a:rPr lang="en-US" altLang="ko-KR" sz="2000" dirty="0" smtClean="0"/>
              <a:t> : 1X1X1 </a:t>
            </a:r>
            <a:r>
              <a:rPr lang="en-US" altLang="ko-KR" sz="2000" dirty="0" err="1" smtClean="0"/>
              <a:t>conv</a:t>
            </a:r>
            <a:r>
              <a:rPr lang="en-US" altLang="ko-KR" sz="2000" dirty="0" smtClean="0"/>
              <a:t> → leaky </a:t>
            </a:r>
            <a:r>
              <a:rPr lang="en-US" altLang="ko-KR" sz="2000" dirty="0" err="1" smtClean="0"/>
              <a:t>ReLU</a:t>
            </a:r>
            <a:r>
              <a:rPr lang="en-US" altLang="ko-KR" sz="2000" dirty="0" smtClean="0"/>
              <a:t> → 2X2X2 </a:t>
            </a:r>
            <a:r>
              <a:rPr lang="en-US" altLang="ko-KR" sz="2000" dirty="0" err="1" smtClean="0"/>
              <a:t>deconv</a:t>
            </a:r>
            <a:r>
              <a:rPr lang="en-US" altLang="ko-KR" sz="2000" dirty="0" smtClean="0"/>
              <a:t> → leaky </a:t>
            </a:r>
            <a:r>
              <a:rPr lang="en-US" altLang="ko-KR" sz="2000" dirty="0" err="1" smtClean="0"/>
              <a:t>ReLU</a:t>
            </a:r>
            <a:r>
              <a:rPr lang="en-US" altLang="ko-KR" sz="2000" dirty="0" smtClean="0"/>
              <a:t> → 3X3X3 </a:t>
            </a:r>
            <a:r>
              <a:rPr lang="en-US" altLang="ko-KR" sz="2000" dirty="0" err="1" smtClean="0"/>
              <a:t>conv</a:t>
            </a:r>
            <a:r>
              <a:rPr lang="en-US" altLang="ko-KR" sz="2000" dirty="0" smtClean="0"/>
              <a:t> → leaky </a:t>
            </a:r>
            <a:r>
              <a:rPr lang="en-US" altLang="ko-KR" sz="2000" dirty="0" err="1" smtClean="0"/>
              <a:t>ReLU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Employ symmetric skip connection</a:t>
            </a:r>
          </a:p>
          <a:p>
            <a:pPr lvl="1"/>
            <a:endParaRPr lang="en-US" altLang="ko-KR" sz="2000" dirty="0" smtClean="0"/>
          </a:p>
          <a:p>
            <a:pPr marL="400050"/>
            <a:r>
              <a:rPr lang="en-US" altLang="ko-KR" sz="2400" dirty="0" smtClean="0"/>
              <a:t>Use 3D spatial drop-out(rate 0.3)</a:t>
            </a:r>
          </a:p>
          <a:p>
            <a:pPr marL="800100" lvl="1"/>
            <a:r>
              <a:rPr lang="en-US" altLang="ko-KR" sz="2000" dirty="0" smtClean="0"/>
              <a:t>Adjacent voxels : correlated compared with batch normalization 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endParaRPr lang="en-US" altLang="ko-KR" sz="2000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6312024" y="3140968"/>
            <a:ext cx="3672408" cy="432048"/>
            <a:chOff x="6312024" y="3140968"/>
            <a:chExt cx="3672408" cy="432048"/>
          </a:xfrm>
        </p:grpSpPr>
        <p:cxnSp>
          <p:nvCxnSpPr>
            <p:cNvPr id="17" name="꺾인 연결선 16"/>
            <p:cNvCxnSpPr/>
            <p:nvPr/>
          </p:nvCxnSpPr>
          <p:spPr>
            <a:xfrm>
              <a:off x="6312024" y="3140968"/>
              <a:ext cx="3672408" cy="432048"/>
            </a:xfrm>
            <a:prstGeom prst="bentConnector3">
              <a:avLst>
                <a:gd name="adj1" fmla="val 20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9984432" y="3284984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528048" y="35730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Pre-activation residual block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Method – Neural Network architecture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612378" y="1487301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36647" y="1000496"/>
            <a:ext cx="792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Conv</a:t>
            </a:r>
            <a:endParaRPr lang="en-US" altLang="ko-KR" sz="1400" dirty="0" smtClean="0"/>
          </a:p>
          <a:p>
            <a:r>
              <a:rPr lang="en-US" altLang="ko-KR" sz="1400" dirty="0" smtClean="0"/>
              <a:t>3X3X3</a:t>
            </a:r>
          </a:p>
          <a:p>
            <a:r>
              <a:rPr lang="en-US" altLang="ko-KR" sz="1400" dirty="0"/>
              <a:t>s</a:t>
            </a:r>
            <a:r>
              <a:rPr lang="en-US" altLang="ko-KR" sz="1400" dirty="0" smtClean="0"/>
              <a:t>ame</a:t>
            </a:r>
          </a:p>
          <a:p>
            <a:r>
              <a:rPr lang="en-US" altLang="ko-KR" sz="1400" dirty="0" smtClean="0"/>
              <a:t>s=1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107474" y="1000496"/>
            <a:ext cx="823593" cy="523220"/>
            <a:chOff x="3800681" y="1000496"/>
            <a:chExt cx="823593" cy="523220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18617" y="1000496"/>
            <a:ext cx="936104" cy="954107"/>
            <a:chOff x="4736785" y="1000496"/>
            <a:chExt cx="936104" cy="954107"/>
          </a:xfrm>
        </p:grpSpPr>
        <p:cxnSp>
          <p:nvCxnSpPr>
            <p:cNvPr id="13" name="직선 화살표 연결선 12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1054" y="1000496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2X2X2</a:t>
              </a:r>
            </a:p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ame</a:t>
              </a:r>
            </a:p>
            <a:p>
              <a:r>
                <a:rPr lang="en-US" altLang="ko-KR" sz="1400" dirty="0" smtClean="0"/>
                <a:t>s=2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758413" y="1010246"/>
            <a:ext cx="936104" cy="954107"/>
            <a:chOff x="4736785" y="1000496"/>
            <a:chExt cx="936104" cy="954107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61054" y="1000496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3X3X3</a:t>
              </a:r>
            </a:p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ame</a:t>
              </a:r>
            </a:p>
            <a:p>
              <a:r>
                <a:rPr lang="en-US" altLang="ko-KR" sz="1400" dirty="0" smtClean="0"/>
                <a:t>s=1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027714" y="1000496"/>
            <a:ext cx="823593" cy="523220"/>
            <a:chOff x="3800681" y="1000496"/>
            <a:chExt cx="823593" cy="523220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937020" y="1000496"/>
            <a:ext cx="994719" cy="523220"/>
            <a:chOff x="3800681" y="1000496"/>
            <a:chExt cx="823593" cy="523220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Elementwise sum</a:t>
              </a:r>
            </a:p>
          </p:txBody>
        </p:sp>
      </p:grpSp>
      <p:cxnSp>
        <p:nvCxnSpPr>
          <p:cNvPr id="15" name="꺾인 연결선 14"/>
          <p:cNvCxnSpPr>
            <a:stCxn id="137" idx="3"/>
            <a:endCxn id="39" idx="2"/>
          </p:cNvCxnSpPr>
          <p:nvPr/>
        </p:nvCxnSpPr>
        <p:spPr>
          <a:xfrm flipV="1">
            <a:off x="6916855" y="1523716"/>
            <a:ext cx="3536550" cy="760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34141" y="2720723"/>
            <a:ext cx="823593" cy="523220"/>
            <a:chOff x="3800681" y="1000496"/>
            <a:chExt cx="823593" cy="523220"/>
          </a:xfrm>
        </p:grpSpPr>
        <p:cxnSp>
          <p:nvCxnSpPr>
            <p:cNvPr id="44" name="직선 화살표 연결선 43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45284" y="2720723"/>
            <a:ext cx="936104" cy="954107"/>
            <a:chOff x="4736785" y="1000496"/>
            <a:chExt cx="936104" cy="954107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761054" y="1000496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2X2X2</a:t>
              </a:r>
            </a:p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ame</a:t>
              </a:r>
            </a:p>
            <a:p>
              <a:r>
                <a:rPr lang="en-US" altLang="ko-KR" sz="1400" dirty="0" smtClean="0"/>
                <a:t>s=2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263000" y="2742845"/>
            <a:ext cx="936104" cy="954107"/>
            <a:chOff x="4736785" y="1000496"/>
            <a:chExt cx="936104" cy="954107"/>
          </a:xfrm>
        </p:grpSpPr>
        <p:cxnSp>
          <p:nvCxnSpPr>
            <p:cNvPr id="53" name="직선 화살표 연결선 52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61054" y="1000496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3X3X3</a:t>
              </a:r>
            </a:p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ame</a:t>
              </a:r>
            </a:p>
            <a:p>
              <a:r>
                <a:rPr lang="en-US" altLang="ko-KR" sz="1400" dirty="0" smtClean="0"/>
                <a:t>s=1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532301" y="2733095"/>
            <a:ext cx="823593" cy="523220"/>
            <a:chOff x="3800681" y="1000496"/>
            <a:chExt cx="823593" cy="523220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62681" y="2743142"/>
            <a:ext cx="994719" cy="523220"/>
            <a:chOff x="3800681" y="1000496"/>
            <a:chExt cx="823593" cy="523220"/>
          </a:xfrm>
        </p:grpSpPr>
        <p:cxnSp>
          <p:nvCxnSpPr>
            <p:cNvPr id="62" name="직선 화살표 연결선 61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Elementwise sum</a:t>
              </a:r>
            </a:p>
          </p:txBody>
        </p:sp>
      </p:grpSp>
      <p:cxnSp>
        <p:nvCxnSpPr>
          <p:cNvPr id="67" name="꺾인 연결선 66"/>
          <p:cNvCxnSpPr>
            <a:stCxn id="126" idx="3"/>
          </p:cNvCxnSpPr>
          <p:nvPr/>
        </p:nvCxnSpPr>
        <p:spPr>
          <a:xfrm flipV="1">
            <a:off x="2544965" y="3436994"/>
            <a:ext cx="2932537" cy="266394"/>
          </a:xfrm>
          <a:prstGeom prst="bentConnector3">
            <a:avLst>
              <a:gd name="adj1" fmla="val 99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63299" y="4189798"/>
            <a:ext cx="823593" cy="523220"/>
            <a:chOff x="3800681" y="1000496"/>
            <a:chExt cx="823593" cy="523220"/>
          </a:xfrm>
        </p:grpSpPr>
        <p:cxnSp>
          <p:nvCxnSpPr>
            <p:cNvPr id="69" name="직선 화살표 연결선 68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74442" y="4189798"/>
            <a:ext cx="936104" cy="954107"/>
            <a:chOff x="4736785" y="1000496"/>
            <a:chExt cx="936104" cy="954107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761054" y="1000496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2X2X2</a:t>
              </a:r>
            </a:p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ame</a:t>
              </a:r>
            </a:p>
            <a:p>
              <a:r>
                <a:rPr lang="en-US" altLang="ko-KR" sz="1400" dirty="0" smtClean="0"/>
                <a:t>s=2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589082" y="4406128"/>
            <a:ext cx="943978" cy="810024"/>
            <a:chOff x="5299613" y="1398900"/>
            <a:chExt cx="943978" cy="810024"/>
          </a:xfrm>
        </p:grpSpPr>
        <p:sp>
          <p:nvSpPr>
            <p:cNvPr id="75" name="정육면체 74"/>
            <p:cNvSpPr/>
            <p:nvPr/>
          </p:nvSpPr>
          <p:spPr>
            <a:xfrm>
              <a:off x="5519937" y="1398900"/>
              <a:ext cx="503330" cy="503330"/>
            </a:xfrm>
            <a:prstGeom prst="cube">
              <a:avLst>
                <a:gd name="adj" fmla="val 114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99613" y="1901147"/>
              <a:ext cx="943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24X16X4</a:t>
              </a:r>
              <a:endParaRPr lang="ko-KR" altLang="en-US" sz="14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077787" y="4211920"/>
            <a:ext cx="936104" cy="954107"/>
            <a:chOff x="4736785" y="1000496"/>
            <a:chExt cx="936104" cy="954107"/>
          </a:xfrm>
        </p:grpSpPr>
        <p:cxnSp>
          <p:nvCxnSpPr>
            <p:cNvPr id="78" name="직선 화살표 연결선 77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761054" y="1000496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3X3X3</a:t>
              </a:r>
            </a:p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ame</a:t>
              </a:r>
            </a:p>
            <a:p>
              <a:r>
                <a:rPr lang="en-US" altLang="ko-KR" sz="1400" dirty="0" smtClean="0"/>
                <a:t>s=1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347088" y="4202170"/>
            <a:ext cx="823593" cy="523220"/>
            <a:chOff x="3800681" y="1000496"/>
            <a:chExt cx="823593" cy="523220"/>
          </a:xfrm>
        </p:grpSpPr>
        <p:cxnSp>
          <p:nvCxnSpPr>
            <p:cNvPr id="81" name="직선 화살표 연결선 80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867941" y="4406128"/>
            <a:ext cx="943978" cy="810024"/>
            <a:chOff x="5299613" y="1398900"/>
            <a:chExt cx="943978" cy="810024"/>
          </a:xfrm>
        </p:grpSpPr>
        <p:sp>
          <p:nvSpPr>
            <p:cNvPr id="84" name="정육면체 83"/>
            <p:cNvSpPr/>
            <p:nvPr/>
          </p:nvSpPr>
          <p:spPr>
            <a:xfrm>
              <a:off x="5519937" y="1398900"/>
              <a:ext cx="503330" cy="503330"/>
            </a:xfrm>
            <a:prstGeom prst="cube">
              <a:avLst>
                <a:gd name="adj" fmla="val 114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99613" y="1901147"/>
              <a:ext cx="943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24X16X4</a:t>
              </a:r>
              <a:endParaRPr lang="ko-KR" altLang="en-US" sz="14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616758" y="4212217"/>
            <a:ext cx="994719" cy="523220"/>
            <a:chOff x="3800681" y="1000496"/>
            <a:chExt cx="823593" cy="523220"/>
          </a:xfrm>
        </p:grpSpPr>
        <p:cxnSp>
          <p:nvCxnSpPr>
            <p:cNvPr id="87" name="직선 화살표 연결선 86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Elementwise sum</a:t>
              </a: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292349" y="4406128"/>
            <a:ext cx="943978" cy="810024"/>
            <a:chOff x="5299613" y="1398900"/>
            <a:chExt cx="943978" cy="810024"/>
          </a:xfrm>
        </p:grpSpPr>
        <p:sp>
          <p:nvSpPr>
            <p:cNvPr id="90" name="정육면체 89"/>
            <p:cNvSpPr/>
            <p:nvPr/>
          </p:nvSpPr>
          <p:spPr>
            <a:xfrm>
              <a:off x="5519937" y="1398900"/>
              <a:ext cx="503330" cy="503330"/>
            </a:xfrm>
            <a:prstGeom prst="cube">
              <a:avLst>
                <a:gd name="adj" fmla="val 114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299613" y="1901147"/>
              <a:ext cx="943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24X16X4</a:t>
              </a:r>
              <a:endParaRPr lang="ko-KR" altLang="en-US" sz="1400" dirty="0"/>
            </a:p>
          </p:txBody>
        </p:sp>
      </p:grpSp>
      <p:cxnSp>
        <p:nvCxnSpPr>
          <p:cNvPr id="92" name="꺾인 연결선 91"/>
          <p:cNvCxnSpPr>
            <a:stCxn id="76" idx="3"/>
          </p:cNvCxnSpPr>
          <p:nvPr/>
        </p:nvCxnSpPr>
        <p:spPr>
          <a:xfrm flipV="1">
            <a:off x="2533060" y="4906069"/>
            <a:ext cx="2519074" cy="156195"/>
          </a:xfrm>
          <a:prstGeom prst="bentConnector3">
            <a:avLst>
              <a:gd name="adj1" fmla="val 99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34141" y="5660213"/>
            <a:ext cx="823593" cy="523220"/>
            <a:chOff x="3800681" y="1000496"/>
            <a:chExt cx="823593" cy="523220"/>
          </a:xfrm>
        </p:grpSpPr>
        <p:cxnSp>
          <p:nvCxnSpPr>
            <p:cNvPr id="95" name="직선 화살표 연결선 94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745284" y="5660213"/>
            <a:ext cx="936104" cy="954107"/>
            <a:chOff x="4736785" y="1000496"/>
            <a:chExt cx="936104" cy="954107"/>
          </a:xfrm>
        </p:grpSpPr>
        <p:cxnSp>
          <p:nvCxnSpPr>
            <p:cNvPr id="98" name="직선 화살표 연결선 97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761054" y="1000496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2X2X2</a:t>
              </a:r>
            </a:p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ame</a:t>
              </a:r>
            </a:p>
            <a:p>
              <a:r>
                <a:rPr lang="en-US" altLang="ko-KR" sz="1400" dirty="0" smtClean="0"/>
                <a:t>s=2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617466" y="5918929"/>
            <a:ext cx="850399" cy="671637"/>
            <a:chOff x="5334082" y="1538370"/>
            <a:chExt cx="850399" cy="671637"/>
          </a:xfrm>
        </p:grpSpPr>
        <p:sp>
          <p:nvSpPr>
            <p:cNvPr id="101" name="정육면체 100"/>
            <p:cNvSpPr/>
            <p:nvPr/>
          </p:nvSpPr>
          <p:spPr>
            <a:xfrm>
              <a:off x="5519937" y="1538370"/>
              <a:ext cx="363860" cy="363860"/>
            </a:xfrm>
            <a:prstGeom prst="cube">
              <a:avLst>
                <a:gd name="adj" fmla="val 114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334082" y="1902230"/>
              <a:ext cx="850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/>
                <a:t>12X8X2</a:t>
              </a:r>
              <a:endParaRPr lang="ko-KR" altLang="en-US" sz="1400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3012337" y="5670998"/>
            <a:ext cx="936104" cy="954107"/>
            <a:chOff x="4736785" y="1000496"/>
            <a:chExt cx="936104" cy="954107"/>
          </a:xfrm>
        </p:grpSpPr>
        <p:cxnSp>
          <p:nvCxnSpPr>
            <p:cNvPr id="104" name="직선 화살표 연결선 103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761054" y="1000496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3X3X3</a:t>
              </a:r>
            </a:p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ame</a:t>
              </a:r>
            </a:p>
            <a:p>
              <a:r>
                <a:rPr lang="en-US" altLang="ko-KR" sz="1400" dirty="0" smtClean="0"/>
                <a:t>s=1</a:t>
              </a: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281638" y="5661248"/>
            <a:ext cx="823593" cy="523220"/>
            <a:chOff x="3800681" y="1000496"/>
            <a:chExt cx="823593" cy="523220"/>
          </a:xfrm>
        </p:grpSpPr>
        <p:cxnSp>
          <p:nvCxnSpPr>
            <p:cNvPr id="107" name="직선 화살표 연결선 106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3731052" y="5918929"/>
            <a:ext cx="850399" cy="660025"/>
            <a:chOff x="5243629" y="1538370"/>
            <a:chExt cx="850399" cy="660025"/>
          </a:xfrm>
        </p:grpSpPr>
        <p:sp>
          <p:nvSpPr>
            <p:cNvPr id="110" name="정육면체 109"/>
            <p:cNvSpPr/>
            <p:nvPr/>
          </p:nvSpPr>
          <p:spPr>
            <a:xfrm>
              <a:off x="5519937" y="1538370"/>
              <a:ext cx="363860" cy="363860"/>
            </a:xfrm>
            <a:prstGeom prst="cube">
              <a:avLst>
                <a:gd name="adj" fmla="val 114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43629" y="1890618"/>
              <a:ext cx="850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12X8X2</a:t>
              </a:r>
              <a:endParaRPr lang="ko-KR" altLang="en-US" sz="14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419229" y="5671577"/>
            <a:ext cx="994719" cy="523220"/>
            <a:chOff x="3800681" y="1000496"/>
            <a:chExt cx="823593" cy="523220"/>
          </a:xfrm>
        </p:grpSpPr>
        <p:cxnSp>
          <p:nvCxnSpPr>
            <p:cNvPr id="113" name="직선 화살표 연결선 112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Elementwise sum</a:t>
              </a: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5046972" y="5918929"/>
            <a:ext cx="850399" cy="660025"/>
            <a:chOff x="5243629" y="1538370"/>
            <a:chExt cx="850399" cy="660025"/>
          </a:xfrm>
        </p:grpSpPr>
        <p:sp>
          <p:nvSpPr>
            <p:cNvPr id="116" name="정육면체 115"/>
            <p:cNvSpPr/>
            <p:nvPr/>
          </p:nvSpPr>
          <p:spPr>
            <a:xfrm>
              <a:off x="5519937" y="1538370"/>
              <a:ext cx="363860" cy="363860"/>
            </a:xfrm>
            <a:prstGeom prst="cube">
              <a:avLst>
                <a:gd name="adj" fmla="val 114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243629" y="1890618"/>
              <a:ext cx="850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12X8X2</a:t>
              </a:r>
              <a:endParaRPr lang="ko-KR" altLang="en-US" sz="14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858868" y="2779556"/>
            <a:ext cx="943978" cy="1077720"/>
            <a:chOff x="5587838" y="2536982"/>
            <a:chExt cx="943978" cy="1077720"/>
          </a:xfrm>
        </p:grpSpPr>
        <p:sp>
          <p:nvSpPr>
            <p:cNvPr id="66" name="TextBox 65"/>
            <p:cNvSpPr txBox="1"/>
            <p:nvPr/>
          </p:nvSpPr>
          <p:spPr>
            <a:xfrm>
              <a:off x="5587838" y="3306925"/>
              <a:ext cx="943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48X32X8</a:t>
              </a:r>
              <a:endParaRPr lang="ko-KR" altLang="en-US" sz="1400" dirty="0"/>
            </a:p>
          </p:txBody>
        </p:sp>
        <p:sp>
          <p:nvSpPr>
            <p:cNvPr id="118" name="정육면체 117"/>
            <p:cNvSpPr/>
            <p:nvPr/>
          </p:nvSpPr>
          <p:spPr>
            <a:xfrm>
              <a:off x="5672444" y="2536982"/>
              <a:ext cx="776068" cy="776068"/>
            </a:xfrm>
            <a:prstGeom prst="cube">
              <a:avLst>
                <a:gd name="adj" fmla="val 20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4107474" y="2779556"/>
            <a:ext cx="943978" cy="1077720"/>
            <a:chOff x="5587838" y="2536982"/>
            <a:chExt cx="943978" cy="1077720"/>
          </a:xfrm>
        </p:grpSpPr>
        <p:sp>
          <p:nvSpPr>
            <p:cNvPr id="120" name="TextBox 119"/>
            <p:cNvSpPr txBox="1"/>
            <p:nvPr/>
          </p:nvSpPr>
          <p:spPr>
            <a:xfrm>
              <a:off x="5587838" y="3306925"/>
              <a:ext cx="943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48X32X8</a:t>
              </a:r>
              <a:endParaRPr lang="ko-KR" altLang="en-US" sz="1400" dirty="0"/>
            </a:p>
          </p:txBody>
        </p:sp>
        <p:sp>
          <p:nvSpPr>
            <p:cNvPr id="121" name="정육면체 120"/>
            <p:cNvSpPr/>
            <p:nvPr/>
          </p:nvSpPr>
          <p:spPr>
            <a:xfrm>
              <a:off x="5672444" y="2536982"/>
              <a:ext cx="776068" cy="776068"/>
            </a:xfrm>
            <a:prstGeom prst="cube">
              <a:avLst>
                <a:gd name="adj" fmla="val 20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1600987" y="2779556"/>
            <a:ext cx="943978" cy="1077720"/>
            <a:chOff x="5587838" y="2536982"/>
            <a:chExt cx="943978" cy="1077720"/>
          </a:xfrm>
        </p:grpSpPr>
        <p:sp>
          <p:nvSpPr>
            <p:cNvPr id="126" name="TextBox 125"/>
            <p:cNvSpPr txBox="1"/>
            <p:nvPr/>
          </p:nvSpPr>
          <p:spPr>
            <a:xfrm>
              <a:off x="5587838" y="3306925"/>
              <a:ext cx="943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48X32X8</a:t>
              </a:r>
              <a:endParaRPr lang="ko-KR" altLang="en-US" sz="1400" dirty="0"/>
            </a:p>
          </p:txBody>
        </p:sp>
        <p:sp>
          <p:nvSpPr>
            <p:cNvPr id="127" name="정육면체 126"/>
            <p:cNvSpPr/>
            <p:nvPr/>
          </p:nvSpPr>
          <p:spPr>
            <a:xfrm>
              <a:off x="5672444" y="2536982"/>
              <a:ext cx="776068" cy="776068"/>
            </a:xfrm>
            <a:prstGeom prst="cube">
              <a:avLst>
                <a:gd name="adj" fmla="val 20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10886259" y="905488"/>
            <a:ext cx="1154505" cy="1532907"/>
            <a:chOff x="4876421" y="3508145"/>
            <a:chExt cx="1154505" cy="1532907"/>
          </a:xfrm>
        </p:grpSpPr>
        <p:sp>
          <p:nvSpPr>
            <p:cNvPr id="130" name="정육면체 129"/>
            <p:cNvSpPr/>
            <p:nvPr/>
          </p:nvSpPr>
          <p:spPr>
            <a:xfrm>
              <a:off x="4876421" y="3508145"/>
              <a:ext cx="1154505" cy="1154505"/>
            </a:xfrm>
            <a:prstGeom prst="cube">
              <a:avLst>
                <a:gd name="adj" fmla="val 23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28833" y="4733275"/>
              <a:ext cx="1049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96X64X16</a:t>
              </a:r>
              <a:endParaRPr lang="ko-KR" altLang="en-US" sz="14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8708859" y="905488"/>
            <a:ext cx="1154505" cy="1532907"/>
            <a:chOff x="4876421" y="3508145"/>
            <a:chExt cx="1154505" cy="1532907"/>
          </a:xfrm>
        </p:grpSpPr>
        <p:sp>
          <p:nvSpPr>
            <p:cNvPr id="133" name="정육면체 132"/>
            <p:cNvSpPr/>
            <p:nvPr/>
          </p:nvSpPr>
          <p:spPr>
            <a:xfrm>
              <a:off x="4876421" y="3508145"/>
              <a:ext cx="1154505" cy="1154505"/>
            </a:xfrm>
            <a:prstGeom prst="cube">
              <a:avLst>
                <a:gd name="adj" fmla="val 23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928833" y="4733275"/>
              <a:ext cx="1049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96X64X16</a:t>
              </a:r>
              <a:endParaRPr lang="ko-KR" altLang="en-US" sz="1400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814764" y="905488"/>
            <a:ext cx="1154505" cy="1532907"/>
            <a:chOff x="4876421" y="3508145"/>
            <a:chExt cx="1154505" cy="1532907"/>
          </a:xfrm>
        </p:grpSpPr>
        <p:sp>
          <p:nvSpPr>
            <p:cNvPr id="136" name="정육면체 135"/>
            <p:cNvSpPr/>
            <p:nvPr/>
          </p:nvSpPr>
          <p:spPr>
            <a:xfrm>
              <a:off x="4876421" y="3508145"/>
              <a:ext cx="1154505" cy="1154505"/>
            </a:xfrm>
            <a:prstGeom prst="cube">
              <a:avLst>
                <a:gd name="adj" fmla="val 23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928833" y="4733275"/>
              <a:ext cx="1049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96X64X16</a:t>
              </a:r>
              <a:endParaRPr lang="ko-KR" altLang="en-US" sz="14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2593886" y="876666"/>
            <a:ext cx="1459862" cy="1767677"/>
            <a:chOff x="7786672" y="3448790"/>
            <a:chExt cx="1459862" cy="1767677"/>
          </a:xfrm>
        </p:grpSpPr>
        <p:sp>
          <p:nvSpPr>
            <p:cNvPr id="141" name="TextBox 140"/>
            <p:cNvSpPr txBox="1"/>
            <p:nvPr/>
          </p:nvSpPr>
          <p:spPr>
            <a:xfrm>
              <a:off x="7893355" y="4908690"/>
              <a:ext cx="1246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192X128X32</a:t>
              </a:r>
              <a:endParaRPr lang="ko-KR" altLang="en-US" sz="1400" dirty="0"/>
            </a:p>
          </p:txBody>
        </p:sp>
        <p:sp>
          <p:nvSpPr>
            <p:cNvPr id="142" name="정육면체 141"/>
            <p:cNvSpPr/>
            <p:nvPr/>
          </p:nvSpPr>
          <p:spPr>
            <a:xfrm>
              <a:off x="7786672" y="3448790"/>
              <a:ext cx="1459862" cy="1459862"/>
            </a:xfrm>
            <a:prstGeom prst="cube">
              <a:avLst>
                <a:gd name="adj" fmla="val 23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84883" y="876666"/>
            <a:ext cx="1459862" cy="1767677"/>
            <a:chOff x="7786672" y="3448790"/>
            <a:chExt cx="1459862" cy="1767677"/>
          </a:xfrm>
        </p:grpSpPr>
        <p:sp>
          <p:nvSpPr>
            <p:cNvPr id="144" name="TextBox 143"/>
            <p:cNvSpPr txBox="1"/>
            <p:nvPr/>
          </p:nvSpPr>
          <p:spPr>
            <a:xfrm>
              <a:off x="7893355" y="4908690"/>
              <a:ext cx="1246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192X128X32</a:t>
              </a:r>
              <a:endParaRPr lang="ko-KR" altLang="en-US" sz="1400" dirty="0"/>
            </a:p>
          </p:txBody>
        </p:sp>
        <p:sp>
          <p:nvSpPr>
            <p:cNvPr id="145" name="정육면체 144"/>
            <p:cNvSpPr/>
            <p:nvPr/>
          </p:nvSpPr>
          <p:spPr>
            <a:xfrm>
              <a:off x="7786672" y="3448790"/>
              <a:ext cx="1459862" cy="1459862"/>
            </a:xfrm>
            <a:prstGeom prst="cube">
              <a:avLst>
                <a:gd name="adj" fmla="val 23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Method – Neural Network architecture</a:t>
            </a:r>
            <a:endParaRPr lang="ko-KR" altLang="en-US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35206" y="1124744"/>
            <a:ext cx="850399" cy="660025"/>
            <a:chOff x="5243629" y="1538370"/>
            <a:chExt cx="850399" cy="660025"/>
          </a:xfrm>
        </p:grpSpPr>
        <p:sp>
          <p:nvSpPr>
            <p:cNvPr id="119" name="정육면체 118"/>
            <p:cNvSpPr/>
            <p:nvPr/>
          </p:nvSpPr>
          <p:spPr>
            <a:xfrm>
              <a:off x="5519937" y="1538370"/>
              <a:ext cx="363860" cy="363860"/>
            </a:xfrm>
            <a:prstGeom prst="cube">
              <a:avLst>
                <a:gd name="adj" fmla="val 114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243629" y="1890618"/>
              <a:ext cx="850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12X8X2</a:t>
              </a:r>
              <a:endParaRPr lang="ko-KR" altLang="en-US" sz="1400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767408" y="875916"/>
            <a:ext cx="936104" cy="954107"/>
            <a:chOff x="4736785" y="1000496"/>
            <a:chExt cx="936104" cy="954107"/>
          </a:xfrm>
        </p:grpSpPr>
        <p:cxnSp>
          <p:nvCxnSpPr>
            <p:cNvPr id="122" name="직선 화살표 연결선 121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761054" y="1000496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3X3X3</a:t>
              </a:r>
            </a:p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ame</a:t>
              </a:r>
            </a:p>
            <a:p>
              <a:r>
                <a:rPr lang="en-US" altLang="ko-KR" sz="1400" dirty="0" smtClean="0"/>
                <a:t>s=1</a:t>
              </a: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1693108" y="875916"/>
            <a:ext cx="823593" cy="523220"/>
            <a:chOff x="3800681" y="1000496"/>
            <a:chExt cx="823593" cy="523220"/>
          </a:xfrm>
        </p:grpSpPr>
        <p:cxnSp>
          <p:nvCxnSpPr>
            <p:cNvPr id="125" name="직선 화살표 연결선 124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2232349" y="1124744"/>
            <a:ext cx="850399" cy="660025"/>
            <a:chOff x="5243629" y="1538370"/>
            <a:chExt cx="850399" cy="660025"/>
          </a:xfrm>
        </p:grpSpPr>
        <p:sp>
          <p:nvSpPr>
            <p:cNvPr id="128" name="정육면체 127"/>
            <p:cNvSpPr/>
            <p:nvPr/>
          </p:nvSpPr>
          <p:spPr>
            <a:xfrm>
              <a:off x="5519937" y="1538370"/>
              <a:ext cx="363860" cy="363860"/>
            </a:xfrm>
            <a:prstGeom prst="cube">
              <a:avLst>
                <a:gd name="adj" fmla="val 114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43629" y="1890618"/>
              <a:ext cx="850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12X8X2</a:t>
              </a:r>
              <a:endParaRPr lang="ko-KR" altLang="en-US" sz="1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922958" y="875916"/>
            <a:ext cx="936104" cy="738664"/>
            <a:chOff x="4736785" y="1000496"/>
            <a:chExt cx="936104" cy="738664"/>
          </a:xfrm>
        </p:grpSpPr>
        <p:cxnSp>
          <p:nvCxnSpPr>
            <p:cNvPr id="23" name="직선 화살표 연결선 22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61054" y="1000496"/>
              <a:ext cx="7920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deconv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2X2X2</a:t>
              </a:r>
            </a:p>
            <a:p>
              <a:endParaRPr lang="en-US" altLang="ko-KR" sz="1400" dirty="0" smtClean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848658" y="875916"/>
            <a:ext cx="823593" cy="523220"/>
            <a:chOff x="3800681" y="1000496"/>
            <a:chExt cx="823593" cy="523220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sp>
        <p:nvSpPr>
          <p:cNvPr id="32" name="정육면체 31"/>
          <p:cNvSpPr/>
          <p:nvPr/>
        </p:nvSpPr>
        <p:spPr>
          <a:xfrm>
            <a:off x="4660140" y="1083592"/>
            <a:ext cx="503330" cy="503330"/>
          </a:xfrm>
          <a:prstGeom prst="cube">
            <a:avLst>
              <a:gd name="adj" fmla="val 1141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5213173" y="875916"/>
            <a:ext cx="936104" cy="954107"/>
            <a:chOff x="4736785" y="1000496"/>
            <a:chExt cx="936104" cy="954107"/>
          </a:xfrm>
        </p:grpSpPr>
        <p:cxnSp>
          <p:nvCxnSpPr>
            <p:cNvPr id="35" name="직선 화살표 연결선 34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761054" y="1000496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3X3X3</a:t>
              </a:r>
            </a:p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ame</a:t>
              </a:r>
            </a:p>
            <a:p>
              <a:r>
                <a:rPr lang="en-US" altLang="ko-KR" sz="1400" dirty="0" smtClean="0"/>
                <a:t>s=1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138873" y="875916"/>
            <a:ext cx="823593" cy="523220"/>
            <a:chOff x="3800681" y="1000496"/>
            <a:chExt cx="823593" cy="523220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sp>
        <p:nvSpPr>
          <p:cNvPr id="44" name="정육면체 43"/>
          <p:cNvSpPr/>
          <p:nvPr/>
        </p:nvSpPr>
        <p:spPr>
          <a:xfrm>
            <a:off x="4602048" y="1156851"/>
            <a:ext cx="503330" cy="503330"/>
          </a:xfrm>
          <a:prstGeom prst="cube">
            <a:avLst>
              <a:gd name="adj" fmla="val 11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81724" y="1659098"/>
            <a:ext cx="92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24X16X4</a:t>
            </a:r>
            <a:endParaRPr lang="ko-KR" altLang="en-US" sz="1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7431916" y="875916"/>
            <a:ext cx="936104" cy="954107"/>
            <a:chOff x="4736785" y="1000496"/>
            <a:chExt cx="936104" cy="954107"/>
          </a:xfrm>
        </p:grpSpPr>
        <p:cxnSp>
          <p:nvCxnSpPr>
            <p:cNvPr id="48" name="직선 화살표 연결선 47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761054" y="1000496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1X1X1</a:t>
              </a:r>
            </a:p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ame</a:t>
              </a:r>
            </a:p>
            <a:p>
              <a:r>
                <a:rPr lang="en-US" altLang="ko-KR" sz="1400" dirty="0" smtClean="0"/>
                <a:t>s=1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357616" y="875916"/>
            <a:ext cx="823593" cy="523220"/>
            <a:chOff x="3800681" y="1000496"/>
            <a:chExt cx="823593" cy="523220"/>
          </a:xfrm>
        </p:grpSpPr>
        <p:cxnSp>
          <p:nvCxnSpPr>
            <p:cNvPr id="51" name="직선 화살표 연결선 50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679975" y="1087267"/>
            <a:ext cx="922188" cy="879608"/>
            <a:chOff x="6679975" y="1087267"/>
            <a:chExt cx="922188" cy="879608"/>
          </a:xfrm>
        </p:grpSpPr>
        <p:sp>
          <p:nvSpPr>
            <p:cNvPr id="56" name="정육면체 55"/>
            <p:cNvSpPr/>
            <p:nvPr/>
          </p:nvSpPr>
          <p:spPr>
            <a:xfrm>
              <a:off x="6889404" y="1087267"/>
              <a:ext cx="503330" cy="503330"/>
            </a:xfrm>
            <a:prstGeom prst="cube">
              <a:avLst>
                <a:gd name="adj" fmla="val 114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79975" y="1659098"/>
              <a:ext cx="922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24X16X4</a:t>
              </a:r>
              <a:endParaRPr lang="ko-KR" altLang="en-US" sz="14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884499" y="1087267"/>
            <a:ext cx="922188" cy="879608"/>
            <a:chOff x="6679975" y="1087267"/>
            <a:chExt cx="922188" cy="879608"/>
          </a:xfrm>
        </p:grpSpPr>
        <p:sp>
          <p:nvSpPr>
            <p:cNvPr id="60" name="정육면체 59"/>
            <p:cNvSpPr/>
            <p:nvPr/>
          </p:nvSpPr>
          <p:spPr>
            <a:xfrm>
              <a:off x="6889404" y="1087267"/>
              <a:ext cx="503330" cy="503330"/>
            </a:xfrm>
            <a:prstGeom prst="cube">
              <a:avLst>
                <a:gd name="adj" fmla="val 114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79975" y="1659098"/>
              <a:ext cx="922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24X16X4</a:t>
              </a:r>
              <a:endParaRPr lang="ko-KR" altLang="en-US" sz="1400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471864" y="1803659"/>
            <a:ext cx="1533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Skip connection</a:t>
            </a:r>
            <a:endParaRPr lang="ko-KR" altLang="en-US" sz="1400" dirty="0"/>
          </a:p>
        </p:txBody>
      </p:sp>
      <p:cxnSp>
        <p:nvCxnSpPr>
          <p:cNvPr id="63" name="꺾인 연결선 62"/>
          <p:cNvCxnSpPr>
            <a:endCxn id="32" idx="5"/>
          </p:cNvCxnSpPr>
          <p:nvPr/>
        </p:nvCxnSpPr>
        <p:spPr>
          <a:xfrm flipV="1">
            <a:off x="35206" y="1306534"/>
            <a:ext cx="5128264" cy="545741"/>
          </a:xfrm>
          <a:prstGeom prst="bentConnector3">
            <a:avLst>
              <a:gd name="adj1" fmla="val 10445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35206" y="2282893"/>
            <a:ext cx="936104" cy="738664"/>
            <a:chOff x="4736785" y="1000496"/>
            <a:chExt cx="936104" cy="738664"/>
          </a:xfrm>
        </p:grpSpPr>
        <p:cxnSp>
          <p:nvCxnSpPr>
            <p:cNvPr id="69" name="직선 화살표 연결선 68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761054" y="1000496"/>
              <a:ext cx="7920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deconv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2X2X2</a:t>
              </a:r>
            </a:p>
            <a:p>
              <a:endParaRPr lang="en-US" altLang="ko-KR" sz="1400" dirty="0" smtClean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960906" y="2282893"/>
            <a:ext cx="823593" cy="523220"/>
            <a:chOff x="3800681" y="1000496"/>
            <a:chExt cx="823593" cy="523220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728491" y="2204900"/>
            <a:ext cx="950027" cy="1291777"/>
            <a:chOff x="1628183" y="2256798"/>
            <a:chExt cx="950027" cy="1291777"/>
          </a:xfrm>
        </p:grpSpPr>
        <p:sp>
          <p:nvSpPr>
            <p:cNvPr id="75" name="정육면체 74"/>
            <p:cNvSpPr/>
            <p:nvPr/>
          </p:nvSpPr>
          <p:spPr>
            <a:xfrm>
              <a:off x="1802142" y="2256798"/>
              <a:ext cx="776068" cy="776068"/>
            </a:xfrm>
            <a:prstGeom prst="cube">
              <a:avLst>
                <a:gd name="adj" fmla="val 2045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55155" y="3240798"/>
              <a:ext cx="922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48X32X8</a:t>
              </a:r>
              <a:endParaRPr lang="ko-KR" altLang="en-US" sz="1400" dirty="0"/>
            </a:p>
          </p:txBody>
        </p:sp>
        <p:sp>
          <p:nvSpPr>
            <p:cNvPr id="77" name="정육면체 76"/>
            <p:cNvSpPr/>
            <p:nvPr/>
          </p:nvSpPr>
          <p:spPr>
            <a:xfrm>
              <a:off x="1628183" y="2435868"/>
              <a:ext cx="776068" cy="776068"/>
            </a:xfrm>
            <a:prstGeom prst="cube">
              <a:avLst>
                <a:gd name="adj" fmla="val 20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9" name="꺾인 연결선 78"/>
          <p:cNvCxnSpPr>
            <a:endCxn id="75" idx="5"/>
          </p:cNvCxnSpPr>
          <p:nvPr/>
        </p:nvCxnSpPr>
        <p:spPr>
          <a:xfrm flipV="1">
            <a:off x="35206" y="2513569"/>
            <a:ext cx="2643312" cy="780522"/>
          </a:xfrm>
          <a:prstGeom prst="bentConnector3">
            <a:avLst>
              <a:gd name="adj1" fmla="val 10864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09" y="3033597"/>
            <a:ext cx="1533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Skip connection</a:t>
            </a:r>
            <a:endParaRPr lang="ko-KR" altLang="en-US" sz="1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378701" y="2295505"/>
            <a:ext cx="922188" cy="1142015"/>
            <a:chOff x="3447513" y="2383970"/>
            <a:chExt cx="922188" cy="1142015"/>
          </a:xfrm>
        </p:grpSpPr>
        <p:sp>
          <p:nvSpPr>
            <p:cNvPr id="84" name="정육면체 83"/>
            <p:cNvSpPr/>
            <p:nvPr/>
          </p:nvSpPr>
          <p:spPr>
            <a:xfrm>
              <a:off x="3520573" y="2383970"/>
              <a:ext cx="776068" cy="776068"/>
            </a:xfrm>
            <a:prstGeom prst="cube">
              <a:avLst>
                <a:gd name="adj" fmla="val 20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47513" y="3218208"/>
              <a:ext cx="922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48X32X8</a:t>
              </a:r>
              <a:endParaRPr lang="ko-KR" altLang="en-US" sz="14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720757" y="2282893"/>
            <a:ext cx="936104" cy="954107"/>
            <a:chOff x="4736785" y="1000496"/>
            <a:chExt cx="936104" cy="954107"/>
          </a:xfrm>
        </p:grpSpPr>
        <p:cxnSp>
          <p:nvCxnSpPr>
            <p:cNvPr id="88" name="직선 화살표 연결선 87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761054" y="1000496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3X3X3</a:t>
              </a:r>
            </a:p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ame</a:t>
              </a:r>
            </a:p>
            <a:p>
              <a:r>
                <a:rPr lang="en-US" altLang="ko-KR" sz="1400" dirty="0" smtClean="0"/>
                <a:t>s=1</a:t>
              </a: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3646457" y="2282893"/>
            <a:ext cx="823593" cy="523220"/>
            <a:chOff x="3800681" y="1000496"/>
            <a:chExt cx="823593" cy="523220"/>
          </a:xfrm>
        </p:grpSpPr>
        <p:cxnSp>
          <p:nvCxnSpPr>
            <p:cNvPr id="91" name="직선 화살표 연결선 90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262800" y="2271592"/>
            <a:ext cx="936104" cy="954107"/>
            <a:chOff x="4736785" y="1000496"/>
            <a:chExt cx="936104" cy="954107"/>
          </a:xfrm>
        </p:grpSpPr>
        <p:cxnSp>
          <p:nvCxnSpPr>
            <p:cNvPr id="94" name="직선 화살표 연결선 93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761054" y="1000496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1X1X1</a:t>
              </a:r>
            </a:p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ame</a:t>
              </a:r>
            </a:p>
            <a:p>
              <a:r>
                <a:rPr lang="en-US" altLang="ko-KR" sz="1400" dirty="0" smtClean="0"/>
                <a:t>s=1</a:t>
              </a: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6188500" y="2271592"/>
            <a:ext cx="823593" cy="523220"/>
            <a:chOff x="3800681" y="1000496"/>
            <a:chExt cx="823593" cy="523220"/>
          </a:xfrm>
        </p:grpSpPr>
        <p:cxnSp>
          <p:nvCxnSpPr>
            <p:cNvPr id="97" name="직선 화살표 연결선 96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902004" y="2295505"/>
            <a:ext cx="922188" cy="1142015"/>
            <a:chOff x="3447513" y="2383970"/>
            <a:chExt cx="922188" cy="1142015"/>
          </a:xfrm>
        </p:grpSpPr>
        <p:sp>
          <p:nvSpPr>
            <p:cNvPr id="100" name="정육면체 99"/>
            <p:cNvSpPr/>
            <p:nvPr/>
          </p:nvSpPr>
          <p:spPr>
            <a:xfrm>
              <a:off x="3520573" y="2383970"/>
              <a:ext cx="776068" cy="776068"/>
            </a:xfrm>
            <a:prstGeom prst="cube">
              <a:avLst>
                <a:gd name="adj" fmla="val 20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47513" y="3218208"/>
              <a:ext cx="922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48X32X8</a:t>
              </a:r>
              <a:endParaRPr lang="ko-KR" altLang="en-US" sz="14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5206" y="3608897"/>
            <a:ext cx="936104" cy="738664"/>
            <a:chOff x="4736785" y="1000496"/>
            <a:chExt cx="936104" cy="738664"/>
          </a:xfrm>
        </p:grpSpPr>
        <p:cxnSp>
          <p:nvCxnSpPr>
            <p:cNvPr id="103" name="직선 화살표 연결선 102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761054" y="1000496"/>
              <a:ext cx="7920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deconv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2X2X2</a:t>
              </a:r>
            </a:p>
            <a:p>
              <a:endParaRPr lang="en-US" altLang="ko-KR" sz="1400" dirty="0" smtClean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960906" y="3608897"/>
            <a:ext cx="823593" cy="523220"/>
            <a:chOff x="3800681" y="1000496"/>
            <a:chExt cx="823593" cy="523220"/>
          </a:xfrm>
        </p:grpSpPr>
        <p:cxnSp>
          <p:nvCxnSpPr>
            <p:cNvPr id="106" name="직선 화살표 연결선 105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34164" y="3508314"/>
            <a:ext cx="1436959" cy="1775946"/>
            <a:chOff x="1768453" y="3508314"/>
            <a:chExt cx="1436959" cy="1775946"/>
          </a:xfrm>
        </p:grpSpPr>
        <p:sp>
          <p:nvSpPr>
            <p:cNvPr id="108" name="정육면체 107"/>
            <p:cNvSpPr/>
            <p:nvPr/>
          </p:nvSpPr>
          <p:spPr>
            <a:xfrm>
              <a:off x="2050907" y="3508314"/>
              <a:ext cx="1154505" cy="1154505"/>
            </a:xfrm>
            <a:prstGeom prst="cube">
              <a:avLst>
                <a:gd name="adj" fmla="val 2352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정육면체 108"/>
            <p:cNvSpPr/>
            <p:nvPr/>
          </p:nvSpPr>
          <p:spPr>
            <a:xfrm>
              <a:off x="1768453" y="3792382"/>
              <a:ext cx="1154505" cy="1154505"/>
            </a:xfrm>
            <a:prstGeom prst="cube">
              <a:avLst>
                <a:gd name="adj" fmla="val 23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22837" y="4976483"/>
              <a:ext cx="1049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96X64X16</a:t>
              </a:r>
              <a:endParaRPr lang="ko-KR" altLang="en-US" sz="1400" dirty="0"/>
            </a:p>
          </p:txBody>
        </p:sp>
      </p:grpSp>
      <p:cxnSp>
        <p:nvCxnSpPr>
          <p:cNvPr id="112" name="꺾인 연결선 111"/>
          <p:cNvCxnSpPr>
            <a:endCxn id="108" idx="5"/>
          </p:cNvCxnSpPr>
          <p:nvPr/>
        </p:nvCxnSpPr>
        <p:spPr>
          <a:xfrm flipV="1">
            <a:off x="25186" y="3949791"/>
            <a:ext cx="3145937" cy="1063385"/>
          </a:xfrm>
          <a:prstGeom prst="bentConnector3">
            <a:avLst>
              <a:gd name="adj1" fmla="val 10726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9519" y="4736976"/>
            <a:ext cx="1533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Skip connection</a:t>
            </a:r>
            <a:endParaRPr lang="ko-KR" altLang="en-US" sz="1400" dirty="0"/>
          </a:p>
        </p:txBody>
      </p:sp>
      <p:grpSp>
        <p:nvGrpSpPr>
          <p:cNvPr id="116" name="그룹 115"/>
          <p:cNvGrpSpPr/>
          <p:nvPr/>
        </p:nvGrpSpPr>
        <p:grpSpPr>
          <a:xfrm>
            <a:off x="3208073" y="3608345"/>
            <a:ext cx="936104" cy="954107"/>
            <a:chOff x="4736785" y="1000496"/>
            <a:chExt cx="936104" cy="954107"/>
          </a:xfrm>
        </p:grpSpPr>
        <p:cxnSp>
          <p:nvCxnSpPr>
            <p:cNvPr id="117" name="직선 화살표 연결선 116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761054" y="1000496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3X3X3</a:t>
              </a:r>
            </a:p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ame</a:t>
              </a:r>
            </a:p>
            <a:p>
              <a:r>
                <a:rPr lang="en-US" altLang="ko-KR" sz="1400" dirty="0" smtClean="0"/>
                <a:t>s=1</a:t>
              </a: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4133773" y="3608345"/>
            <a:ext cx="823593" cy="523220"/>
            <a:chOff x="3800681" y="1000496"/>
            <a:chExt cx="823593" cy="523220"/>
          </a:xfrm>
        </p:grpSpPr>
        <p:cxnSp>
          <p:nvCxnSpPr>
            <p:cNvPr id="132" name="직선 화살표 연결선 131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876421" y="3508145"/>
            <a:ext cx="1154505" cy="1532907"/>
            <a:chOff x="4876421" y="3508145"/>
            <a:chExt cx="1154505" cy="1532907"/>
          </a:xfrm>
        </p:grpSpPr>
        <p:sp>
          <p:nvSpPr>
            <p:cNvPr id="134" name="정육면체 133"/>
            <p:cNvSpPr/>
            <p:nvPr/>
          </p:nvSpPr>
          <p:spPr>
            <a:xfrm>
              <a:off x="4876421" y="3508145"/>
              <a:ext cx="1154505" cy="1154505"/>
            </a:xfrm>
            <a:prstGeom prst="cube">
              <a:avLst>
                <a:gd name="adj" fmla="val 23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928833" y="4733275"/>
              <a:ext cx="1049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96X64X16</a:t>
              </a:r>
              <a:endParaRPr lang="ko-KR" altLang="en-US" sz="1400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6075304" y="3608897"/>
            <a:ext cx="936104" cy="738664"/>
            <a:chOff x="4736785" y="1000496"/>
            <a:chExt cx="936104" cy="738664"/>
          </a:xfrm>
        </p:grpSpPr>
        <p:cxnSp>
          <p:nvCxnSpPr>
            <p:cNvPr id="137" name="직선 화살표 연결선 136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761054" y="1000496"/>
              <a:ext cx="7920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deconv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2X2X2</a:t>
              </a:r>
            </a:p>
            <a:p>
              <a:endParaRPr lang="en-US" altLang="ko-KR" sz="1400" dirty="0" smtClean="0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7001004" y="3608897"/>
            <a:ext cx="823593" cy="523220"/>
            <a:chOff x="3800681" y="1000496"/>
            <a:chExt cx="823593" cy="523220"/>
          </a:xfrm>
        </p:grpSpPr>
        <p:cxnSp>
          <p:nvCxnSpPr>
            <p:cNvPr id="140" name="직선 화살표 연결선 139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786672" y="3074023"/>
            <a:ext cx="1834416" cy="2174207"/>
            <a:chOff x="7590891" y="3202789"/>
            <a:chExt cx="1834416" cy="2174207"/>
          </a:xfrm>
        </p:grpSpPr>
        <p:sp>
          <p:nvSpPr>
            <p:cNvPr id="144" name="정육면체 143"/>
            <p:cNvSpPr/>
            <p:nvPr/>
          </p:nvSpPr>
          <p:spPr>
            <a:xfrm>
              <a:off x="7965445" y="3202789"/>
              <a:ext cx="1459862" cy="1459862"/>
            </a:xfrm>
            <a:prstGeom prst="cube">
              <a:avLst>
                <a:gd name="adj" fmla="val 2352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751132" y="5069219"/>
              <a:ext cx="1246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192X128X32</a:t>
              </a:r>
              <a:endParaRPr lang="ko-KR" altLang="en-US" sz="1400" dirty="0"/>
            </a:p>
          </p:txBody>
        </p:sp>
        <p:sp>
          <p:nvSpPr>
            <p:cNvPr id="146" name="정육면체 145"/>
            <p:cNvSpPr/>
            <p:nvPr/>
          </p:nvSpPr>
          <p:spPr>
            <a:xfrm>
              <a:off x="7590891" y="3577556"/>
              <a:ext cx="1459862" cy="1459862"/>
            </a:xfrm>
            <a:prstGeom prst="cube">
              <a:avLst>
                <a:gd name="adj" fmla="val 23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7" name="꺾인 연결선 146"/>
          <p:cNvCxnSpPr>
            <a:endCxn id="144" idx="5"/>
          </p:cNvCxnSpPr>
          <p:nvPr/>
        </p:nvCxnSpPr>
        <p:spPr>
          <a:xfrm flipV="1">
            <a:off x="-16909" y="3632267"/>
            <a:ext cx="9637997" cy="1670442"/>
          </a:xfrm>
          <a:prstGeom prst="bentConnector3">
            <a:avLst>
              <a:gd name="adj1" fmla="val 10237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290395" y="5027471"/>
            <a:ext cx="1533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Skip connection</a:t>
            </a:r>
            <a:endParaRPr lang="ko-KR" altLang="en-US" sz="1400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35206" y="5383899"/>
            <a:ext cx="936104" cy="954107"/>
            <a:chOff x="4736785" y="1000496"/>
            <a:chExt cx="936104" cy="954107"/>
          </a:xfrm>
        </p:grpSpPr>
        <p:cxnSp>
          <p:nvCxnSpPr>
            <p:cNvPr id="151" name="직선 화살표 연결선 150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4761054" y="1000496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3X3X3</a:t>
              </a:r>
            </a:p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ame</a:t>
              </a:r>
            </a:p>
            <a:p>
              <a:r>
                <a:rPr lang="en-US" altLang="ko-KR" sz="1400" dirty="0" smtClean="0"/>
                <a:t>s=1</a:t>
              </a: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960906" y="5383899"/>
            <a:ext cx="823593" cy="523220"/>
            <a:chOff x="3800681" y="1000496"/>
            <a:chExt cx="823593" cy="523220"/>
          </a:xfrm>
        </p:grpSpPr>
        <p:cxnSp>
          <p:nvCxnSpPr>
            <p:cNvPr id="154" name="직선 화살표 연결선 153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692745" y="5324121"/>
            <a:ext cx="1508743" cy="1459862"/>
            <a:chOff x="1692745" y="5324121"/>
            <a:chExt cx="1508743" cy="1459862"/>
          </a:xfrm>
        </p:grpSpPr>
        <p:sp>
          <p:nvSpPr>
            <p:cNvPr id="149" name="정육면체 148"/>
            <p:cNvSpPr/>
            <p:nvPr/>
          </p:nvSpPr>
          <p:spPr>
            <a:xfrm>
              <a:off x="1741626" y="5324121"/>
              <a:ext cx="1459862" cy="1459862"/>
            </a:xfrm>
            <a:prstGeom prst="cube">
              <a:avLst>
                <a:gd name="adj" fmla="val 23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92745" y="6430339"/>
              <a:ext cx="1246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192X128X32</a:t>
              </a:r>
              <a:endParaRPr lang="ko-KR" altLang="en-US" sz="14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3264551" y="5379324"/>
            <a:ext cx="936104" cy="954107"/>
            <a:chOff x="4736785" y="1000496"/>
            <a:chExt cx="936104" cy="954107"/>
          </a:xfrm>
        </p:grpSpPr>
        <p:cxnSp>
          <p:nvCxnSpPr>
            <p:cNvPr id="158" name="직선 화살표 연결선 157"/>
            <p:cNvCxnSpPr/>
            <p:nvPr/>
          </p:nvCxnSpPr>
          <p:spPr>
            <a:xfrm>
              <a:off x="4736785" y="1487301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4761054" y="1000496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Conv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1X1X1</a:t>
              </a:r>
            </a:p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ame</a:t>
              </a:r>
            </a:p>
            <a:p>
              <a:r>
                <a:rPr lang="en-US" altLang="ko-KR" sz="1400" dirty="0" smtClean="0"/>
                <a:t>s=1</a:t>
              </a: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4190251" y="5379324"/>
            <a:ext cx="823593" cy="523220"/>
            <a:chOff x="3800681" y="1000496"/>
            <a:chExt cx="823593" cy="523220"/>
          </a:xfrm>
        </p:grpSpPr>
        <p:cxnSp>
          <p:nvCxnSpPr>
            <p:cNvPr id="161" name="직선 화살표 연결선 160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Leaky</a:t>
              </a:r>
            </a:p>
            <a:p>
              <a:r>
                <a:rPr lang="en-US" altLang="ko-KR" sz="1400" dirty="0" err="1" smtClean="0"/>
                <a:t>ReLU</a:t>
              </a:r>
              <a:endParaRPr lang="en-US" altLang="ko-KR" sz="1400" dirty="0" smtClean="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4906618" y="5324121"/>
            <a:ext cx="1505967" cy="1467571"/>
            <a:chOff x="1695521" y="5324121"/>
            <a:chExt cx="1505967" cy="1467571"/>
          </a:xfrm>
        </p:grpSpPr>
        <p:sp>
          <p:nvSpPr>
            <p:cNvPr id="164" name="정육면체 163"/>
            <p:cNvSpPr/>
            <p:nvPr/>
          </p:nvSpPr>
          <p:spPr>
            <a:xfrm>
              <a:off x="1741626" y="5324121"/>
              <a:ext cx="1459862" cy="1459862"/>
            </a:xfrm>
            <a:prstGeom prst="cube">
              <a:avLst>
                <a:gd name="adj" fmla="val 23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695521" y="6483915"/>
              <a:ext cx="1246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192X128X32</a:t>
              </a:r>
              <a:endParaRPr lang="ko-KR" altLang="en-US" sz="1400" dirty="0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6461466" y="5379324"/>
            <a:ext cx="994719" cy="523220"/>
            <a:chOff x="3800681" y="1000496"/>
            <a:chExt cx="823593" cy="523220"/>
          </a:xfrm>
        </p:grpSpPr>
        <p:cxnSp>
          <p:nvCxnSpPr>
            <p:cNvPr id="167" name="직선 화살표 연결선 166"/>
            <p:cNvCxnSpPr/>
            <p:nvPr/>
          </p:nvCxnSpPr>
          <p:spPr>
            <a:xfrm>
              <a:off x="3800681" y="1487301"/>
              <a:ext cx="711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3832186" y="10004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Elementwise sum</a:t>
              </a: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7323665" y="5324121"/>
            <a:ext cx="1509017" cy="1459862"/>
            <a:chOff x="1692471" y="5324121"/>
            <a:chExt cx="1509017" cy="1459862"/>
          </a:xfrm>
        </p:grpSpPr>
        <p:sp>
          <p:nvSpPr>
            <p:cNvPr id="170" name="정육면체 169"/>
            <p:cNvSpPr/>
            <p:nvPr/>
          </p:nvSpPr>
          <p:spPr>
            <a:xfrm>
              <a:off x="1741626" y="5324121"/>
              <a:ext cx="1459862" cy="1459862"/>
            </a:xfrm>
            <a:prstGeom prst="cube">
              <a:avLst>
                <a:gd name="adj" fmla="val 23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692471" y="6476206"/>
              <a:ext cx="1246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192X128X32</a:t>
              </a:r>
              <a:endParaRPr lang="ko-KR" altLang="en-US" sz="1400" dirty="0"/>
            </a:p>
          </p:txBody>
        </p:sp>
      </p:grpSp>
      <p:cxnSp>
        <p:nvCxnSpPr>
          <p:cNvPr id="172" name="꺾인 연결선 171"/>
          <p:cNvCxnSpPr>
            <a:stCxn id="149" idx="4"/>
            <a:endCxn id="168" idx="2"/>
          </p:cNvCxnSpPr>
          <p:nvPr/>
        </p:nvCxnSpPr>
        <p:spPr>
          <a:xfrm flipV="1">
            <a:off x="2858114" y="5902544"/>
            <a:ext cx="4119737" cy="32319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stCxn id="134" idx="4"/>
            <a:endCxn id="168" idx="2"/>
          </p:cNvCxnSpPr>
          <p:nvPr/>
        </p:nvCxnSpPr>
        <p:spPr>
          <a:xfrm>
            <a:off x="5759375" y="4221173"/>
            <a:ext cx="1218476" cy="1681371"/>
          </a:xfrm>
          <a:prstGeom prst="bentConnector4">
            <a:avLst>
              <a:gd name="adj1" fmla="val 19229"/>
              <a:gd name="adj2" fmla="val 113596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84" idx="4"/>
            <a:endCxn id="168" idx="2"/>
          </p:cNvCxnSpPr>
          <p:nvPr/>
        </p:nvCxnSpPr>
        <p:spPr>
          <a:xfrm>
            <a:off x="5069100" y="2762904"/>
            <a:ext cx="1908751" cy="3139640"/>
          </a:xfrm>
          <a:prstGeom prst="bentConnector4">
            <a:avLst>
              <a:gd name="adj1" fmla="val 33312"/>
              <a:gd name="adj2" fmla="val 107281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Method – Network Training/GFR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352" y="980728"/>
                <a:ext cx="11809312" cy="561662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Training set : 315 patients / Validation set : 78 patients (randomly select) </a:t>
                </a:r>
              </a:p>
              <a:p>
                <a:r>
                  <a:rPr lang="en-US" altLang="ko-KR" sz="2400" dirty="0" smtClean="0"/>
                  <a:t>Input / Output dataset : 3D volume format</a:t>
                </a:r>
              </a:p>
              <a:p>
                <a:endParaRPr lang="en-US" altLang="ko-KR" sz="2400" dirty="0" smtClean="0"/>
              </a:p>
              <a:p>
                <a:r>
                  <a:rPr lang="en-US" altLang="ko-KR" sz="2400" dirty="0" smtClean="0"/>
                  <a:t>Loss function : dice similarity coefficient</a:t>
                </a:r>
              </a:p>
              <a:p>
                <a:r>
                  <a:rPr lang="en-US" altLang="ko-KR" sz="2400" dirty="0" smtClean="0"/>
                  <a:t>Optimizer : Adam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: 0.9,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: 0.999,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400" dirty="0" smtClean="0"/>
                  <a:t> : 0)</a:t>
                </a:r>
              </a:p>
              <a:p>
                <a:r>
                  <a:rPr lang="en-US" altLang="ko-KR" sz="2400" dirty="0" smtClean="0"/>
                  <a:t>Learning rate : 0.0005 (reduced by half after 10 epochs if loss function not improve)</a:t>
                </a:r>
              </a:p>
              <a:p>
                <a:r>
                  <a:rPr lang="en-US" altLang="ko-KR" sz="2400" dirty="0" smtClean="0"/>
                  <a:t>Epoch : 80 (each epoch – 272 iterations)</a:t>
                </a:r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𝐺𝐹𝑅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×9.1462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+23.0653</m:t>
                    </m:r>
                  </m:oMath>
                </a14:m>
                <a:endParaRPr lang="en-US" altLang="ko-KR" sz="24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sz="2000" dirty="0" smtClean="0"/>
                  <a:t>%id : calculated by applying the manual and automatic VOIs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𝐺𝐹𝑅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/1.73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𝐺𝐹𝑅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(1.73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𝐵𝑆𝐴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𝐵𝑆𝐴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=0.007184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0.425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h𝑒𝑖𝑔h𝑡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0.725</m:t>
                        </m:r>
                      </m:sup>
                    </m:sSup>
                  </m:oMath>
                </a14:m>
                <a:endParaRPr lang="en-US" altLang="ko-KR" sz="2000" dirty="0" smtClean="0"/>
              </a:p>
              <a:p>
                <a:endParaRPr lang="en-US" altLang="ko-KR" sz="2400" dirty="0" smtClean="0"/>
              </a:p>
              <a:p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352" y="980728"/>
                <a:ext cx="11809312" cy="5616624"/>
              </a:xfrm>
              <a:blipFill>
                <a:blip r:embed="rId3"/>
                <a:stretch>
                  <a:fillRect l="-671" t="-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5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Method – Further Validation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809312" cy="561662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Patients with urinary stones &amp; kidney donors as negative controls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126 kidneys from 63 urinary stone patients (age higher than normal group)</a:t>
            </a:r>
          </a:p>
          <a:p>
            <a:pPr lvl="1"/>
            <a:r>
              <a:rPr lang="en-US" altLang="ko-KR" sz="2000" dirty="0" smtClean="0"/>
              <a:t>50 kidneys from 25 kidney donors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50 normal kidneys (from kidney donor patients)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    48 symptomatic kidneys (either ureter stone of any size or large renal stone/longest diameter&gt;10mm)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    78 asymptomatic kidneys (either small renal stone or contralateral kidney</a:t>
            </a:r>
          </a:p>
          <a:p>
            <a:pPr marL="400050"/>
            <a:endParaRPr lang="en-US" altLang="ko-KR" sz="2400" dirty="0" smtClean="0"/>
          </a:p>
          <a:p>
            <a:pPr marL="400050"/>
            <a:r>
              <a:rPr lang="en-US" altLang="ko-KR" sz="2400" dirty="0" smtClean="0"/>
              <a:t>GFR value for manual segmentation</a:t>
            </a:r>
          </a:p>
          <a:p>
            <a:pPr marL="800100" lvl="1"/>
            <a:r>
              <a:rPr lang="en-US" altLang="ko-KR" sz="2000" dirty="0" smtClean="0"/>
              <a:t>Average of two independent measurement of GFR by four medical experts</a:t>
            </a:r>
          </a:p>
          <a:p>
            <a:pPr marL="457200"/>
            <a:r>
              <a:rPr lang="en-US" altLang="ko-KR" sz="2400" dirty="0" smtClean="0"/>
              <a:t>GFR value for automatic segmentation</a:t>
            </a:r>
          </a:p>
          <a:p>
            <a:pPr marL="857250" lvl="1"/>
            <a:r>
              <a:rPr lang="en-US" altLang="ko-KR" sz="2000" dirty="0" smtClean="0"/>
              <a:t>Single measurement of GFR</a:t>
            </a:r>
          </a:p>
        </p:txBody>
      </p:sp>
    </p:spTree>
    <p:extLst>
      <p:ext uri="{BB962C8B-B14F-4D97-AF65-F5344CB8AC3E}">
        <p14:creationId xmlns:p14="http://schemas.microsoft.com/office/powerpoint/2010/main" val="4733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816</Words>
  <Application>Microsoft Office PowerPoint</Application>
  <PresentationFormat>와이드스크린</PresentationFormat>
  <Paragraphs>343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Cambria Math</vt:lpstr>
      <vt:lpstr>Arial</vt:lpstr>
      <vt:lpstr>Times New Roman</vt:lpstr>
      <vt:lpstr>Symbol</vt:lpstr>
      <vt:lpstr>Mistral</vt:lpstr>
      <vt:lpstr>Calibri</vt:lpstr>
      <vt:lpstr>맑은 고딕</vt:lpstr>
      <vt:lpstr>Segoe Print</vt:lpstr>
      <vt:lpstr>Gill Sans MT</vt:lpstr>
      <vt:lpstr>Office 테마</vt:lpstr>
      <vt:lpstr>테마1</vt:lpstr>
      <vt:lpstr>1_테마1</vt:lpstr>
      <vt:lpstr>PowerPoint 프레젠테이션</vt:lpstr>
      <vt:lpstr>Abstract</vt:lpstr>
      <vt:lpstr>Introduction</vt:lpstr>
      <vt:lpstr>Method - dataset</vt:lpstr>
      <vt:lpstr>Method – Neural Network architecture</vt:lpstr>
      <vt:lpstr>Method – Neural Network architecture</vt:lpstr>
      <vt:lpstr>Method – Neural Network architecture</vt:lpstr>
      <vt:lpstr>Method – Network Training/GFR estimation</vt:lpstr>
      <vt:lpstr>Method – Further Validation</vt:lpstr>
      <vt:lpstr>Method – Data Analysis</vt:lpstr>
      <vt:lpstr>Results – Segmentation</vt:lpstr>
      <vt:lpstr>Results – GFR Estimation</vt:lpstr>
      <vt:lpstr>Results – Validation</vt:lpstr>
      <vt:lpstr>Discussion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jaes</dc:creator>
  <cp:lastModifiedBy>Lee Soo Ah</cp:lastModifiedBy>
  <cp:revision>395</cp:revision>
  <cp:lastPrinted>2017-02-15T08:43:38Z</cp:lastPrinted>
  <dcterms:created xsi:type="dcterms:W3CDTF">2016-05-08T13:12:53Z</dcterms:created>
  <dcterms:modified xsi:type="dcterms:W3CDTF">2019-02-12T08:22:11Z</dcterms:modified>
</cp:coreProperties>
</file>