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632" r:id="rId2"/>
    <p:sldId id="716" r:id="rId3"/>
    <p:sldId id="726" r:id="rId4"/>
    <p:sldId id="717" r:id="rId5"/>
    <p:sldId id="718" r:id="rId6"/>
    <p:sldId id="719" r:id="rId7"/>
    <p:sldId id="720" r:id="rId8"/>
    <p:sldId id="721" r:id="rId9"/>
    <p:sldId id="724" r:id="rId10"/>
    <p:sldId id="725" r:id="rId11"/>
    <p:sldId id="722" r:id="rId12"/>
    <p:sldId id="723" r:id="rId13"/>
    <p:sldId id="696" r:id="rId14"/>
    <p:sldId id="698" r:id="rId15"/>
    <p:sldId id="715" r:id="rId16"/>
    <p:sldId id="703" r:id="rId17"/>
  </p:sldIdLst>
  <p:sldSz cx="9144000" cy="6858000" type="screen4x3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FF6699"/>
    <a:srgbClr val="0070C0"/>
    <a:srgbClr val="FFCC66"/>
    <a:srgbClr val="5599BF"/>
    <a:srgbClr val="C5DBDD"/>
    <a:srgbClr val="FDF3E3"/>
    <a:srgbClr val="CC6600"/>
    <a:srgbClr val="6600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148" autoAdjust="0"/>
  </p:normalViewPr>
  <p:slideViewPr>
    <p:cSldViewPr>
      <p:cViewPr>
        <p:scale>
          <a:sx n="100" d="100"/>
          <a:sy n="100" d="100"/>
        </p:scale>
        <p:origin x="1662" y="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8C382E9-E5ED-4CED-B6BC-23B4AA5643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9321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56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3C7CC32-617A-4543-9F16-0492C8AD01F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3298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4C1E9-341E-47A5-AC3A-D9E2B75F85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B478B-1B83-4F62-9152-5F83492182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21488" y="188913"/>
            <a:ext cx="2236787" cy="63738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7950" y="188913"/>
            <a:ext cx="6561138" cy="63738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8E164-0165-4B37-AF99-AD7B6ECE173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928100" cy="5461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07950" y="981075"/>
            <a:ext cx="4398963" cy="5581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59313" y="981075"/>
            <a:ext cx="4398962" cy="558165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23F4B-D0D5-4898-8A05-343EBDC5E87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50000"/>
                </a:schemeClr>
              </a:buClr>
              <a:defRPr b="1">
                <a:latin typeface="맑은 고딕" pitchFamily="50" charset="-127"/>
                <a:ea typeface="맑은 고딕" pitchFamily="50" charset="-127"/>
              </a:defRPr>
            </a:lvl1pPr>
            <a:lvl2pPr marL="648000" indent="-216000">
              <a:buClr>
                <a:schemeClr val="accent6">
                  <a:lumMod val="50000"/>
                </a:schemeClr>
              </a:buClr>
              <a:defRPr sz="22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008000"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1800" b="1">
                <a:latin typeface="맑은 고딕" pitchFamily="50" charset="-127"/>
                <a:ea typeface="맑은 고딕" pitchFamily="50" charset="-127"/>
              </a:defRPr>
            </a:lvl4pPr>
            <a:lvl5pPr>
              <a:defRPr sz="1800" b="1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7C9E6-AAC5-4CE3-AEB9-B27125AB2F7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CB472-C4C4-477E-8AC0-53956F9811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7950" y="981075"/>
            <a:ext cx="4398963" cy="5581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81075"/>
            <a:ext cx="4398962" cy="5581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81EA1-F96D-428B-BAD9-77C664AB88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81765-32A9-43A2-A13B-73A4EFC8A2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34400" y="6597352"/>
            <a:ext cx="533400" cy="23518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C69D1-562B-4BA3-B970-F557F71732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63119-A075-4A06-B8B9-191AF54DF5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034A6-DBBC-48F1-A09B-6AF30E1274A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C30B49-4FB7-4305-BEBF-6D643FD066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175" y="6500813"/>
            <a:ext cx="72326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4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55672"/>
            <a:ext cx="8928100" cy="807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981075"/>
            <a:ext cx="8950325" cy="551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34150"/>
            <a:ext cx="533400" cy="282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6">
                    <a:lumMod val="75000"/>
                  </a:schemeClr>
                </a:solidFill>
                <a:latin typeface="휴먼엑스포" pitchFamily="18" charset="-127"/>
                <a:ea typeface="휴먼엑스포" pitchFamily="18" charset="-127"/>
              </a:defRPr>
            </a:lvl1pPr>
          </a:lstStyle>
          <a:p>
            <a:pPr>
              <a:defRPr/>
            </a:pPr>
            <a:fld id="{C0C53A76-8A71-4B64-A76C-1B97F54C0D92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512359"/>
            <a:ext cx="2267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꿈     은 이루어진다</a:t>
            </a:r>
            <a:endParaRPr lang="ko-KR" altLang="en-US" dirty="0">
              <a:solidFill>
                <a:srgbClr val="CC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포인트가 5개인 별 9"/>
          <p:cNvSpPr/>
          <p:nvPr userDrawn="1"/>
        </p:nvSpPr>
        <p:spPr>
          <a:xfrm>
            <a:off x="286457" y="6453336"/>
            <a:ext cx="360040" cy="380578"/>
          </a:xfrm>
          <a:prstGeom prst="star5">
            <a:avLst/>
          </a:prstGeom>
          <a:solidFill>
            <a:srgbClr val="FF0000"/>
          </a:solidFill>
          <a:ln w="3175"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534222"/>
            <a:ext cx="1296144" cy="291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zoom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v"/>
        <a:defRPr kumimoji="1" sz="24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Font typeface="Wingdings" pitchFamily="2" charset="2"/>
        <a:buChar char="§"/>
        <a:defRPr kumimoji="1" sz="2000" b="1">
          <a:solidFill>
            <a:srgbClr val="0070C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kumimoji="1" sz="2000" b="1">
          <a:solidFill>
            <a:srgbClr val="40404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rgbClr val="5F5F5F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7"/>
        </a:buBlip>
        <a:defRPr kumimoji="1" sz="2000">
          <a:solidFill>
            <a:srgbClr val="5F5F5F"/>
          </a:solidFill>
          <a:latin typeface="+mn-lt"/>
          <a:ea typeface="+mn-ea"/>
        </a:defRPr>
      </a:lvl5pPr>
      <a:lvl6pPr marL="25146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7"/>
        </a:buBlip>
        <a:defRPr kumimoji="1">
          <a:solidFill>
            <a:srgbClr val="5F5F5F"/>
          </a:solidFill>
          <a:latin typeface="+mn-lt"/>
          <a:ea typeface="+mn-ea"/>
        </a:defRPr>
      </a:lvl6pPr>
      <a:lvl7pPr marL="29718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7"/>
        </a:buBlip>
        <a:defRPr kumimoji="1">
          <a:solidFill>
            <a:srgbClr val="5F5F5F"/>
          </a:solidFill>
          <a:latin typeface="+mn-lt"/>
          <a:ea typeface="+mn-ea"/>
        </a:defRPr>
      </a:lvl7pPr>
      <a:lvl8pPr marL="34290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7"/>
        </a:buBlip>
        <a:defRPr kumimoji="1">
          <a:solidFill>
            <a:srgbClr val="5F5F5F"/>
          </a:solidFill>
          <a:latin typeface="+mn-lt"/>
          <a:ea typeface="+mn-ea"/>
        </a:defRPr>
      </a:lvl8pPr>
      <a:lvl9pPr marL="38862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7"/>
        </a:buBlip>
        <a:defRPr kumimoji="1">
          <a:solidFill>
            <a:srgbClr val="5F5F5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ms.doowon.ac.kr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051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61BE838-21C4-44E0-A59C-8FA45DC8143D}" type="slidenum">
              <a:rPr lang="en-US" altLang="ko-KR" smtClean="0"/>
              <a:pPr/>
              <a:t>1</a:t>
            </a:fld>
            <a:endParaRPr lang="en-US" altLang="ko-KR" dirty="0"/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60488" y="6113998"/>
            <a:ext cx="6400800" cy="555362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두원공과대학교 </a:t>
            </a:r>
            <a:r>
              <a:rPr lang="ko-KR" alt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컴퓨터소프트웨어과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학년</a:t>
            </a:r>
          </a:p>
        </p:txBody>
      </p:sp>
      <p:sp>
        <p:nvSpPr>
          <p:cNvPr id="10" name="제목 9"/>
          <p:cNvSpPr>
            <a:spLocks noGrp="1"/>
          </p:cNvSpPr>
          <p:nvPr>
            <p:ph type="ctrTitle"/>
          </p:nvPr>
        </p:nvSpPr>
        <p:spPr>
          <a:xfrm>
            <a:off x="803772" y="895707"/>
            <a:ext cx="7514232" cy="1111650"/>
          </a:xfrm>
        </p:spPr>
        <p:txBody>
          <a:bodyPr/>
          <a:lstStyle/>
          <a:p>
            <a:pPr algn="ctr">
              <a:defRPr/>
            </a:pPr>
            <a:r>
              <a:rPr lang="en-US" altLang="ko-KR" sz="4000" dirty="0"/>
              <a:t>Introduction to AI &amp;</a:t>
            </a:r>
            <a:br>
              <a:rPr lang="en-US" altLang="ko-KR" sz="4000" dirty="0"/>
            </a:br>
            <a:r>
              <a:rPr lang="en-US" altLang="ko-KR" sz="4000" dirty="0"/>
              <a:t>Syllabus</a:t>
            </a:r>
            <a:endParaRPr lang="ko-KR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825996" y="532162"/>
            <a:ext cx="309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rgbClr val="CC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2025</a:t>
            </a:r>
            <a:r>
              <a:rPr lang="ko-KR" altLang="en-US" sz="1800" b="1" dirty="0">
                <a:solidFill>
                  <a:srgbClr val="CC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학년도 </a:t>
            </a:r>
            <a:r>
              <a:rPr lang="en-US" altLang="ko-KR" sz="1800" b="1" dirty="0">
                <a:solidFill>
                  <a:srgbClr val="CC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b="1" dirty="0">
                <a:solidFill>
                  <a:srgbClr val="CC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학기 </a:t>
            </a:r>
            <a:r>
              <a:rPr lang="ko-KR" altLang="en-US" sz="1800" b="1" dirty="0" err="1">
                <a:solidFill>
                  <a:srgbClr val="CC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머신러닝</a:t>
            </a:r>
            <a:endParaRPr lang="ko-KR" altLang="en-US" sz="1800" b="1" dirty="0">
              <a:solidFill>
                <a:srgbClr val="CC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 descr="https://media.springernature.com/w580h326/nature-cms/uploads/collections/AI_HERO-58306268c6f4b659459f5b7b2dd3e8a5.jpg">
            <a:extLst>
              <a:ext uri="{FF2B5EF4-FFF2-40B4-BE49-F238E27FC236}">
                <a16:creationId xmlns:a16="http://schemas.microsoft.com/office/drawing/2014/main" id="{9ECBB4BC-3EB9-48A1-9C2F-BB13152CF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539086"/>
            <a:ext cx="55245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A78754-65CB-43B1-8FA6-6B2AEC5BA3F2}"/>
              </a:ext>
            </a:extLst>
          </p:cNvPr>
          <p:cNvSpPr txBox="1"/>
          <p:nvPr/>
        </p:nvSpPr>
        <p:spPr>
          <a:xfrm>
            <a:off x="2664842" y="5644236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&lt;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출처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: https://www.nature.com/&gt;</a:t>
            </a:r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 advTm="36370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4B589-01DD-4989-8091-D43C0F26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머신러닝 알고리즘의 유형 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5C5A50-6117-48A7-8710-422536053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비지도학습</a:t>
            </a:r>
            <a:r>
              <a:rPr lang="en-US" altLang="ko-KR" dirty="0"/>
              <a:t>(Unsupervised Learning)</a:t>
            </a:r>
          </a:p>
          <a:p>
            <a:pPr lvl="1"/>
            <a:r>
              <a:rPr lang="ko-KR" altLang="en-US" dirty="0"/>
              <a:t>데이터를 연구하여 패턴을 식별</a:t>
            </a:r>
            <a:endParaRPr lang="en-US" altLang="ko-KR" dirty="0"/>
          </a:p>
          <a:p>
            <a:pPr lvl="2"/>
            <a:r>
              <a:rPr lang="ko-KR" altLang="en-US" dirty="0"/>
              <a:t>답변 키나 인간 운영자가 없으며</a:t>
            </a:r>
            <a:r>
              <a:rPr lang="en-US" altLang="ko-KR" dirty="0"/>
              <a:t>, </a:t>
            </a:r>
            <a:r>
              <a:rPr lang="ko-KR" altLang="en-US" dirty="0"/>
              <a:t>데이터를 분석하여 상관 관계를 결정</a:t>
            </a:r>
            <a:endParaRPr lang="en-US" altLang="ko-KR" dirty="0"/>
          </a:p>
          <a:p>
            <a:pPr lvl="2"/>
            <a:r>
              <a:rPr lang="ko-KR" altLang="en-US" dirty="0"/>
              <a:t>데이터를 클러스터로 그룹화하거나 더 조직적으로 보이는 방식으로 정렬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ko-KR" altLang="en-US" dirty="0"/>
              <a:t>군집화</a:t>
            </a:r>
            <a:r>
              <a:rPr lang="en-US" altLang="ko-KR" dirty="0"/>
              <a:t>(Clustering)</a:t>
            </a:r>
          </a:p>
          <a:p>
            <a:pPr lvl="3"/>
            <a:r>
              <a:rPr lang="ko-KR" altLang="en-US" dirty="0"/>
              <a:t>비슷한 개체들을 찾아 그룹을 만드는 것</a:t>
            </a:r>
            <a:endParaRPr lang="en-US" altLang="ko-KR" dirty="0"/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별처럼 생긴 것들과 원처럼 생긴 것</a:t>
            </a:r>
            <a:endParaRPr lang="en-US" altLang="ko-KR" dirty="0"/>
          </a:p>
          <a:p>
            <a:pPr lvl="2"/>
            <a:r>
              <a:rPr lang="ko-KR" altLang="en-US" dirty="0"/>
              <a:t>연관규칙</a:t>
            </a:r>
            <a:r>
              <a:rPr lang="en-US" altLang="ko-KR" dirty="0"/>
              <a:t>(Association Rule)</a:t>
            </a:r>
          </a:p>
          <a:p>
            <a:pPr lvl="3"/>
            <a:r>
              <a:rPr lang="ko-KR" altLang="en-US" dirty="0"/>
              <a:t>특성을 그룹으로 만드는 것</a:t>
            </a:r>
            <a:endParaRPr lang="en-US" altLang="ko-KR" dirty="0"/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라면을 구매한 사람은 계란을 구매함</a:t>
            </a:r>
            <a:endParaRPr lang="en-US" altLang="ko-KR" dirty="0"/>
          </a:p>
          <a:p>
            <a:pPr lvl="2"/>
            <a:r>
              <a:rPr lang="ko-KR" altLang="en-US" dirty="0"/>
              <a:t>변환</a:t>
            </a:r>
            <a:r>
              <a:rPr lang="en-US" altLang="ko-KR" dirty="0"/>
              <a:t>(Transform) </a:t>
            </a:r>
            <a:r>
              <a:rPr lang="ko-KR" altLang="en-US" dirty="0"/>
              <a:t>또는 자원축소</a:t>
            </a:r>
            <a:r>
              <a:rPr lang="en-US" altLang="ko-KR" dirty="0"/>
              <a:t>(Dimension Reduction)</a:t>
            </a:r>
          </a:p>
          <a:p>
            <a:pPr lvl="3"/>
            <a:r>
              <a:rPr lang="ko-KR" altLang="en-US" dirty="0"/>
              <a:t>데이터를 새롭게 표현하여 </a:t>
            </a:r>
            <a:br>
              <a:rPr lang="en-US" altLang="ko-KR" dirty="0"/>
            </a:br>
            <a:r>
              <a:rPr lang="ko-KR" altLang="en-US" dirty="0"/>
              <a:t>사람이나 다른 </a:t>
            </a:r>
            <a:r>
              <a:rPr lang="ko-KR" altLang="en-US" dirty="0" err="1"/>
              <a:t>머신러닝</a:t>
            </a:r>
            <a:r>
              <a:rPr lang="ko-KR" altLang="en-US" dirty="0"/>
              <a:t> 알고리즘이 </a:t>
            </a:r>
            <a:br>
              <a:rPr lang="en-US" altLang="ko-KR" dirty="0"/>
            </a:br>
            <a:r>
              <a:rPr lang="ko-KR" altLang="en-US" dirty="0"/>
              <a:t>원래 데이터보다 쉽게 해석할 수 있도록 만드는 것</a:t>
            </a:r>
            <a:endParaRPr lang="en-US" altLang="ko-KR" dirty="0"/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/>
              <a:t>시각화를 위해 데이터셋을 </a:t>
            </a:r>
            <a:r>
              <a:rPr lang="en-US" altLang="ko-KR" dirty="0"/>
              <a:t>2</a:t>
            </a:r>
            <a:r>
              <a:rPr lang="ko-KR" altLang="en-US" dirty="0"/>
              <a:t>차원으로 변경</a:t>
            </a:r>
            <a:endParaRPr lang="en-US" altLang="ko-KR" dirty="0"/>
          </a:p>
          <a:p>
            <a:r>
              <a:rPr lang="ko-KR" altLang="en-US" dirty="0"/>
              <a:t>강화학습</a:t>
            </a:r>
            <a:r>
              <a:rPr lang="en-US" altLang="ko-KR" dirty="0"/>
              <a:t>(Reinforcement Learning)</a:t>
            </a:r>
          </a:p>
          <a:p>
            <a:pPr lvl="1"/>
            <a:r>
              <a:rPr lang="ko-KR" altLang="en-US" dirty="0"/>
              <a:t>일단 실행하고</a:t>
            </a:r>
            <a:r>
              <a:rPr lang="en-US" altLang="ko-KR" dirty="0"/>
              <a:t>,</a:t>
            </a:r>
            <a:r>
              <a:rPr lang="ko-KR" altLang="en-US" dirty="0"/>
              <a:t> 행동의 결과가 유리하면 상을 받고</a:t>
            </a:r>
            <a:r>
              <a:rPr lang="en-US" altLang="ko-KR" dirty="0"/>
              <a:t>, </a:t>
            </a:r>
            <a:r>
              <a:rPr lang="ko-KR" altLang="en-US" dirty="0"/>
              <a:t>불리하면 벌을 받음</a:t>
            </a:r>
            <a:endParaRPr lang="en-US" altLang="ko-KR" dirty="0"/>
          </a:p>
          <a:p>
            <a:pPr lvl="2"/>
            <a:r>
              <a:rPr lang="ko-KR" altLang="en-US" dirty="0"/>
              <a:t>경험을 통해 더 많은 보상을 받도록 하는 정책을 만듦</a:t>
            </a:r>
            <a:endParaRPr lang="en-US" altLang="ko-KR" dirty="0"/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err="1">
                <a:sym typeface="Wingdings" panose="05000000000000000000" pitchFamily="2" charset="2"/>
              </a:rPr>
              <a:t>Alphago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자율주행차 등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D533E4-D9FC-4612-84B6-F6A05ACBE6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77C9E6-AAC5-4CE3-AEB9-B27125AB2F75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4098" name="Picture 2" descr="https://miro.medium.com/max/1400/1*4yFCbNwp0gGdGR5KbquFHA.png">
            <a:extLst>
              <a:ext uri="{FF2B5EF4-FFF2-40B4-BE49-F238E27FC236}">
                <a16:creationId xmlns:a16="http://schemas.microsoft.com/office/drawing/2014/main" id="{6CB83875-1A29-4E26-8A94-B6FEAD3D6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472" y="2334355"/>
            <a:ext cx="2318628" cy="130342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724B2C-E481-49F7-A9AA-03D9D8F55667}"/>
              </a:ext>
            </a:extLst>
          </p:cNvPr>
          <p:cNvSpPr txBox="1"/>
          <p:nvPr/>
        </p:nvSpPr>
        <p:spPr>
          <a:xfrm>
            <a:off x="6078401" y="3654445"/>
            <a:ext cx="3105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bg1">
                    <a:lumMod val="85000"/>
                  </a:schemeClr>
                </a:solidFill>
              </a:rPr>
              <a:t>&lt;</a:t>
            </a:r>
            <a:r>
              <a:rPr lang="ko-KR" altLang="en-US" sz="1400">
                <a:solidFill>
                  <a:schemeClr val="bg1">
                    <a:lumMod val="85000"/>
                  </a:schemeClr>
                </a:solidFill>
              </a:rPr>
              <a:t>출처</a:t>
            </a:r>
            <a:r>
              <a:rPr lang="en-US" altLang="ko-KR" sz="1400">
                <a:solidFill>
                  <a:schemeClr val="bg1">
                    <a:lumMod val="85000"/>
                  </a:schemeClr>
                </a:solidFill>
              </a:rPr>
              <a:t>: https://medium.com/&gt;</a:t>
            </a:r>
            <a:endParaRPr lang="ko-KR" altLang="en-US" sz="140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31F67EB-6B22-4D8C-A987-3E055C0DE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538368"/>
              </p:ext>
            </p:extLst>
          </p:nvPr>
        </p:nvGraphicFramePr>
        <p:xfrm>
          <a:off x="6504258" y="4091598"/>
          <a:ext cx="1137528" cy="1023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382">
                  <a:extLst>
                    <a:ext uri="{9D8B030D-6E8A-4147-A177-3AD203B41FA5}">
                      <a16:colId xmlns:a16="http://schemas.microsoft.com/office/drawing/2014/main" val="581374829"/>
                    </a:ext>
                  </a:extLst>
                </a:gridCol>
                <a:gridCol w="284382">
                  <a:extLst>
                    <a:ext uri="{9D8B030D-6E8A-4147-A177-3AD203B41FA5}">
                      <a16:colId xmlns:a16="http://schemas.microsoft.com/office/drawing/2014/main" val="1974304288"/>
                    </a:ext>
                  </a:extLst>
                </a:gridCol>
                <a:gridCol w="284382">
                  <a:extLst>
                    <a:ext uri="{9D8B030D-6E8A-4147-A177-3AD203B41FA5}">
                      <a16:colId xmlns:a16="http://schemas.microsoft.com/office/drawing/2014/main" val="874084064"/>
                    </a:ext>
                  </a:extLst>
                </a:gridCol>
                <a:gridCol w="284382">
                  <a:extLst>
                    <a:ext uri="{9D8B030D-6E8A-4147-A177-3AD203B41FA5}">
                      <a16:colId xmlns:a16="http://schemas.microsoft.com/office/drawing/2014/main" val="3960537222"/>
                    </a:ext>
                  </a:extLst>
                </a:gridCol>
              </a:tblGrid>
              <a:tr h="204778"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682246"/>
                  </a:ext>
                </a:extLst>
              </a:tr>
              <a:tr h="204778"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476711"/>
                  </a:ext>
                </a:extLst>
              </a:tr>
              <a:tr h="204778"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>
                    <a:solidFill>
                      <a:srgbClr val="66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260809"/>
                  </a:ext>
                </a:extLst>
              </a:tr>
              <a:tr h="204778"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>
                    <a:solidFill>
                      <a:srgbClr val="FF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090645"/>
                  </a:ext>
                </a:extLst>
              </a:tr>
              <a:tr h="204778"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>
                    <a:solidFill>
                      <a:srgbClr val="FF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74014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5C3893F-A416-4894-A894-DC9B878E7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497983"/>
              </p:ext>
            </p:extLst>
          </p:nvPr>
        </p:nvGraphicFramePr>
        <p:xfrm>
          <a:off x="7695617" y="4091598"/>
          <a:ext cx="1137528" cy="1023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382">
                  <a:extLst>
                    <a:ext uri="{9D8B030D-6E8A-4147-A177-3AD203B41FA5}">
                      <a16:colId xmlns:a16="http://schemas.microsoft.com/office/drawing/2014/main" val="581374829"/>
                    </a:ext>
                  </a:extLst>
                </a:gridCol>
                <a:gridCol w="284382">
                  <a:extLst>
                    <a:ext uri="{9D8B030D-6E8A-4147-A177-3AD203B41FA5}">
                      <a16:colId xmlns:a16="http://schemas.microsoft.com/office/drawing/2014/main" val="1974304288"/>
                    </a:ext>
                  </a:extLst>
                </a:gridCol>
                <a:gridCol w="284382">
                  <a:extLst>
                    <a:ext uri="{9D8B030D-6E8A-4147-A177-3AD203B41FA5}">
                      <a16:colId xmlns:a16="http://schemas.microsoft.com/office/drawing/2014/main" val="874084064"/>
                    </a:ext>
                  </a:extLst>
                </a:gridCol>
                <a:gridCol w="284382">
                  <a:extLst>
                    <a:ext uri="{9D8B030D-6E8A-4147-A177-3AD203B41FA5}">
                      <a16:colId xmlns:a16="http://schemas.microsoft.com/office/drawing/2014/main" val="3960537222"/>
                    </a:ext>
                  </a:extLst>
                </a:gridCol>
              </a:tblGrid>
              <a:tr h="204778"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682246"/>
                  </a:ext>
                </a:extLst>
              </a:tr>
              <a:tr h="204778"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476711"/>
                  </a:ext>
                </a:extLst>
              </a:tr>
              <a:tr h="204778"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260809"/>
                  </a:ext>
                </a:extLst>
              </a:tr>
              <a:tr h="204778"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090645"/>
                  </a:ext>
                </a:extLst>
              </a:tr>
              <a:tr h="204778"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4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7401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7D65E52-7370-4798-ACE9-2563EBC7031A}"/>
              </a:ext>
            </a:extLst>
          </p:cNvPr>
          <p:cNvSpPr txBox="1"/>
          <p:nvPr/>
        </p:nvSpPr>
        <p:spPr>
          <a:xfrm>
            <a:off x="6504258" y="5109686"/>
            <a:ext cx="1137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&lt;</a:t>
            </a:r>
            <a:r>
              <a:rPr lang="ko-KR" altLang="en-US" sz="1200"/>
              <a:t>군집화</a:t>
            </a:r>
            <a:r>
              <a:rPr lang="en-US" altLang="ko-KR" sz="1200"/>
              <a:t>&gt;</a:t>
            </a:r>
            <a:endParaRPr lang="ko-KR" altLang="en-US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9092D9-6AEC-46B6-B1F2-54EE54CAD26E}"/>
              </a:ext>
            </a:extLst>
          </p:cNvPr>
          <p:cNvSpPr txBox="1"/>
          <p:nvPr/>
        </p:nvSpPr>
        <p:spPr>
          <a:xfrm>
            <a:off x="7695617" y="5106364"/>
            <a:ext cx="1137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&lt;</a:t>
            </a:r>
            <a:r>
              <a:rPr lang="ko-KR" altLang="en-US" sz="1200"/>
              <a:t>연관규칙</a:t>
            </a:r>
            <a:r>
              <a:rPr lang="en-US" altLang="ko-KR" sz="1200"/>
              <a:t>&gt;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18834536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1048B-4CE1-4379-90B5-A262BE666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딥러닝</a:t>
            </a:r>
            <a:r>
              <a:rPr lang="en-US" altLang="ko-KR"/>
              <a:t>(Deep Learning)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B969AA-C0FC-483C-B202-F3CF2D34E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/>
              <a:t>딥러닝</a:t>
            </a:r>
            <a:endParaRPr lang="en-US" altLang="ko-KR"/>
          </a:p>
          <a:p>
            <a:pPr lvl="1"/>
            <a:r>
              <a:rPr lang="ko-KR" altLang="en-US"/>
              <a:t>많은 머신러닝 알고리즘 중에 인공신경망</a:t>
            </a:r>
            <a:r>
              <a:rPr lang="en-US" altLang="ko-KR"/>
              <a:t>(Artificial Neural Network)</a:t>
            </a:r>
            <a:r>
              <a:rPr lang="ko-KR" altLang="en-US"/>
              <a:t>을 기반으로 한 방법들을 통칭하여 딥러닝 이라 함</a:t>
            </a:r>
            <a:r>
              <a:rPr lang="en-US" altLang="ko-KR"/>
              <a:t>(</a:t>
            </a:r>
            <a:r>
              <a:rPr lang="ko-KR" altLang="en-US"/>
              <a:t>인공신경망 ≒ 딥러닝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1998</a:t>
            </a:r>
            <a:r>
              <a:rPr lang="ko-KR" altLang="en-US"/>
              <a:t>년 </a:t>
            </a:r>
            <a:r>
              <a:rPr lang="en-US" altLang="ko-KR"/>
              <a:t>LeNet-5(Yann</a:t>
            </a:r>
            <a:r>
              <a:rPr lang="ko-KR" altLang="en-US"/>
              <a:t> </a:t>
            </a:r>
            <a:r>
              <a:rPr lang="en-US" altLang="ko-KR"/>
              <a:t>Lecun</a:t>
            </a:r>
            <a:r>
              <a:rPr lang="ko-KR" altLang="en-US"/>
              <a:t>이 만든 최초의 합성곱 신경망</a:t>
            </a:r>
            <a:r>
              <a:rPr lang="en-US" altLang="ko-KR"/>
              <a:t>)</a:t>
            </a:r>
            <a:r>
              <a:rPr lang="ko-KR" altLang="en-US"/>
              <a:t>로 손글씨 숫자 인식 성공</a:t>
            </a:r>
            <a:endParaRPr lang="en-US" altLang="ko-KR"/>
          </a:p>
          <a:p>
            <a:pPr lvl="1"/>
            <a:r>
              <a:rPr lang="en-US" altLang="ko-KR"/>
              <a:t>2012</a:t>
            </a:r>
            <a:r>
              <a:rPr lang="ko-KR" altLang="en-US"/>
              <a:t>년 </a:t>
            </a:r>
            <a:r>
              <a:rPr lang="en-US" altLang="ko-KR"/>
              <a:t>AlexNet(Geoffrey Hinton </a:t>
            </a:r>
            <a:r>
              <a:rPr lang="ko-KR" altLang="en-US"/>
              <a:t>팀이 만든 합성곱 신경망</a:t>
            </a:r>
            <a:r>
              <a:rPr lang="en-US" altLang="ko-KR"/>
              <a:t>)</a:t>
            </a:r>
            <a:r>
              <a:rPr lang="ko-KR" altLang="en-US"/>
              <a:t>가 이미지 분류 대회인 </a:t>
            </a:r>
            <a:r>
              <a:rPr lang="en-US" altLang="ko-KR"/>
              <a:t>ImageNet</a:t>
            </a:r>
            <a:r>
              <a:rPr lang="ko-KR" altLang="en-US"/>
              <a:t>에서 머신러닝 방법을 누르고 압도적인 성능으로 우승 </a:t>
            </a:r>
            <a:r>
              <a:rPr lang="en-US" altLang="ko-KR">
                <a:sym typeface="Wingdings" panose="05000000000000000000" pitchFamily="2" charset="2"/>
              </a:rPr>
              <a:t> </a:t>
            </a:r>
            <a:r>
              <a:rPr lang="ko-KR" altLang="en-US"/>
              <a:t>이미지 분류 작업은 합성곱 신경망</a:t>
            </a:r>
            <a:endParaRPr lang="en-US" altLang="ko-KR"/>
          </a:p>
          <a:p>
            <a:pPr lvl="1"/>
            <a:r>
              <a:rPr lang="en-US" altLang="ko-KR"/>
              <a:t>2016</a:t>
            </a:r>
            <a:r>
              <a:rPr lang="ko-KR" altLang="en-US"/>
              <a:t>년 </a:t>
            </a:r>
            <a:r>
              <a:rPr lang="en-US" altLang="ko-KR"/>
              <a:t>Alphago Lee</a:t>
            </a:r>
            <a:r>
              <a:rPr lang="ko-KR" altLang="en-US"/>
              <a:t>는 바둑에서 이세돌을 </a:t>
            </a:r>
            <a:r>
              <a:rPr lang="en-US" altLang="ko-KR"/>
              <a:t>4:1</a:t>
            </a:r>
            <a:r>
              <a:rPr lang="ko-KR" altLang="en-US"/>
              <a:t>로 격파 </a:t>
            </a:r>
            <a:r>
              <a:rPr lang="en-US" altLang="ko-KR">
                <a:sym typeface="Wingdings" panose="05000000000000000000" pitchFamily="2" charset="2"/>
              </a:rPr>
              <a:t> </a:t>
            </a:r>
            <a:r>
              <a:rPr lang="ko-KR" altLang="en-US">
                <a:sym typeface="Wingdings" panose="05000000000000000000" pitchFamily="2" charset="2"/>
              </a:rPr>
              <a:t>세계적 관심</a:t>
            </a:r>
            <a:endParaRPr lang="en-US" altLang="ko-KR"/>
          </a:p>
          <a:p>
            <a:pPr lvl="1"/>
            <a:r>
              <a:rPr lang="ko-KR" altLang="en-US"/>
              <a:t>인공 신경망의 재기 요인</a:t>
            </a:r>
            <a:endParaRPr lang="en-US" altLang="ko-KR"/>
          </a:p>
          <a:p>
            <a:pPr lvl="2"/>
            <a:r>
              <a:rPr lang="ko-KR" altLang="en-US"/>
              <a:t>복잡한 알고리즘을 훈련할 수 있는 풍부한 데이터</a:t>
            </a:r>
            <a:endParaRPr lang="en-US" altLang="ko-KR"/>
          </a:p>
          <a:p>
            <a:pPr lvl="2"/>
            <a:r>
              <a:rPr lang="ko-KR" altLang="en-US"/>
              <a:t>컴퓨터 성능의 향상</a:t>
            </a:r>
            <a:endParaRPr lang="en-US" altLang="ko-KR"/>
          </a:p>
          <a:p>
            <a:pPr lvl="2"/>
            <a:r>
              <a:rPr lang="ko-KR" altLang="en-US"/>
              <a:t>혁신적 알고리즘 개발</a:t>
            </a:r>
            <a:endParaRPr lang="en-US" altLang="ko-KR"/>
          </a:p>
          <a:p>
            <a:pPr lvl="1"/>
            <a:r>
              <a:rPr lang="ko-KR" altLang="en-US"/>
              <a:t>딥러닝 오픈소스 라이브러리 </a:t>
            </a:r>
            <a:r>
              <a:rPr lang="en-US" altLang="ko-KR"/>
              <a:t>– </a:t>
            </a:r>
            <a:r>
              <a:rPr lang="ko-KR" altLang="en-US"/>
              <a:t>파이썬 </a:t>
            </a:r>
            <a:r>
              <a:rPr lang="en-US" altLang="ko-KR"/>
              <a:t>API </a:t>
            </a:r>
            <a:r>
              <a:rPr lang="ko-KR" altLang="en-US"/>
              <a:t>제공</a:t>
            </a:r>
            <a:endParaRPr lang="en-US" altLang="ko-KR"/>
          </a:p>
          <a:p>
            <a:pPr lvl="2"/>
            <a:r>
              <a:rPr lang="ko-KR" altLang="en-US"/>
              <a:t>텐서플로</a:t>
            </a:r>
            <a:r>
              <a:rPr lang="en-US" altLang="ko-KR"/>
              <a:t>(</a:t>
            </a:r>
            <a:r>
              <a:rPr lang="en-US" altLang="ko-KR">
                <a:solidFill>
                  <a:srgbClr val="FF0000"/>
                </a:solidFill>
              </a:rPr>
              <a:t>TensorFlow</a:t>
            </a:r>
            <a:r>
              <a:rPr lang="en-US" altLang="ko-KR"/>
              <a:t>): 2015, </a:t>
            </a:r>
            <a:r>
              <a:rPr lang="ko-KR" altLang="en-US"/>
              <a:t>구글</a:t>
            </a:r>
            <a:r>
              <a:rPr lang="en-US" altLang="ko-KR"/>
              <a:t>, </a:t>
            </a:r>
            <a:r>
              <a:rPr lang="ko-KR" altLang="en-US"/>
              <a:t>가장 널리 사용되는 딥러닝 라이브러리</a:t>
            </a:r>
            <a:endParaRPr lang="en-US" altLang="ko-KR"/>
          </a:p>
          <a:p>
            <a:pPr lvl="2"/>
            <a:r>
              <a:rPr lang="ko-KR" altLang="en-US"/>
              <a:t>파이토치</a:t>
            </a:r>
            <a:r>
              <a:rPr lang="en-US" altLang="ko-KR"/>
              <a:t>(</a:t>
            </a:r>
            <a:r>
              <a:rPr lang="en-US" altLang="ko-KR">
                <a:solidFill>
                  <a:srgbClr val="FF0000"/>
                </a:solidFill>
              </a:rPr>
              <a:t>PyTorch</a:t>
            </a:r>
            <a:r>
              <a:rPr lang="en-US" altLang="ko-KR"/>
              <a:t>): 1018, </a:t>
            </a:r>
            <a:r>
              <a:rPr lang="ko-KR" altLang="en-US"/>
              <a:t>페이스북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3F557F-C1BE-4381-93CA-55207E392F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77C9E6-AAC5-4CE3-AEB9-B27125AB2F75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779472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EC57B-E854-4E4A-8CE7-C93BBB6E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AI, Machine Learning, Deep Learning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3DDC4B-85BB-4E78-A250-60190FE20A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77C9E6-AAC5-4CE3-AEB9-B27125AB2F75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8BAB1C-5B2F-40C6-80FB-1E0784BCE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003749"/>
            <a:ext cx="5616624" cy="29825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D6982F-0129-429C-8FDA-69D52D36CAF4}"/>
              </a:ext>
            </a:extLst>
          </p:cNvPr>
          <p:cNvSpPr txBox="1"/>
          <p:nvPr/>
        </p:nvSpPr>
        <p:spPr>
          <a:xfrm>
            <a:off x="726355" y="3957820"/>
            <a:ext cx="495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&lt;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출처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: https://blogs.nvidia.com/&gt;</a:t>
            </a:r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D686C84-6177-4358-851C-FAA620CD8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537666"/>
              </p:ext>
            </p:extLst>
          </p:nvPr>
        </p:nvGraphicFramePr>
        <p:xfrm>
          <a:off x="249558" y="4653136"/>
          <a:ext cx="8570913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4090">
                  <a:extLst>
                    <a:ext uri="{9D8B030D-6E8A-4147-A177-3AD203B41FA5}">
                      <a16:colId xmlns:a16="http://schemas.microsoft.com/office/drawing/2014/main" val="855327148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950877767"/>
                    </a:ext>
                  </a:extLst>
                </a:gridCol>
                <a:gridCol w="3600399">
                  <a:extLst>
                    <a:ext uri="{9D8B030D-6E8A-4147-A177-3AD203B41FA5}">
                      <a16:colId xmlns:a16="http://schemas.microsoft.com/office/drawing/2014/main" val="782973751"/>
                    </a:ext>
                  </a:extLst>
                </a:gridCol>
              </a:tblGrid>
              <a:tr h="262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머신러닝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딥러닝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551835"/>
                  </a:ext>
                </a:extLst>
              </a:tr>
              <a:tr h="262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인간의 개입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지속적인 인간의 개입 필요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설정이 더 복잡하나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이후의 개입은 최소화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06363"/>
                  </a:ext>
                </a:extLst>
              </a:tr>
              <a:tr h="262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하드웨어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덜 복잡</a:t>
                      </a:r>
                      <a:r>
                        <a:rPr lang="en-US" altLang="ko-KR" sz="1400"/>
                        <a:t>. </a:t>
                      </a:r>
                      <a:r>
                        <a:rPr lang="ko-KR" altLang="en-US" sz="1400"/>
                        <a:t>보통 기존 컴퓨터에서도 실행 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월씬 강력한 하드웨어와 리소스 필요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407986"/>
                  </a:ext>
                </a:extLst>
              </a:tr>
              <a:tr h="2627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빠르게 설정</a:t>
                      </a:r>
                      <a:r>
                        <a:rPr lang="en-US" altLang="ko-KR" sz="1400"/>
                        <a:t>. </a:t>
                      </a:r>
                      <a:r>
                        <a:rPr lang="ko-KR" altLang="en-US" sz="1400"/>
                        <a:t>결과의 힘은 제한적일 수 있음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설정은 더디지만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빠른 결과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643738"/>
                  </a:ext>
                </a:extLst>
              </a:tr>
              <a:tr h="2159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접근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구조화된 데이터를 요구하는 경향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대량의 비정형 데이터 수용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503637"/>
                  </a:ext>
                </a:extLst>
              </a:tr>
              <a:tr h="2159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메일함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은행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병원진료실 등에서 이미 사용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자율주행차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고급수술 등 미래 확장 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10062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35361CA-45E8-4792-A922-98D521F0EB67}"/>
              </a:ext>
            </a:extLst>
          </p:cNvPr>
          <p:cNvSpPr txBox="1"/>
          <p:nvPr/>
        </p:nvSpPr>
        <p:spPr>
          <a:xfrm>
            <a:off x="2338770" y="4362969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&lt;</a:t>
            </a:r>
            <a:r>
              <a:rPr lang="ko-KR" altLang="en-US"/>
              <a:t>머신러닝과 딥러닝의 </a:t>
            </a:r>
            <a:r>
              <a:rPr lang="en-US" altLang="ko-KR"/>
              <a:t>5</a:t>
            </a:r>
            <a:r>
              <a:rPr lang="ko-KR" altLang="en-US"/>
              <a:t>가지 주요한 차이점</a:t>
            </a:r>
            <a:r>
              <a:rPr lang="en-US" altLang="ko-KR"/>
              <a:t>&gt;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ABEFED-81F5-483B-934F-C8FFD45C77E4}"/>
              </a:ext>
            </a:extLst>
          </p:cNvPr>
          <p:cNvSpPr txBox="1"/>
          <p:nvPr/>
        </p:nvSpPr>
        <p:spPr>
          <a:xfrm>
            <a:off x="6299298" y="2105136"/>
            <a:ext cx="2593182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AI ⊃ </a:t>
            </a:r>
            <a:r>
              <a:rPr lang="ko-KR" altLang="en-US"/>
              <a:t>머신러닝 </a:t>
            </a:r>
            <a:r>
              <a:rPr lang="en-US" altLang="ko-KR"/>
              <a:t>⊃ </a:t>
            </a:r>
            <a:r>
              <a:rPr lang="ko-KR" altLang="en-US"/>
              <a:t>딥러닝</a:t>
            </a:r>
          </a:p>
        </p:txBody>
      </p:sp>
    </p:spTree>
    <p:extLst>
      <p:ext uri="{BB962C8B-B14F-4D97-AF65-F5344CB8AC3E}">
        <p14:creationId xmlns:p14="http://schemas.microsoft.com/office/powerpoint/2010/main" val="407928105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강좌 소개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07950" y="980728"/>
            <a:ext cx="8950325" cy="5877272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lang="ko-KR" altLang="en-US" dirty="0"/>
              <a:t>학점</a:t>
            </a:r>
            <a:r>
              <a:rPr lang="en-US" altLang="ko-KR" dirty="0"/>
              <a:t>/</a:t>
            </a:r>
            <a:r>
              <a:rPr lang="ko-KR" altLang="en-US" dirty="0" err="1"/>
              <a:t>시수</a:t>
            </a:r>
            <a:endParaRPr lang="en-US" altLang="ko-KR" dirty="0"/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altLang="ko-KR" dirty="0"/>
              <a:t>3</a:t>
            </a:r>
            <a:r>
              <a:rPr lang="ko-KR" altLang="en-US" dirty="0"/>
              <a:t>학점</a:t>
            </a:r>
            <a:r>
              <a:rPr lang="en-US" altLang="ko-KR" dirty="0"/>
              <a:t>/3</a:t>
            </a:r>
            <a:r>
              <a:rPr lang="ko-KR" altLang="en-US" dirty="0"/>
              <a:t>시간</a:t>
            </a:r>
            <a:r>
              <a:rPr lang="en-US" altLang="ko-KR" dirty="0"/>
              <a:t>(</a:t>
            </a:r>
            <a:r>
              <a:rPr lang="ko-KR" altLang="en-US" dirty="0"/>
              <a:t>이론</a:t>
            </a:r>
            <a:r>
              <a:rPr lang="en-US" altLang="ko-KR" dirty="0"/>
              <a:t>2, </a:t>
            </a:r>
            <a:r>
              <a:rPr lang="ko-KR" altLang="en-US" dirty="0"/>
              <a:t>실습</a:t>
            </a:r>
            <a:r>
              <a:rPr lang="en-US" altLang="ko-KR" dirty="0"/>
              <a:t>1)</a:t>
            </a:r>
          </a:p>
          <a:p>
            <a:pPr lvl="1" eaLnBrk="1" hangingPunct="1">
              <a:lnSpc>
                <a:spcPct val="100000"/>
              </a:lnSpc>
              <a:defRPr/>
            </a:pPr>
            <a:endParaRPr lang="en-US" altLang="ko-KR" dirty="0"/>
          </a:p>
          <a:p>
            <a:pPr eaLnBrk="1" hangingPunct="1">
              <a:lnSpc>
                <a:spcPct val="100000"/>
              </a:lnSpc>
              <a:defRPr/>
            </a:pPr>
            <a:r>
              <a:rPr lang="ko-KR" altLang="en-US" dirty="0"/>
              <a:t>수업시간</a:t>
            </a:r>
            <a:endParaRPr lang="en-US" altLang="ko-KR" dirty="0"/>
          </a:p>
          <a:p>
            <a:pPr lvl="1" eaLnBrk="1" hangingPunct="1">
              <a:lnSpc>
                <a:spcPct val="100000"/>
              </a:lnSpc>
              <a:defRPr/>
            </a:pPr>
            <a:r>
              <a:rPr lang="ko-KR" altLang="en-US" dirty="0"/>
              <a:t>월</a:t>
            </a:r>
            <a:r>
              <a:rPr lang="en-US" altLang="ko-KR" dirty="0"/>
              <a:t>2-4</a:t>
            </a:r>
            <a:r>
              <a:rPr lang="ko-KR" altLang="en-US" dirty="0"/>
              <a:t>교시</a:t>
            </a:r>
            <a:endParaRPr lang="en-US" altLang="ko-KR" dirty="0"/>
          </a:p>
          <a:p>
            <a:pPr lvl="1" eaLnBrk="1" hangingPunct="1">
              <a:lnSpc>
                <a:spcPct val="100000"/>
              </a:lnSpc>
              <a:defRPr/>
            </a:pPr>
            <a:endParaRPr lang="en-US" altLang="ko-KR" dirty="0"/>
          </a:p>
          <a:p>
            <a:pPr eaLnBrk="1" hangingPunct="1">
              <a:lnSpc>
                <a:spcPct val="100000"/>
              </a:lnSpc>
              <a:defRPr/>
            </a:pPr>
            <a:r>
              <a:rPr lang="ko-KR" altLang="en-US" dirty="0"/>
              <a:t>교재 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/>
              <a:t>‘</a:t>
            </a:r>
            <a:r>
              <a:rPr lang="ko-KR" altLang="en-US" dirty="0"/>
              <a:t>혼자서 공부하는 </a:t>
            </a:r>
            <a:r>
              <a:rPr lang="ko-KR" altLang="en-US" dirty="0" err="1"/>
              <a:t>머신러닝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 err="1"/>
              <a:t>딥러닝</a:t>
            </a:r>
            <a:r>
              <a:rPr lang="ko-KR" altLang="en-US" dirty="0"/>
              <a:t>‘</a:t>
            </a:r>
            <a:r>
              <a:rPr lang="en-US" altLang="ko-KR" dirty="0"/>
              <a:t>, </a:t>
            </a:r>
            <a:r>
              <a:rPr lang="ko-KR" altLang="en-US" dirty="0"/>
              <a:t>박해선</a:t>
            </a:r>
            <a:r>
              <a:rPr lang="en-US" altLang="ko-KR" dirty="0"/>
              <a:t>, </a:t>
            </a:r>
            <a:r>
              <a:rPr lang="ko-KR" altLang="en-US" dirty="0" err="1"/>
              <a:t>한빛미디어</a:t>
            </a:r>
            <a:r>
              <a:rPr lang="en-US" altLang="ko-KR" dirty="0"/>
              <a:t>, 2020.</a:t>
            </a:r>
          </a:p>
          <a:p>
            <a:pPr lvl="1" eaLnBrk="1" hangingPunct="1">
              <a:defRPr/>
            </a:pPr>
            <a:r>
              <a:rPr lang="en-US" altLang="ko-KR" dirty="0"/>
              <a:t>LMS</a:t>
            </a:r>
            <a:r>
              <a:rPr lang="ko-KR" altLang="en-US" dirty="0"/>
              <a:t>로 제공하는 강의록</a:t>
            </a: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lnSpc>
                <a:spcPct val="100000"/>
              </a:lnSpc>
              <a:defRPr/>
            </a:pPr>
            <a:r>
              <a:rPr lang="ko-KR" altLang="en-US" dirty="0"/>
              <a:t>담당교수</a:t>
            </a:r>
            <a:endParaRPr lang="en-US" altLang="ko-KR" dirty="0"/>
          </a:p>
          <a:p>
            <a:pPr lvl="1" eaLnBrk="1" hangingPunct="1">
              <a:lnSpc>
                <a:spcPct val="100000"/>
              </a:lnSpc>
              <a:defRPr/>
            </a:pPr>
            <a:r>
              <a:rPr lang="ko-KR" altLang="en-US" dirty="0"/>
              <a:t>김영우</a:t>
            </a:r>
            <a:r>
              <a:rPr lang="en-US" altLang="ko-KR" dirty="0"/>
              <a:t>(010-3697-5977, yoookimnate@nate.com)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63119-A075-4A06-B8B9-191AF54DF5F5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465707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진행방식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defRPr/>
            </a:pPr>
            <a:r>
              <a:rPr lang="ko-KR" altLang="en-US" dirty="0"/>
              <a:t>강의 진행 방식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ko-KR" altLang="en-US" dirty="0"/>
              <a:t>간단한 개념 설명</a:t>
            </a:r>
            <a:endParaRPr lang="en-US" altLang="ko-KR" dirty="0"/>
          </a:p>
          <a:p>
            <a:pPr lvl="1" eaLnBrk="1" hangingPunct="1">
              <a:lnSpc>
                <a:spcPct val="100000"/>
              </a:lnSpc>
              <a:defRPr/>
            </a:pPr>
            <a:r>
              <a:rPr lang="ko-KR" altLang="en-US" dirty="0"/>
              <a:t>실습</a:t>
            </a:r>
            <a:endParaRPr lang="en-US" altLang="ko-KR" dirty="0"/>
          </a:p>
          <a:p>
            <a:pPr lvl="1" eaLnBrk="1" hangingPunct="1">
              <a:lnSpc>
                <a:spcPct val="100000"/>
              </a:lnSpc>
              <a:defRPr/>
            </a:pPr>
            <a:r>
              <a:rPr lang="ko-KR" altLang="en-US" dirty="0"/>
              <a:t>과제 출제</a:t>
            </a:r>
            <a:endParaRPr lang="en-US" altLang="ko-KR" dirty="0"/>
          </a:p>
          <a:p>
            <a:pPr lvl="1" eaLnBrk="1" hangingPunct="1">
              <a:lnSpc>
                <a:spcPct val="100000"/>
              </a:lnSpc>
              <a:defRPr/>
            </a:pPr>
            <a:endParaRPr lang="en-US" altLang="ko-KR" dirty="0"/>
          </a:p>
          <a:p>
            <a:pPr eaLnBrk="1" hangingPunct="1">
              <a:lnSpc>
                <a:spcPct val="100000"/>
              </a:lnSpc>
              <a:defRPr/>
            </a:pPr>
            <a:r>
              <a:rPr lang="ko-KR" altLang="en-US" dirty="0"/>
              <a:t>강의록 및 과제 다운로드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altLang="ko-KR" dirty="0">
                <a:hlinkClick r:id="rId2"/>
              </a:rPr>
              <a:t>http://lms.doowon.ac.kr</a:t>
            </a:r>
            <a:endParaRPr lang="en-US" altLang="ko-KR" dirty="0"/>
          </a:p>
          <a:p>
            <a:pPr lvl="1" eaLnBrk="1" hangingPunct="1">
              <a:lnSpc>
                <a:spcPct val="100000"/>
              </a:lnSpc>
              <a:defRPr/>
            </a:pPr>
            <a:endParaRPr lang="en-US" altLang="ko-KR" dirty="0"/>
          </a:p>
          <a:p>
            <a:pPr algn="just" eaLnBrk="1" hangingPunct="1">
              <a:lnSpc>
                <a:spcPct val="100000"/>
              </a:lnSpc>
              <a:defRPr/>
            </a:pPr>
            <a:r>
              <a:rPr lang="ko-KR" altLang="en-US" dirty="0"/>
              <a:t>성적처리</a:t>
            </a:r>
          </a:p>
          <a:p>
            <a:pPr lvl="1" algn="just" eaLnBrk="1" hangingPunct="1">
              <a:lnSpc>
                <a:spcPct val="100000"/>
              </a:lnSpc>
              <a:defRPr/>
            </a:pPr>
            <a:r>
              <a:rPr lang="ko-KR" altLang="en-US" dirty="0"/>
              <a:t>출석</a:t>
            </a:r>
            <a:r>
              <a:rPr lang="en-US" altLang="ko-KR" dirty="0"/>
              <a:t>(20) </a:t>
            </a:r>
          </a:p>
          <a:p>
            <a:pPr lvl="1" algn="just" eaLnBrk="1" hangingPunct="1">
              <a:lnSpc>
                <a:spcPct val="100000"/>
              </a:lnSpc>
              <a:defRPr/>
            </a:pPr>
            <a:r>
              <a:rPr lang="ko-KR" altLang="en-US" dirty="0"/>
              <a:t>과제</a:t>
            </a:r>
            <a:r>
              <a:rPr lang="en-US" altLang="ko-KR" dirty="0"/>
              <a:t>/</a:t>
            </a:r>
            <a:r>
              <a:rPr lang="ko-KR" altLang="en-US" dirty="0"/>
              <a:t>프로젝트</a:t>
            </a:r>
            <a:r>
              <a:rPr lang="en-US" altLang="ko-KR" dirty="0"/>
              <a:t>(20), </a:t>
            </a:r>
            <a:r>
              <a:rPr lang="ko-KR" altLang="en-US" dirty="0"/>
              <a:t>중간</a:t>
            </a:r>
            <a:r>
              <a:rPr lang="en-US" altLang="ko-KR" dirty="0"/>
              <a:t>/</a:t>
            </a:r>
            <a:r>
              <a:rPr lang="ko-KR" altLang="en-US" dirty="0"/>
              <a:t>기말고사</a:t>
            </a:r>
            <a:r>
              <a:rPr lang="en-US" altLang="ko-KR" dirty="0"/>
              <a:t>(60)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63119-A075-4A06-B8B9-191AF54DF5F5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0199769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주차 별 </a:t>
            </a:r>
            <a:r>
              <a:rPr lang="ko-KR" altLang="en-US"/>
              <a:t>강의 내용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63119-A075-4A06-B8B9-191AF54DF5F5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109730"/>
              </p:ext>
            </p:extLst>
          </p:nvPr>
        </p:nvGraphicFramePr>
        <p:xfrm>
          <a:off x="341031" y="1124744"/>
          <a:ext cx="8424936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6204">
                  <a:extLst>
                    <a:ext uri="{9D8B030D-6E8A-4147-A177-3AD203B41FA5}">
                      <a16:colId xmlns:a16="http://schemas.microsoft.com/office/drawing/2014/main" val="3019699460"/>
                    </a:ext>
                  </a:extLst>
                </a:gridCol>
              </a:tblGrid>
              <a:tr h="236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E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E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학습활동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EE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Clr>
                          <a:schemeClr val="tx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Orientation</a:t>
                      </a:r>
                    </a:p>
                    <a:p>
                      <a:pPr marL="0" indent="0" latinLnBrk="1">
                        <a:buClr>
                          <a:schemeClr val="tx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인공지능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indent="-1800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강좌소개</a:t>
                      </a:r>
                      <a:endParaRPr lang="en-US" altLang="ko-KR" sz="12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80000" indent="-1800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인공지능이란</a:t>
                      </a:r>
                      <a:r>
                        <a:rPr lang="en-US" altLang="ko-KR" sz="12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indent="-180000" latinLnBrk="1">
                        <a:buFont typeface="Wingdings" panose="05000000000000000000" pitchFamily="2" charset="2"/>
                        <a:buChar char="§"/>
                      </a:pPr>
                      <a:endParaRPr lang="ko-KR" altLang="en-US" sz="12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머신러닝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indent="-18000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b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Colab</a:t>
                      </a:r>
                      <a:r>
                        <a:rPr lang="ko-KR" altLang="en-US" sz="1200" b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</a:t>
                      </a:r>
                      <a:r>
                        <a:rPr lang="en-US" altLang="ko-KR" sz="1200" b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Jupiter Notebook</a:t>
                      </a:r>
                    </a:p>
                    <a:p>
                      <a:pPr marL="180000" indent="-1800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마켓과 머신러닝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180000" indent="-1800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실습과제</a:t>
                      </a:r>
                      <a:endParaRPr lang="en-US" altLang="ko-KR" sz="12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80000" indent="-1800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en-US" altLang="ko-KR" sz="12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9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다루기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indent="-1800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 세트와 테스트 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180000" indent="-180000" latinLnBrk="1">
                        <a:buFont typeface="Wingdings" panose="05000000000000000000" pitchFamily="2" charset="2"/>
                        <a:buChar char="§"/>
                      </a:pPr>
                      <a:endParaRPr lang="en-US" altLang="ko-KR" sz="1400" b="1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-1800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</a:t>
                      </a:r>
                      <a:r>
                        <a:rPr lang="ko-KR" altLang="en-US" sz="1200" b="1" dirty="0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전처리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180000" marR="0" lvl="0" indent="-180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400" b="1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565972"/>
                  </a:ext>
                </a:extLst>
              </a:tr>
              <a:tr h="23693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회귀 알고리즘과 모델 규제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indent="-18000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b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k-</a:t>
                      </a:r>
                      <a:r>
                        <a:rPr lang="ko-KR" altLang="en-US" sz="1200" b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최근접 이웃 회귀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180000" marR="0" lvl="0" indent="-180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400" b="1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-1800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선형 회귀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180000" marR="0" lvl="0" indent="-180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400" b="1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273243"/>
                  </a:ext>
                </a:extLst>
              </a:tr>
              <a:tr h="236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-1800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특성 공학과 규제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180000" marR="0" lvl="0" indent="-180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400" b="1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506408"/>
                  </a:ext>
                </a:extLst>
              </a:tr>
              <a:tr h="236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중간고사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80000" indent="-180000" latinLnBrk="1">
                        <a:buFont typeface="Wingdings" panose="05000000000000000000" pitchFamily="2" charset="2"/>
                        <a:buChar char="§"/>
                      </a:pPr>
                      <a:endParaRPr lang="en-US" altLang="ko-KR" sz="14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80000" indent="-180000" latinLnBrk="1">
                        <a:buFont typeface="Wingdings" panose="05000000000000000000" pitchFamily="2" charset="2"/>
                        <a:buChar char="§"/>
                      </a:pPr>
                      <a:endParaRPr lang="ko-KR" altLang="en-US" sz="14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361373"/>
                  </a:ext>
                </a:extLst>
              </a:tr>
              <a:tr h="2369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다양한 분류 알고리즘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-180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로지스틱 회귀</a:t>
                      </a:r>
                      <a:endParaRPr lang="en-US" altLang="ko-KR" sz="12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8">
                  <a:txBody>
                    <a:bodyPr/>
                    <a:lstStyle/>
                    <a:p>
                      <a:pPr marL="180000" marR="0" lvl="0" indent="-180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실습과제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180000" marR="0" lvl="0" indent="-1800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프로젝트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519982"/>
                  </a:ext>
                </a:extLst>
              </a:tr>
              <a:tr h="236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-1800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확률적 경사 </a:t>
                      </a:r>
                      <a:r>
                        <a:rPr lang="ko-KR" altLang="en-US" sz="1200" b="1" dirty="0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하강법</a:t>
                      </a:r>
                      <a:endParaRPr lang="en-US" altLang="ko-KR" sz="12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989521"/>
                  </a:ext>
                </a:extLst>
              </a:tr>
              <a:tr h="23693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트리 알고리즘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indent="-1800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dirty="0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결정트리</a:t>
                      </a:r>
                      <a:endParaRPr lang="en-US" altLang="ko-KR" sz="12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180000" indent="-180000" latinLnBrk="1">
                        <a:buFont typeface="Wingdings" panose="05000000000000000000" pitchFamily="2" charset="2"/>
                        <a:buChar char="§"/>
                      </a:pPr>
                      <a:endParaRPr lang="ko-KR" altLang="en-US" sz="14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728710"/>
                  </a:ext>
                </a:extLst>
              </a:tr>
              <a:tr h="236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-1800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교차 검증과 그리드 </a:t>
                      </a:r>
                      <a:r>
                        <a:rPr lang="ko-KR" altLang="en-US" sz="1200" b="1" dirty="0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서치</a:t>
                      </a:r>
                      <a:endParaRPr lang="en-US" altLang="ko-KR" sz="12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58304"/>
                  </a:ext>
                </a:extLst>
              </a:tr>
              <a:tr h="236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-1800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트리의 앙상블</a:t>
                      </a:r>
                      <a:endParaRPr lang="en-US" altLang="ko-KR" sz="12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62184"/>
                  </a:ext>
                </a:extLst>
              </a:tr>
              <a:tr h="23693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비지도 학습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indent="-1800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군집 알고리즘</a:t>
                      </a:r>
                      <a:endParaRPr lang="en-US" altLang="ko-KR" sz="12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180000" indent="-180000" latinLnBrk="1">
                        <a:buFont typeface="Wingdings" panose="05000000000000000000" pitchFamily="2" charset="2"/>
                        <a:buChar char="§"/>
                      </a:pPr>
                      <a:endParaRPr lang="ko-KR" altLang="en-US" sz="14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43763"/>
                  </a:ext>
                </a:extLst>
              </a:tr>
              <a:tr h="236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-180000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k-</a:t>
                      </a:r>
                      <a:r>
                        <a:rPr lang="ko-KR" altLang="en-US" sz="12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</a:t>
                      </a:r>
                      <a:endParaRPr lang="en-US" altLang="ko-KR" sz="12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25425"/>
                  </a:ext>
                </a:extLst>
              </a:tr>
              <a:tr h="236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00" indent="-18000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주성분 분석</a:t>
                      </a:r>
                      <a:endParaRPr lang="en-US" altLang="ko-KR" sz="12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478120"/>
                  </a:ext>
                </a:extLst>
              </a:tr>
              <a:tr h="236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기말고사 또는 프로젝트 완성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80000" indent="-180000" latinLnBrk="1">
                        <a:buFont typeface="Wingdings" panose="05000000000000000000" pitchFamily="2" charset="2"/>
                        <a:buChar char="§"/>
                      </a:pPr>
                      <a:endParaRPr lang="en-US" altLang="ko-KR" sz="14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80000" indent="-180000" latinLnBrk="1">
                        <a:buFont typeface="Wingdings" panose="05000000000000000000" pitchFamily="2" charset="2"/>
                        <a:buChar char="§"/>
                      </a:pPr>
                      <a:endParaRPr lang="ko-KR" altLang="en-US" sz="1400" b="1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663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606373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질의 응답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No question, no learning !!!</a:t>
            </a:r>
          </a:p>
          <a:p>
            <a:pPr eaLnBrk="1" hangingPunct="1">
              <a:defRPr/>
            </a:pPr>
            <a:r>
              <a:rPr lang="en-US" altLang="ko-KR" dirty="0"/>
              <a:t>No dumb question !!!</a:t>
            </a:r>
          </a:p>
          <a:p>
            <a:pPr eaLnBrk="1" hangingPunct="1">
              <a:defRPr/>
            </a:pPr>
            <a:r>
              <a:rPr lang="en-US" altLang="ko-KR" dirty="0"/>
              <a:t>I</a:t>
            </a:r>
            <a:r>
              <a:rPr lang="en-US" altLang="ko-KR" dirty="0">
                <a:latin typeface="Times New Roman" pitchFamily="18" charset="0"/>
              </a:rPr>
              <a:t>’</a:t>
            </a:r>
            <a:r>
              <a:rPr lang="en-US" altLang="ko-KR" dirty="0"/>
              <a:t>m here to be interrupted.</a:t>
            </a:r>
          </a:p>
          <a:p>
            <a:pPr eaLnBrk="1" hangingPunct="1">
              <a:defRPr/>
            </a:pPr>
            <a:r>
              <a:rPr lang="en-US" altLang="ko-KR" dirty="0"/>
              <a:t>I</a:t>
            </a:r>
            <a:r>
              <a:rPr lang="en-US" altLang="ko-KR" dirty="0">
                <a:latin typeface="Times New Roman" pitchFamily="18" charset="0"/>
              </a:rPr>
              <a:t>’</a:t>
            </a:r>
            <a:r>
              <a:rPr lang="en-US" altLang="ko-KR" dirty="0"/>
              <a:t>m an interrupt-driven professor.</a:t>
            </a:r>
          </a:p>
          <a:p>
            <a:pPr eaLnBrk="1" hangingPunct="1">
              <a:defRPr/>
            </a:pPr>
            <a:r>
              <a:rPr lang="en-US" altLang="ko-KR" dirty="0"/>
              <a:t>I teach less, students learn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63119-A075-4A06-B8B9-191AF54DF5F5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3714750"/>
            <a:ext cx="27527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055139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E0A12-2612-4C28-B9C2-BA0A343A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인공지능</a:t>
            </a:r>
            <a:r>
              <a:rPr lang="en-US" altLang="ko-KR"/>
              <a:t>(Artificial Intelligence)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52EC39-EC45-48D0-A4C0-61DDA036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" y="981075"/>
            <a:ext cx="7028561" cy="5519738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/>
              <a:t>지능</a:t>
            </a:r>
            <a:r>
              <a:rPr lang="en-US" altLang="ko-KR"/>
              <a:t>(</a:t>
            </a:r>
            <a:r>
              <a:rPr lang="ko-KR" altLang="en-US"/>
              <a:t>智能</a:t>
            </a:r>
            <a:r>
              <a:rPr lang="en-US" altLang="ko-KR"/>
              <a:t>, intelligence)? </a:t>
            </a:r>
            <a:r>
              <a:rPr lang="en-US" altLang="ko-KR" sz="2200">
                <a:solidFill>
                  <a:srgbClr val="0070C0"/>
                </a:solidFill>
              </a:rPr>
              <a:t>- Wikipedia </a:t>
            </a:r>
            <a:r>
              <a:rPr lang="ko-KR" altLang="en-US" sz="2200">
                <a:solidFill>
                  <a:srgbClr val="0070C0"/>
                </a:solidFill>
              </a:rPr>
              <a:t>영문판</a:t>
            </a:r>
            <a:endParaRPr lang="en-US" altLang="ko-KR" sz="2200">
              <a:solidFill>
                <a:srgbClr val="0070C0"/>
              </a:solidFill>
            </a:endParaRPr>
          </a:p>
          <a:p>
            <a:pPr lvl="1"/>
            <a:r>
              <a:rPr lang="en-US" altLang="ko-KR"/>
              <a:t>‘</a:t>
            </a:r>
            <a:r>
              <a:rPr lang="ko-KR" altLang="en-US"/>
              <a:t>지능은 추상화</a:t>
            </a:r>
            <a:r>
              <a:rPr lang="en-US" altLang="ko-KR"/>
              <a:t>, </a:t>
            </a:r>
            <a:r>
              <a:rPr lang="ko-KR" altLang="en-US"/>
              <a:t>논리</a:t>
            </a:r>
            <a:r>
              <a:rPr lang="en-US" altLang="ko-KR"/>
              <a:t>, </a:t>
            </a:r>
            <a:r>
              <a:rPr lang="ko-KR" altLang="en-US"/>
              <a:t>이해</a:t>
            </a:r>
            <a:r>
              <a:rPr lang="en-US" altLang="ko-KR"/>
              <a:t>, </a:t>
            </a:r>
            <a:r>
              <a:rPr lang="ko-KR" altLang="en-US"/>
              <a:t>자기 인식</a:t>
            </a:r>
            <a:r>
              <a:rPr lang="en-US" altLang="ko-KR"/>
              <a:t>, </a:t>
            </a:r>
            <a:r>
              <a:rPr lang="ko-KR" altLang="en-US"/>
              <a:t>학습</a:t>
            </a:r>
            <a:r>
              <a:rPr lang="en-US" altLang="ko-KR"/>
              <a:t>, </a:t>
            </a:r>
            <a:r>
              <a:rPr lang="ko-KR" altLang="en-US"/>
              <a:t>감성적 지식</a:t>
            </a:r>
            <a:r>
              <a:rPr lang="en-US" altLang="ko-KR"/>
              <a:t>, </a:t>
            </a:r>
            <a:r>
              <a:rPr lang="ko-KR" altLang="en-US"/>
              <a:t>추론</a:t>
            </a:r>
            <a:r>
              <a:rPr lang="en-US" altLang="ko-KR"/>
              <a:t>, </a:t>
            </a:r>
            <a:r>
              <a:rPr lang="ko-KR" altLang="en-US"/>
              <a:t>계획</a:t>
            </a:r>
            <a:r>
              <a:rPr lang="en-US" altLang="ko-KR"/>
              <a:t>, </a:t>
            </a:r>
            <a:r>
              <a:rPr lang="ko-KR" altLang="en-US"/>
              <a:t>창의성</a:t>
            </a:r>
            <a:r>
              <a:rPr lang="en-US" altLang="ko-KR"/>
              <a:t>, </a:t>
            </a:r>
            <a:r>
              <a:rPr lang="ko-KR" altLang="en-US"/>
              <a:t>비판적 사고 및 문제 해결 등의 능력으로 다양한 방식으로 정의된다</a:t>
            </a:r>
            <a:r>
              <a:rPr lang="en-US" altLang="ko-KR"/>
              <a:t>.’</a:t>
            </a:r>
          </a:p>
          <a:p>
            <a:pPr lvl="1"/>
            <a:r>
              <a:rPr lang="en-US" altLang="ko-KR"/>
              <a:t>‘</a:t>
            </a:r>
            <a:r>
              <a:rPr lang="ko-KR" altLang="en-US"/>
              <a:t>보다 일반적으로</a:t>
            </a:r>
            <a:r>
              <a:rPr lang="en-US" altLang="ko-KR"/>
              <a:t>,</a:t>
            </a:r>
            <a:r>
              <a:rPr lang="ko-KR" altLang="en-US"/>
              <a:t> 정보를 인지하거나 추론하는 능력</a:t>
            </a:r>
            <a:r>
              <a:rPr lang="en-US" altLang="ko-KR"/>
              <a:t>, </a:t>
            </a:r>
            <a:r>
              <a:rPr lang="ko-KR" altLang="en-US"/>
              <a:t>그리고 정보를 어떤 환경이나 맥락 안에서 적응적 행동으로 적용할 지식으로 유지하는 능력으로 설명할 수 있다</a:t>
            </a:r>
            <a:r>
              <a:rPr lang="en-US" altLang="ko-KR"/>
              <a:t>.’</a:t>
            </a:r>
          </a:p>
          <a:p>
            <a:pPr lvl="1"/>
            <a:r>
              <a:rPr lang="en-US" altLang="ko-KR"/>
              <a:t>‘</a:t>
            </a:r>
            <a:r>
              <a:rPr lang="ko-KR" altLang="en-US"/>
              <a:t>지능은 인간에 대해 주로 연구되지만</a:t>
            </a:r>
            <a:r>
              <a:rPr lang="en-US" altLang="ko-KR"/>
              <a:t>, </a:t>
            </a:r>
            <a:r>
              <a:rPr lang="ko-KR" altLang="en-US"/>
              <a:t>인간이 아닌 생명체가 지능을 나타내느냐는 논란이 있음에도 불구하고 인간이 아닌 동물과 식물 모두에서 관찰되었다</a:t>
            </a:r>
            <a:r>
              <a:rPr lang="en-US" altLang="ko-KR"/>
              <a:t>.’</a:t>
            </a:r>
          </a:p>
          <a:p>
            <a:pPr lvl="1"/>
            <a:endParaRPr lang="en-US" altLang="ko-KR"/>
          </a:p>
          <a:p>
            <a:r>
              <a:rPr lang="ko-KR" altLang="en-US"/>
              <a:t>인공지능</a:t>
            </a:r>
            <a:r>
              <a:rPr lang="en-US" altLang="ko-KR"/>
              <a:t>(</a:t>
            </a:r>
            <a:r>
              <a:rPr lang="ko-KR" altLang="en-US"/>
              <a:t>人工知能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‘</a:t>
            </a:r>
            <a:r>
              <a:rPr lang="ko-KR" altLang="en-US"/>
              <a:t>인간을 포함한 동물에서 보이는 지능을 </a:t>
            </a:r>
            <a:r>
              <a:rPr lang="en-US" altLang="ko-KR"/>
              <a:t>“</a:t>
            </a:r>
            <a:r>
              <a:rPr lang="ko-KR" altLang="en-US"/>
              <a:t>자연지능</a:t>
            </a:r>
            <a:r>
              <a:rPr lang="en-US" altLang="ko-KR"/>
              <a:t>(natural intelligence)”</a:t>
            </a:r>
            <a:r>
              <a:rPr lang="ko-KR" altLang="en-US"/>
              <a:t>이라고 하는 것에 대응하여</a:t>
            </a:r>
            <a:r>
              <a:rPr lang="en-US" altLang="ko-KR"/>
              <a:t>, </a:t>
            </a:r>
            <a:r>
              <a:rPr lang="ko-KR" altLang="en-US"/>
              <a:t>컴퓨터나 다른 기계에서 보이는 지능을 </a:t>
            </a:r>
            <a:r>
              <a:rPr lang="en-US" altLang="ko-KR"/>
              <a:t>“</a:t>
            </a:r>
            <a:r>
              <a:rPr lang="ko-KR" altLang="en-US"/>
              <a:t>인공지능</a:t>
            </a:r>
            <a:r>
              <a:rPr lang="en-US" altLang="ko-KR"/>
              <a:t>(artificial intelligence)”</a:t>
            </a:r>
            <a:r>
              <a:rPr lang="ko-KR" altLang="en-US"/>
              <a:t>이라고 한다</a:t>
            </a:r>
            <a:r>
              <a:rPr lang="en-US" altLang="ko-KR"/>
              <a:t>.’, Wikipedia </a:t>
            </a:r>
            <a:r>
              <a:rPr lang="ko-KR" altLang="en-US"/>
              <a:t>영문판</a:t>
            </a:r>
            <a:endParaRPr lang="en-US" altLang="ko-KR"/>
          </a:p>
          <a:p>
            <a:pPr lvl="1"/>
            <a:r>
              <a:rPr lang="en-US" altLang="ko-KR"/>
              <a:t>‘</a:t>
            </a:r>
            <a:r>
              <a:rPr lang="ko-KR" altLang="en-US"/>
              <a:t>인간의 학습능력</a:t>
            </a:r>
            <a:r>
              <a:rPr lang="en-US" altLang="ko-KR"/>
              <a:t>, </a:t>
            </a:r>
            <a:r>
              <a:rPr lang="ko-KR" altLang="en-US"/>
              <a:t>추론능력</a:t>
            </a:r>
            <a:r>
              <a:rPr lang="en-US" altLang="ko-KR"/>
              <a:t>, </a:t>
            </a:r>
            <a:r>
              <a:rPr lang="ko-KR" altLang="en-US"/>
              <a:t>지각능력을 인공적으로 구현하려는 컴퓨터 과학의 세부분야 중 하나이다</a:t>
            </a:r>
            <a:r>
              <a:rPr lang="en-US" altLang="ko-KR"/>
              <a:t>.’, Wikipedia </a:t>
            </a:r>
            <a:r>
              <a:rPr lang="ko-KR" altLang="en-US"/>
              <a:t>한글판</a:t>
            </a:r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760DBE-F157-4C16-8A15-740BBC1301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77C9E6-AAC5-4CE3-AEB9-B27125AB2F75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pic>
        <p:nvPicPr>
          <p:cNvPr id="1026" name="Picture 2" descr="GreenWorks decoration - Wild Rhino stone | Green Aqua">
            <a:extLst>
              <a:ext uri="{FF2B5EF4-FFF2-40B4-BE49-F238E27FC236}">
                <a16:creationId xmlns:a16="http://schemas.microsoft.com/office/drawing/2014/main" id="{D415A7D8-E1C6-468F-8D25-F7C79C45A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942" y="1259911"/>
            <a:ext cx="626688" cy="62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-metal Temperature Sensors | Introduction to Continuous Temperature  Measurement | Automation Textbook">
            <a:extLst>
              <a:ext uri="{FF2B5EF4-FFF2-40B4-BE49-F238E27FC236}">
                <a16:creationId xmlns:a16="http://schemas.microsoft.com/office/drawing/2014/main" id="{24112A8F-6CB9-4954-86C4-8187B7748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874" y="2030650"/>
            <a:ext cx="1157581" cy="18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arthworm definition and meaning | Collins English Dictionary">
            <a:extLst>
              <a:ext uri="{FF2B5EF4-FFF2-40B4-BE49-F238E27FC236}">
                <a16:creationId xmlns:a16="http://schemas.microsoft.com/office/drawing/2014/main" id="{E1A26F31-B64E-4C0E-9759-A82F4E6D6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854" y="2336487"/>
            <a:ext cx="872546" cy="60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en I eat honey, do I hurt bees? | Grist">
            <a:extLst>
              <a:ext uri="{FF2B5EF4-FFF2-40B4-BE49-F238E27FC236}">
                <a16:creationId xmlns:a16="http://schemas.microsoft.com/office/drawing/2014/main" id="{5088DD9B-7D72-40E1-91A0-36C9171DB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144" y="3010189"/>
            <a:ext cx="1125178" cy="63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lphin definition and meaning | Collins English Dictionary">
            <a:extLst>
              <a:ext uri="{FF2B5EF4-FFF2-40B4-BE49-F238E27FC236}">
                <a16:creationId xmlns:a16="http://schemas.microsoft.com/office/drawing/2014/main" id="{B0F60CA2-1DF3-4749-9FBA-D9316DC7B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415" y="3605408"/>
            <a:ext cx="130810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3805BC4-5D28-4C12-A4F4-08D24839A47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583" y="4487191"/>
            <a:ext cx="534299" cy="715417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0699B005-98AF-4B56-8E56-72693DF1EE18}"/>
              </a:ext>
            </a:extLst>
          </p:cNvPr>
          <p:cNvSpPr/>
          <p:nvPr/>
        </p:nvSpPr>
        <p:spPr>
          <a:xfrm>
            <a:off x="7592144" y="5590769"/>
            <a:ext cx="1157581" cy="282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Alphago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408256495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B74C9-658D-442F-A304-867410EDF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기존의 프로그래밍 </a:t>
            </a:r>
            <a:r>
              <a:rPr lang="en-US" altLang="ko-KR" dirty="0"/>
              <a:t>Vs. AI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D1030-2499-4B5E-83BB-46CCE4115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프로그래밍</a:t>
            </a:r>
            <a:r>
              <a:rPr lang="en-US" altLang="ko-KR" dirty="0"/>
              <a:t>(conventional programming)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AI </a:t>
            </a:r>
            <a:r>
              <a:rPr lang="ko-KR" altLang="en-US" dirty="0"/>
              <a:t>프로그래밍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AE4ABE-7635-4771-B684-07E4BBAE97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77C9E6-AAC5-4CE3-AEB9-B27125AB2F75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ECDB60-5B30-4C6E-B59D-71426E4224AF}"/>
              </a:ext>
            </a:extLst>
          </p:cNvPr>
          <p:cNvSpPr/>
          <p:nvPr/>
        </p:nvSpPr>
        <p:spPr>
          <a:xfrm>
            <a:off x="2051720" y="1556792"/>
            <a:ext cx="1944216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/>
              <a:t>?</a:t>
            </a:r>
            <a:endParaRPr lang="ko-KR" altLang="en-US" sz="6000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0A31A9E-7373-42F0-A9C3-A199FF413ADD}"/>
              </a:ext>
            </a:extLst>
          </p:cNvPr>
          <p:cNvSpPr/>
          <p:nvPr/>
        </p:nvSpPr>
        <p:spPr>
          <a:xfrm>
            <a:off x="899592" y="1772816"/>
            <a:ext cx="936104" cy="5760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A03ECDF-5330-4A1B-8518-46E442919C4D}"/>
              </a:ext>
            </a:extLst>
          </p:cNvPr>
          <p:cNvSpPr/>
          <p:nvPr/>
        </p:nvSpPr>
        <p:spPr>
          <a:xfrm>
            <a:off x="4283968" y="1772816"/>
            <a:ext cx="1152128" cy="5760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A cartoon computer programmer on white ...">
            <a:extLst>
              <a:ext uri="{FF2B5EF4-FFF2-40B4-BE49-F238E27FC236}">
                <a16:creationId xmlns:a16="http://schemas.microsoft.com/office/drawing/2014/main" id="{F950C8F0-43B7-4107-BA33-31DD3774D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35696" y="2924944"/>
            <a:ext cx="1042991" cy="58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F52B1D9-00D3-450D-9383-A3E55C3E87AF}"/>
              </a:ext>
            </a:extLst>
          </p:cNvPr>
          <p:cNvSpPr/>
          <p:nvPr/>
        </p:nvSpPr>
        <p:spPr>
          <a:xfrm rot="18683678">
            <a:off x="2548697" y="2685869"/>
            <a:ext cx="288032" cy="24193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83A4E792-09E2-46CE-B075-AA0CADA8F520}"/>
              </a:ext>
            </a:extLst>
          </p:cNvPr>
          <p:cNvSpPr/>
          <p:nvPr/>
        </p:nvSpPr>
        <p:spPr>
          <a:xfrm>
            <a:off x="3554748" y="2780581"/>
            <a:ext cx="3672408" cy="576064"/>
          </a:xfrm>
          <a:prstGeom prst="wedgeRoundRectCallout">
            <a:avLst>
              <a:gd name="adj1" fmla="val -63945"/>
              <a:gd name="adj2" fmla="val 771"/>
              <a:gd name="adj3" fmla="val 16667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Programmer</a:t>
            </a:r>
            <a:r>
              <a:rPr lang="ko-KR" altLang="en-US" dirty="0">
                <a:solidFill>
                  <a:srgbClr val="FF0000"/>
                </a:solidFill>
              </a:rPr>
              <a:t>가 규칙과 코드를 작성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F0BB19-0CD5-4FBF-BE15-A7B9231F177E}"/>
              </a:ext>
            </a:extLst>
          </p:cNvPr>
          <p:cNvSpPr/>
          <p:nvPr/>
        </p:nvSpPr>
        <p:spPr>
          <a:xfrm>
            <a:off x="2051720" y="4135272"/>
            <a:ext cx="1944216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dirty="0"/>
              <a:t>?</a:t>
            </a:r>
            <a:endParaRPr lang="ko-KR" altLang="en-US" sz="6000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8C04207-D316-4037-8701-7677420F7705}"/>
              </a:ext>
            </a:extLst>
          </p:cNvPr>
          <p:cNvSpPr/>
          <p:nvPr/>
        </p:nvSpPr>
        <p:spPr>
          <a:xfrm>
            <a:off x="899592" y="4351296"/>
            <a:ext cx="936104" cy="5760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523A790-1920-48DD-97ED-1348F14ED68B}"/>
              </a:ext>
            </a:extLst>
          </p:cNvPr>
          <p:cNvSpPr/>
          <p:nvPr/>
        </p:nvSpPr>
        <p:spPr>
          <a:xfrm>
            <a:off x="4283968" y="4351296"/>
            <a:ext cx="1152128" cy="576064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Output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" name="Picture 2" descr="A cartoon computer programmer on white ...">
            <a:extLst>
              <a:ext uri="{FF2B5EF4-FFF2-40B4-BE49-F238E27FC236}">
                <a16:creationId xmlns:a16="http://schemas.microsoft.com/office/drawing/2014/main" id="{78E3A6D0-9DA2-4798-AE78-26476E136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35696" y="5503424"/>
            <a:ext cx="1042991" cy="58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52D279E-3AEC-45E2-AEB5-05AECAE5CD99}"/>
              </a:ext>
            </a:extLst>
          </p:cNvPr>
          <p:cNvSpPr/>
          <p:nvPr/>
        </p:nvSpPr>
        <p:spPr>
          <a:xfrm rot="18683678">
            <a:off x="2548697" y="5264349"/>
            <a:ext cx="288032" cy="24193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40AC7C9C-9C56-4119-A8E6-67F4B50D7B1D}"/>
              </a:ext>
            </a:extLst>
          </p:cNvPr>
          <p:cNvSpPr/>
          <p:nvPr/>
        </p:nvSpPr>
        <p:spPr>
          <a:xfrm>
            <a:off x="3347864" y="5994588"/>
            <a:ext cx="3672408" cy="624335"/>
          </a:xfrm>
          <a:prstGeom prst="wedgeRoundRectCallout">
            <a:avLst>
              <a:gd name="adj1" fmla="val -49636"/>
              <a:gd name="adj2" fmla="val -180702"/>
              <a:gd name="adj3" fmla="val 16667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구조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알고리즘으로 구성된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en-US" altLang="ko-KR" dirty="0">
                <a:solidFill>
                  <a:srgbClr val="FF0000"/>
                </a:solidFill>
              </a:rPr>
              <a:t> AI</a:t>
            </a:r>
            <a:r>
              <a:rPr lang="ko-KR" altLang="en-US" dirty="0">
                <a:solidFill>
                  <a:srgbClr val="FF0000"/>
                </a:solidFill>
              </a:rPr>
              <a:t>가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데이터를 가지고 </a:t>
            </a:r>
            <a:r>
              <a:rPr lang="ko-KR" altLang="en-US" dirty="0">
                <a:solidFill>
                  <a:srgbClr val="FF0000"/>
                </a:solidFill>
              </a:rPr>
              <a:t>스스로 학습 </a:t>
            </a:r>
          </a:p>
        </p:txBody>
      </p:sp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4AE06B6A-FC67-4A23-AB49-B962D1FD3E49}"/>
              </a:ext>
            </a:extLst>
          </p:cNvPr>
          <p:cNvSpPr/>
          <p:nvPr/>
        </p:nvSpPr>
        <p:spPr>
          <a:xfrm>
            <a:off x="3347864" y="5446048"/>
            <a:ext cx="5472608" cy="376050"/>
          </a:xfrm>
          <a:prstGeom prst="wedgeRoundRectCallout">
            <a:avLst>
              <a:gd name="adj1" fmla="val -63945"/>
              <a:gd name="adj2" fmla="val 77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Programmer</a:t>
            </a:r>
            <a:r>
              <a:rPr lang="ko-KR" altLang="en-US" dirty="0">
                <a:solidFill>
                  <a:schemeClr val="tx1"/>
                </a:solidFill>
              </a:rPr>
              <a:t>는 데이터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구조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알고리즘만 제시 </a:t>
            </a:r>
          </a:p>
        </p:txBody>
      </p:sp>
    </p:spTree>
    <p:extLst>
      <p:ext uri="{BB962C8B-B14F-4D97-AF65-F5344CB8AC3E}">
        <p14:creationId xmlns:p14="http://schemas.microsoft.com/office/powerpoint/2010/main" val="1169212150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C4087-6DC0-4468-9246-59D69422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Brief</a:t>
            </a:r>
            <a:r>
              <a:rPr lang="ko-KR" altLang="en-US"/>
              <a:t> </a:t>
            </a:r>
            <a:r>
              <a:rPr lang="en-US" altLang="ko-KR"/>
              <a:t>History</a:t>
            </a:r>
            <a:r>
              <a:rPr lang="ko-KR" altLang="en-US"/>
              <a:t> </a:t>
            </a:r>
            <a:r>
              <a:rPr lang="en-US" altLang="ko-KR"/>
              <a:t>of</a:t>
            </a:r>
            <a:r>
              <a:rPr lang="ko-KR" altLang="en-US"/>
              <a:t> </a:t>
            </a:r>
            <a:r>
              <a:rPr lang="en-US" altLang="ko-KR"/>
              <a:t>AI</a:t>
            </a:r>
            <a:r>
              <a:rPr lang="ko-KR" altLang="en-US"/>
              <a:t> </a:t>
            </a:r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7D0DA-5431-4BC8-820D-6B77D869D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" y="3861048"/>
            <a:ext cx="8950325" cy="2639764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/>
              <a:t>AI</a:t>
            </a:r>
            <a:r>
              <a:rPr lang="ko-KR" altLang="en-US"/>
              <a:t> 태동기</a:t>
            </a:r>
            <a:r>
              <a:rPr lang="en-US" altLang="ko-KR"/>
              <a:t>: Neuron</a:t>
            </a:r>
            <a:r>
              <a:rPr lang="ko-KR" altLang="en-US"/>
              <a:t> 개념 발표</a:t>
            </a:r>
            <a:r>
              <a:rPr lang="en-US" altLang="ko-KR"/>
              <a:t>, Turing test, AI </a:t>
            </a:r>
            <a:r>
              <a:rPr lang="ko-KR" altLang="en-US"/>
              <a:t>학술대회</a:t>
            </a:r>
            <a:r>
              <a:rPr lang="en-US" altLang="ko-KR"/>
              <a:t>, ...</a:t>
            </a:r>
          </a:p>
          <a:p>
            <a:r>
              <a:rPr lang="en-US" altLang="ko-KR"/>
              <a:t>AI</a:t>
            </a:r>
            <a:r>
              <a:rPr lang="ko-KR" altLang="en-US"/>
              <a:t> 황금기</a:t>
            </a:r>
            <a:r>
              <a:rPr lang="en-US" altLang="ko-KR"/>
              <a:t>: Perceptron, </a:t>
            </a:r>
            <a:r>
              <a:rPr lang="ko-KR" altLang="en-US"/>
              <a:t>시각 피질의 뉴런 기능 연구</a:t>
            </a:r>
            <a:r>
              <a:rPr lang="en-US" altLang="ko-KR"/>
              <a:t>, ...</a:t>
            </a:r>
          </a:p>
          <a:p>
            <a:r>
              <a:rPr lang="en-US" altLang="ko-KR"/>
              <a:t>1</a:t>
            </a:r>
            <a:r>
              <a:rPr lang="ko-KR" altLang="en-US"/>
              <a:t>차 </a:t>
            </a:r>
            <a:r>
              <a:rPr lang="en-US" altLang="ko-KR"/>
              <a:t>AI </a:t>
            </a:r>
            <a:r>
              <a:rPr lang="ko-KR" altLang="en-US"/>
              <a:t>겨울</a:t>
            </a:r>
            <a:r>
              <a:rPr lang="en-US" altLang="ko-KR"/>
              <a:t>: </a:t>
            </a:r>
            <a:r>
              <a:rPr lang="ko-KR" altLang="en-US"/>
              <a:t>컴퓨터 성능의 한계</a:t>
            </a:r>
            <a:r>
              <a:rPr lang="en-US" altLang="ko-KR"/>
              <a:t>, </a:t>
            </a:r>
            <a:r>
              <a:rPr lang="ko-KR" altLang="en-US"/>
              <a:t>성공 불확실성 증가</a:t>
            </a:r>
            <a:r>
              <a:rPr lang="en-US" altLang="ko-KR"/>
              <a:t>, </a:t>
            </a:r>
            <a:r>
              <a:rPr lang="ko-KR" altLang="en-US"/>
              <a:t>연구자금 고갈</a:t>
            </a:r>
            <a:endParaRPr lang="en-US" altLang="ko-KR"/>
          </a:p>
          <a:p>
            <a:r>
              <a:rPr lang="en-US" altLang="ko-KR"/>
              <a:t>AI </a:t>
            </a:r>
            <a:r>
              <a:rPr lang="ko-KR" altLang="en-US"/>
              <a:t>봄</a:t>
            </a:r>
            <a:r>
              <a:rPr lang="en-US" altLang="ko-KR"/>
              <a:t>: </a:t>
            </a:r>
            <a:r>
              <a:rPr lang="ko-KR" altLang="en-US"/>
              <a:t>전문가 시스템</a:t>
            </a:r>
            <a:r>
              <a:rPr lang="en-US" altLang="ko-KR"/>
              <a:t>(Expert System)</a:t>
            </a:r>
          </a:p>
          <a:p>
            <a:r>
              <a:rPr lang="en-US" altLang="ko-KR"/>
              <a:t>2</a:t>
            </a:r>
            <a:r>
              <a:rPr lang="ko-KR" altLang="en-US"/>
              <a:t>차 </a:t>
            </a:r>
            <a:r>
              <a:rPr lang="en-US" altLang="ko-KR"/>
              <a:t>AI </a:t>
            </a:r>
            <a:r>
              <a:rPr lang="ko-KR" altLang="en-US"/>
              <a:t>겨울</a:t>
            </a:r>
            <a:r>
              <a:rPr lang="en-US" altLang="ko-KR"/>
              <a:t>: </a:t>
            </a:r>
            <a:r>
              <a:rPr lang="ko-KR" altLang="en-US"/>
              <a:t>전문가 시스템 실패</a:t>
            </a:r>
            <a:endParaRPr lang="en-US" altLang="ko-KR"/>
          </a:p>
          <a:p>
            <a:r>
              <a:rPr lang="ko-KR" altLang="en-US"/>
              <a:t>다시 봄</a:t>
            </a:r>
            <a:r>
              <a:rPr lang="en-US" altLang="ko-KR"/>
              <a:t>: Big</a:t>
            </a:r>
            <a:r>
              <a:rPr lang="ko-KR" altLang="en-US"/>
              <a:t> </a:t>
            </a:r>
            <a:r>
              <a:rPr lang="en-US" altLang="ko-KR"/>
              <a:t>data </a:t>
            </a:r>
            <a:r>
              <a:rPr lang="ko-KR" altLang="en-US"/>
              <a:t>및 </a:t>
            </a:r>
            <a:r>
              <a:rPr lang="en-US" altLang="ko-KR"/>
              <a:t>deep learning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발전으로 잠재적 경제 효과 커짐</a:t>
            </a:r>
            <a:r>
              <a:rPr lang="en-US" altLang="ko-KR"/>
              <a:t>, </a:t>
            </a:r>
            <a:r>
              <a:rPr lang="ko-KR" altLang="en-US"/>
              <a:t>컴퓨터 성능 향상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54974F-1E05-4BC9-91F7-E48722E0B6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77C9E6-AAC5-4CE3-AEB9-B27125AB2F75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C597C4-9A20-4DFC-9B46-73F295920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8" y="982532"/>
            <a:ext cx="9036050" cy="2316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2DA00D-6665-4359-8747-35D52FEAE75D}"/>
              </a:ext>
            </a:extLst>
          </p:cNvPr>
          <p:cNvSpPr txBox="1"/>
          <p:nvPr/>
        </p:nvSpPr>
        <p:spPr>
          <a:xfrm>
            <a:off x="2555776" y="3299277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&lt;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출처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혼자 공부하는 머신러닝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+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딥러닝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&gt;</a:t>
            </a:r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311987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C4087-6DC0-4468-9246-59D69422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Brief</a:t>
            </a:r>
            <a:r>
              <a:rPr lang="ko-KR" altLang="en-US"/>
              <a:t> </a:t>
            </a:r>
            <a:r>
              <a:rPr lang="en-US" altLang="ko-KR"/>
              <a:t>History</a:t>
            </a:r>
            <a:r>
              <a:rPr lang="ko-KR" altLang="en-US"/>
              <a:t> </a:t>
            </a:r>
            <a:r>
              <a:rPr lang="en-US" altLang="ko-KR"/>
              <a:t>of</a:t>
            </a:r>
            <a:r>
              <a:rPr lang="ko-KR" altLang="en-US"/>
              <a:t> </a:t>
            </a:r>
            <a:r>
              <a:rPr lang="en-US" altLang="ko-KR"/>
              <a:t>AI</a:t>
            </a:r>
            <a:r>
              <a:rPr lang="ko-KR" altLang="en-US"/>
              <a:t> 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54974F-1E05-4BC9-91F7-E48722E0B6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77C9E6-AAC5-4CE3-AEB9-B27125AB2F75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2DA00D-6665-4359-8747-35D52FEAE75D}"/>
              </a:ext>
            </a:extLst>
          </p:cNvPr>
          <p:cNvSpPr txBox="1"/>
          <p:nvPr/>
        </p:nvSpPr>
        <p:spPr>
          <a:xfrm>
            <a:off x="2267744" y="6204390"/>
            <a:ext cx="460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&lt;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출처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: https://qbi.uq.edu.au/&gt;</a:t>
            </a:r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052" name="Picture 4" descr="history of AI timeline">
            <a:extLst>
              <a:ext uri="{FF2B5EF4-FFF2-40B4-BE49-F238E27FC236}">
                <a16:creationId xmlns:a16="http://schemas.microsoft.com/office/drawing/2014/main" id="{3A8F671B-AF2A-4306-9969-777DFE32F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97636"/>
            <a:ext cx="6480720" cy="520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778516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41C25-333D-4C6C-997C-62C90E05A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인공지능의 분류 </a:t>
            </a:r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D8266A-0CF3-4A70-91F0-BA7724B5C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/>
              <a:t>기능에 따른 분류</a:t>
            </a:r>
            <a:endParaRPr lang="en-US" altLang="ko-KR"/>
          </a:p>
          <a:p>
            <a:pPr lvl="1"/>
            <a:r>
              <a:rPr lang="ko-KR" altLang="en-US"/>
              <a:t>반응 기계</a:t>
            </a:r>
            <a:r>
              <a:rPr lang="en-US" altLang="ko-KR"/>
              <a:t>(Reactive Machines)</a:t>
            </a:r>
          </a:p>
          <a:p>
            <a:pPr lvl="2"/>
            <a:r>
              <a:rPr lang="ko-KR" altLang="en-US"/>
              <a:t>자체 메모리가 없으며</a:t>
            </a:r>
            <a:r>
              <a:rPr lang="en-US" altLang="ko-KR"/>
              <a:t>, </a:t>
            </a:r>
            <a:r>
              <a:rPr lang="ko-KR" altLang="en-US"/>
              <a:t>주어진 자극에 반응만 함</a:t>
            </a:r>
            <a:r>
              <a:rPr lang="en-US" altLang="ko-KR"/>
              <a:t>. </a:t>
            </a:r>
          </a:p>
          <a:p>
            <a:pPr lvl="2"/>
            <a:r>
              <a:rPr lang="en-US" altLang="ko-KR"/>
              <a:t>AI </a:t>
            </a:r>
            <a:r>
              <a:rPr lang="ko-KR" altLang="en-US"/>
              <a:t>프로그램인 </a:t>
            </a:r>
            <a:r>
              <a:rPr lang="en-US" altLang="ko-KR"/>
              <a:t>‘Deep Blue’</a:t>
            </a:r>
            <a:r>
              <a:rPr lang="ko-KR" altLang="en-US"/>
              <a:t>가 대표적인 예</a:t>
            </a:r>
            <a:r>
              <a:rPr lang="en-US" altLang="ko-KR"/>
              <a:t> </a:t>
            </a:r>
          </a:p>
          <a:p>
            <a:pPr lvl="1"/>
            <a:r>
              <a:rPr lang="ko-KR" altLang="en-US"/>
              <a:t>제한된 메모리</a:t>
            </a:r>
            <a:r>
              <a:rPr lang="en-US" altLang="ko-KR"/>
              <a:t>(Limited Memory)</a:t>
            </a:r>
          </a:p>
          <a:p>
            <a:pPr lvl="2"/>
            <a:r>
              <a:rPr lang="ko-KR" altLang="en-US"/>
              <a:t>메모리 기능이 있으나 제한적임</a:t>
            </a:r>
            <a:r>
              <a:rPr lang="en-US" altLang="ko-KR"/>
              <a:t>. </a:t>
            </a:r>
            <a:r>
              <a:rPr lang="ko-KR" altLang="en-US"/>
              <a:t>과거 데이터를 기반으로 더 나은 결정을 할 수 있음</a:t>
            </a:r>
            <a:endParaRPr lang="en-US" altLang="ko-KR"/>
          </a:p>
          <a:p>
            <a:pPr lvl="2"/>
            <a:r>
              <a:rPr lang="ko-KR" altLang="en-US"/>
              <a:t>교통혼잡을 피하고</a:t>
            </a:r>
            <a:r>
              <a:rPr lang="en-US" altLang="ko-KR"/>
              <a:t> </a:t>
            </a:r>
            <a:r>
              <a:rPr lang="ko-KR" altLang="en-US"/>
              <a:t>최선의 경로를 택하며 사고 위험을 최소화하는 </a:t>
            </a:r>
            <a:r>
              <a:rPr lang="en-US" altLang="ko-KR"/>
              <a:t>‘AI</a:t>
            </a:r>
            <a:r>
              <a:rPr lang="ko-KR" altLang="en-US"/>
              <a:t>기반 </a:t>
            </a:r>
            <a:r>
              <a:rPr lang="en-US" altLang="ko-KR"/>
              <a:t>GPS’</a:t>
            </a:r>
            <a:r>
              <a:rPr lang="ko-KR" altLang="en-US"/>
              <a:t>가 대표적인 예</a:t>
            </a:r>
            <a:endParaRPr lang="en-US" altLang="ko-KR"/>
          </a:p>
          <a:p>
            <a:pPr lvl="1"/>
            <a:r>
              <a:rPr lang="ko-KR" altLang="en-US"/>
              <a:t>마음의 이론</a:t>
            </a:r>
            <a:r>
              <a:rPr lang="en-US" altLang="ko-KR"/>
              <a:t>(Theory of Mind)</a:t>
            </a:r>
          </a:p>
          <a:p>
            <a:pPr lvl="2"/>
            <a:r>
              <a:rPr lang="ko-KR" altLang="en-US"/>
              <a:t>데이터를 해석하고 실시간으로 결정을 내리는 상식를 갖춘 로봇</a:t>
            </a:r>
            <a:endParaRPr lang="en-US" altLang="ko-KR"/>
          </a:p>
          <a:p>
            <a:pPr lvl="2"/>
            <a:r>
              <a:rPr lang="ko-KR" altLang="en-US"/>
              <a:t>로봇이 계단과 반대방향으로 오는 다른 로봇들을 해석하고</a:t>
            </a:r>
            <a:r>
              <a:rPr lang="en-US" altLang="ko-KR"/>
              <a:t>, </a:t>
            </a:r>
            <a:r>
              <a:rPr lang="ko-KR" altLang="en-US"/>
              <a:t>안전한 경로를 찾아내는 정도까지 진행되었음</a:t>
            </a:r>
            <a:endParaRPr lang="en-US" altLang="ko-KR"/>
          </a:p>
          <a:p>
            <a:pPr lvl="1"/>
            <a:r>
              <a:rPr lang="ko-KR" altLang="en-US"/>
              <a:t>자기 인식</a:t>
            </a:r>
            <a:r>
              <a:rPr lang="en-US" altLang="ko-KR"/>
              <a:t>(Self-Awareness)</a:t>
            </a:r>
          </a:p>
          <a:p>
            <a:pPr lvl="2"/>
            <a:r>
              <a:rPr lang="ko-KR" altLang="en-US"/>
              <a:t>인간의 감정을 해석하고 논리뿐 아니라</a:t>
            </a:r>
            <a:r>
              <a:rPr lang="en-US" altLang="ko-KR"/>
              <a:t> </a:t>
            </a:r>
            <a:r>
              <a:rPr lang="ko-KR" altLang="en-US"/>
              <a:t>해석된 감정까지 영향을 받아 의사 결정을 하는 </a:t>
            </a:r>
            <a:r>
              <a:rPr lang="en-US" altLang="ko-KR"/>
              <a:t>AI</a:t>
            </a:r>
          </a:p>
          <a:p>
            <a:pPr lvl="2"/>
            <a:r>
              <a:rPr lang="ko-KR" altLang="en-US"/>
              <a:t>영화에서나 보이고</a:t>
            </a:r>
            <a:r>
              <a:rPr lang="en-US" altLang="ko-KR"/>
              <a:t>, </a:t>
            </a:r>
            <a:r>
              <a:rPr lang="ko-KR" altLang="en-US"/>
              <a:t>아직은 먼 이야기</a:t>
            </a:r>
            <a:r>
              <a:rPr lang="en-US" altLang="ko-KR"/>
              <a:t>(?)</a:t>
            </a:r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2497F5-9183-496D-8239-8833F58F65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77C9E6-AAC5-4CE3-AEB9-B27125AB2F75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525839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41C25-333D-4C6C-997C-62C90E05A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인공지능의 분류 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D8266A-0CF3-4A70-91F0-BA7724B5C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성능에 따른 분류</a:t>
            </a:r>
            <a:endParaRPr lang="en-US" altLang="ko-KR"/>
          </a:p>
          <a:p>
            <a:pPr lvl="1"/>
            <a:r>
              <a:rPr lang="ko-KR" altLang="en-US"/>
              <a:t>협소 </a:t>
            </a:r>
            <a:r>
              <a:rPr lang="en-US" altLang="ko-KR"/>
              <a:t>AI(Narrow AI </a:t>
            </a:r>
            <a:r>
              <a:rPr lang="ko-KR" altLang="en-US"/>
              <a:t>또는</a:t>
            </a:r>
            <a:r>
              <a:rPr lang="en-US" altLang="ko-KR"/>
              <a:t> </a:t>
            </a:r>
            <a:r>
              <a:rPr lang="ko-KR" altLang="en-US"/>
              <a:t>약인공지능</a:t>
            </a:r>
            <a:r>
              <a:rPr lang="en-US" altLang="ko-KR"/>
              <a:t>(Weak AI)</a:t>
            </a:r>
          </a:p>
          <a:p>
            <a:pPr lvl="2"/>
            <a:r>
              <a:rPr lang="ko-KR" altLang="en-US"/>
              <a:t>특정 작업을 수행할 수 있는 </a:t>
            </a:r>
            <a:r>
              <a:rPr lang="en-US" altLang="ko-KR"/>
              <a:t>AI</a:t>
            </a:r>
          </a:p>
          <a:p>
            <a:pPr lvl="2"/>
            <a:r>
              <a:rPr lang="ko-KR" altLang="en-US"/>
              <a:t>대부분 반응 기계나 제한된 메모리 </a:t>
            </a:r>
            <a:r>
              <a:rPr lang="en-US" altLang="ko-KR"/>
              <a:t>AI </a:t>
            </a:r>
            <a:r>
              <a:rPr lang="ko-KR" altLang="en-US"/>
              <a:t>모델을 기반으로 함</a:t>
            </a:r>
            <a:endParaRPr lang="en-US" altLang="ko-KR"/>
          </a:p>
          <a:p>
            <a:pPr lvl="2"/>
            <a:r>
              <a:rPr lang="ko-KR" altLang="en-US"/>
              <a:t>음성비서</a:t>
            </a:r>
            <a:r>
              <a:rPr lang="en-US" altLang="ko-KR"/>
              <a:t>, </a:t>
            </a:r>
            <a:r>
              <a:rPr lang="ko-KR" altLang="en-US"/>
              <a:t>자율주행 자동차</a:t>
            </a:r>
            <a:r>
              <a:rPr lang="en-US" altLang="ko-KR"/>
              <a:t>, </a:t>
            </a:r>
            <a:r>
              <a:rPr lang="ko-KR" altLang="en-US"/>
              <a:t>음악 추천</a:t>
            </a:r>
            <a:r>
              <a:rPr lang="en-US" altLang="ko-KR"/>
              <a:t>, </a:t>
            </a:r>
            <a:r>
              <a:rPr lang="ko-KR" altLang="en-US"/>
              <a:t>기계 번역</a:t>
            </a:r>
            <a:r>
              <a:rPr lang="en-US" altLang="ko-KR"/>
              <a:t>, Alphago, ...</a:t>
            </a:r>
          </a:p>
          <a:p>
            <a:pPr lvl="1"/>
            <a:r>
              <a:rPr lang="ko-KR" altLang="en-US"/>
              <a:t>일반</a:t>
            </a:r>
            <a:r>
              <a:rPr lang="en-US" altLang="ko-KR"/>
              <a:t> AI(General AI </a:t>
            </a:r>
            <a:r>
              <a:rPr lang="ko-KR" altLang="en-US"/>
              <a:t>또는 강인공지능</a:t>
            </a:r>
            <a:r>
              <a:rPr lang="en-US" altLang="ko-KR"/>
              <a:t>(Strong AI)</a:t>
            </a:r>
          </a:p>
          <a:p>
            <a:pPr lvl="2"/>
            <a:r>
              <a:rPr lang="ko-KR" altLang="en-US"/>
              <a:t>사람처럼 훈련하고 학습하고 이해하는 </a:t>
            </a:r>
            <a:r>
              <a:rPr lang="en-US" altLang="ko-KR"/>
              <a:t>AI</a:t>
            </a:r>
          </a:p>
          <a:p>
            <a:pPr lvl="2"/>
            <a:r>
              <a:rPr lang="ko-KR" altLang="en-US"/>
              <a:t>다기능 능력을 갖춤</a:t>
            </a:r>
            <a:endParaRPr lang="en-US" altLang="ko-KR"/>
          </a:p>
          <a:p>
            <a:pPr lvl="2"/>
            <a:r>
              <a:rPr lang="ko-KR" altLang="en-US"/>
              <a:t>기계의</a:t>
            </a:r>
            <a:r>
              <a:rPr lang="en-US" altLang="ko-KR"/>
              <a:t> </a:t>
            </a:r>
            <a:r>
              <a:rPr lang="ko-KR" altLang="en-US"/>
              <a:t>예측 불가능성 때문에</a:t>
            </a:r>
            <a:r>
              <a:rPr lang="en-US" altLang="ko-KR"/>
              <a:t>, </a:t>
            </a:r>
            <a:r>
              <a:rPr lang="ko-KR" altLang="en-US"/>
              <a:t>인간의 삷에 피해가 가지 않도록 적절한 연구가 필요함</a:t>
            </a:r>
            <a:endParaRPr lang="en-US" altLang="ko-KR"/>
          </a:p>
          <a:p>
            <a:pPr lvl="1"/>
            <a:r>
              <a:rPr lang="ko-KR" altLang="en-US"/>
              <a:t>슈퍼 </a:t>
            </a:r>
            <a:r>
              <a:rPr lang="en-US" altLang="ko-KR"/>
              <a:t>AI(Super AI)</a:t>
            </a:r>
          </a:p>
          <a:p>
            <a:pPr lvl="2"/>
            <a:r>
              <a:rPr lang="ko-KR" altLang="en-US"/>
              <a:t>인간의 능력을 뛰어넘은 </a:t>
            </a:r>
            <a:r>
              <a:rPr lang="en-US" altLang="ko-KR"/>
              <a:t>AI</a:t>
            </a:r>
          </a:p>
          <a:p>
            <a:pPr lvl="2"/>
            <a:r>
              <a:rPr lang="ko-KR" altLang="en-US"/>
              <a:t>인간이 제어할 수 없으므로 인류 문명을 멸망시킬 수도 있음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2497F5-9183-496D-8239-8833F58F65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77C9E6-AAC5-4CE3-AEB9-B27125AB2F75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43492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824F4-0DB8-4D93-8DA9-17CE91E1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머신러닝</a:t>
            </a:r>
            <a:r>
              <a:rPr lang="en-US" altLang="ko-KR"/>
              <a:t>(Machine Learning)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00B6B9-C507-460A-9247-E6131055E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/>
              <a:t>규칙기반 </a:t>
            </a:r>
            <a:r>
              <a:rPr lang="en-US" altLang="ko-KR"/>
              <a:t>AI(Rule-based AI)</a:t>
            </a:r>
            <a:r>
              <a:rPr lang="ko-KR" altLang="en-US"/>
              <a:t> </a:t>
            </a:r>
            <a:r>
              <a:rPr lang="en-US" altLang="ko-KR"/>
              <a:t>Vs. </a:t>
            </a:r>
            <a:r>
              <a:rPr lang="ko-KR" altLang="en-US"/>
              <a:t>머신러닝</a:t>
            </a:r>
            <a:endParaRPr lang="en-US" altLang="ko-KR"/>
          </a:p>
          <a:p>
            <a:pPr lvl="1"/>
            <a:r>
              <a:rPr lang="ko-KR" altLang="en-US"/>
              <a:t>규칙기반 </a:t>
            </a:r>
            <a:r>
              <a:rPr lang="en-US" altLang="ko-KR"/>
              <a:t>AI</a:t>
            </a:r>
            <a:r>
              <a:rPr lang="ko-KR" altLang="en-US"/>
              <a:t>는 규칙을 인간이 가르쳐 주고 실행하도록 함</a:t>
            </a:r>
            <a:endParaRPr lang="en-US" altLang="ko-KR"/>
          </a:p>
          <a:p>
            <a:pPr lvl="1"/>
            <a:r>
              <a:rPr lang="ko-KR" altLang="en-US"/>
              <a:t>머신러닝은 데이터에서 규칙을 찾음</a:t>
            </a:r>
            <a:endParaRPr lang="en-US" altLang="ko-KR"/>
          </a:p>
          <a:p>
            <a:r>
              <a:rPr lang="ko-KR" altLang="en-US"/>
              <a:t>머신러닝</a:t>
            </a:r>
            <a:endParaRPr lang="en-US" altLang="ko-KR"/>
          </a:p>
          <a:p>
            <a:pPr lvl="1"/>
            <a:r>
              <a:rPr lang="ko-KR" altLang="en-US"/>
              <a:t>규칙을 일일이 프로그래밍하지 않아도 자동으로 데이터에서 규칙을 학습</a:t>
            </a:r>
            <a:endParaRPr lang="en-US" altLang="ko-KR"/>
          </a:p>
          <a:p>
            <a:pPr lvl="1"/>
            <a:r>
              <a:rPr lang="ko-KR" altLang="en-US"/>
              <a:t>인공지능의 하위 분야 중에서 지능을 구현하기 위한 </a:t>
            </a:r>
            <a:r>
              <a:rPr lang="en-US" altLang="ko-KR"/>
              <a:t>S/W</a:t>
            </a:r>
            <a:r>
              <a:rPr lang="ko-KR" altLang="en-US"/>
              <a:t>를 담당하는 핵심 분야</a:t>
            </a:r>
            <a:endParaRPr lang="en-US" altLang="ko-KR"/>
          </a:p>
          <a:p>
            <a:pPr lvl="1"/>
            <a:r>
              <a:rPr lang="ko-KR" altLang="en-US"/>
              <a:t>통계학과 깊은 관련이 있어</a:t>
            </a:r>
            <a:r>
              <a:rPr lang="en-US" altLang="ko-KR"/>
              <a:t>,</a:t>
            </a:r>
            <a:r>
              <a:rPr lang="ko-KR" altLang="en-US"/>
              <a:t> 통계학에서 유래된 머신러닝 알고리즘이 많음</a:t>
            </a:r>
            <a:endParaRPr lang="en-US" altLang="ko-KR"/>
          </a:p>
          <a:p>
            <a:pPr lvl="1"/>
            <a:r>
              <a:rPr lang="ko-KR" altLang="en-US"/>
              <a:t>대표적 오픈소스 통계 소프트웨어인 </a:t>
            </a:r>
            <a:r>
              <a:rPr lang="en-US" altLang="ko-KR">
                <a:solidFill>
                  <a:srgbClr val="FF0000"/>
                </a:solidFill>
              </a:rPr>
              <a:t>R</a:t>
            </a:r>
            <a:r>
              <a:rPr lang="ko-KR" altLang="en-US"/>
              <a:t>에는 다양한 머신러닝 알고리즘이 구현됨</a:t>
            </a:r>
            <a:endParaRPr lang="en-US" altLang="ko-KR"/>
          </a:p>
          <a:p>
            <a:pPr lvl="1"/>
            <a:r>
              <a:rPr lang="ko-KR" altLang="en-US"/>
              <a:t>최근에는 머신러닝이 통계나 수학 이론보다 경험을 바탕으로 발전하는 경우도 많음컴퓨터 과학 분야가 이런 발전을 주도</a:t>
            </a:r>
            <a:endParaRPr lang="en-US" altLang="ko-KR"/>
          </a:p>
          <a:p>
            <a:pPr lvl="1"/>
            <a:r>
              <a:rPr lang="ko-KR" altLang="en-US"/>
              <a:t>컴퓨터 과학 분야의 대표적인 머신러닝 라이브러리는 사이킷런</a:t>
            </a:r>
            <a:r>
              <a:rPr lang="en-US" altLang="ko-KR"/>
              <a:t>(</a:t>
            </a:r>
            <a:r>
              <a:rPr lang="en-US" altLang="ko-KR">
                <a:solidFill>
                  <a:srgbClr val="FF0000"/>
                </a:solidFill>
              </a:rPr>
              <a:t>scikit-learn</a:t>
            </a:r>
            <a:r>
              <a:rPr lang="en-US" altLang="ko-KR"/>
              <a:t>)</a:t>
            </a:r>
          </a:p>
          <a:p>
            <a:pPr lvl="2"/>
            <a:r>
              <a:rPr lang="en-US" altLang="ko-KR"/>
              <a:t>Scikit-learn</a:t>
            </a:r>
            <a:r>
              <a:rPr lang="ko-KR" altLang="en-US"/>
              <a:t> 라이브러리는 파이썬 </a:t>
            </a:r>
            <a:r>
              <a:rPr lang="en-US" altLang="ko-KR"/>
              <a:t>API</a:t>
            </a:r>
            <a:r>
              <a:rPr lang="ko-KR" altLang="en-US"/>
              <a:t>를 사용</a:t>
            </a:r>
            <a:endParaRPr lang="en-US" altLang="ko-KR"/>
          </a:p>
          <a:p>
            <a:pPr lvl="2"/>
            <a:r>
              <a:rPr lang="en-US" altLang="ko-KR"/>
              <a:t>Scikit-learn</a:t>
            </a:r>
            <a:r>
              <a:rPr lang="ko-KR" altLang="en-US"/>
              <a:t>에 모든 머신러닝 알고리즘이 포함되어 있지는 않으나</a:t>
            </a:r>
            <a:r>
              <a:rPr lang="en-US" altLang="ko-KR"/>
              <a:t>,  </a:t>
            </a:r>
            <a:r>
              <a:rPr lang="ko-KR" altLang="en-US"/>
              <a:t>새로운 알고리즘이 끊임없이 개발되고</a:t>
            </a:r>
            <a:r>
              <a:rPr lang="en-US" altLang="ko-KR"/>
              <a:t>, </a:t>
            </a:r>
            <a:r>
              <a:rPr lang="ko-KR" altLang="en-US"/>
              <a:t>많은 사람이 이를 검증하고 사용해 본 다음 장단점을 파악하며</a:t>
            </a:r>
            <a:r>
              <a:rPr lang="en-US" altLang="ko-KR"/>
              <a:t>, </a:t>
            </a:r>
            <a:r>
              <a:rPr lang="ko-KR" altLang="en-US"/>
              <a:t>시간이 흘러 이런 알고리즘이 유익하다고 증명되어 널리 사용하게 되면 사이킷런 라이브러리 개발자들이 이 알고리즘을 라이브러리에 추가함</a:t>
            </a:r>
            <a:r>
              <a:rPr lang="en-US" altLang="ko-KR"/>
              <a:t>. </a:t>
            </a:r>
            <a:r>
              <a:rPr lang="ko-KR" altLang="en-US"/>
              <a:t>그러므로 머신러닝 라이브러리에 포함된 알고리즘들은 안정적이며 성능이 검증되어 있음</a:t>
            </a:r>
            <a:endParaRPr lang="en-US" altLang="ko-KR"/>
          </a:p>
          <a:p>
            <a:pPr lvl="2"/>
            <a:r>
              <a:rPr lang="ko-KR" altLang="en-US"/>
              <a:t>프로그래머가 직접 알고리즘을 구현하느라 힘들게 프로그램을 짤 필요가 없이</a:t>
            </a:r>
            <a:r>
              <a:rPr lang="en-US" altLang="ko-KR"/>
              <a:t>, </a:t>
            </a:r>
            <a:r>
              <a:rPr lang="ko-KR" altLang="en-US"/>
              <a:t>머신러닝 알고리즘을 선택하고 활용하는 것이 더 좋음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502915-74CB-4C83-9699-87C3C5836B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77C9E6-AAC5-4CE3-AEB9-B27125AB2F75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140706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4B589-01DD-4989-8091-D43C0F26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머신러닝 알고리즘의 유형 </a:t>
            </a:r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5C5A50-6117-48A7-8710-422536053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/>
              <a:t>지도학습</a:t>
            </a:r>
            <a:r>
              <a:rPr lang="en-US" altLang="ko-KR" dirty="0"/>
              <a:t>(Supervised Learning)</a:t>
            </a:r>
          </a:p>
          <a:p>
            <a:pPr lvl="1"/>
            <a:r>
              <a:rPr lang="ko-KR" altLang="en-US" dirty="0"/>
              <a:t>지도학습에서 기계는 예를 통해 학습</a:t>
            </a:r>
            <a:endParaRPr lang="en-US" altLang="ko-KR" dirty="0"/>
          </a:p>
          <a:p>
            <a:pPr lvl="2"/>
            <a:r>
              <a:rPr lang="ko-KR" altLang="en-US" dirty="0"/>
              <a:t>원하는 입력</a:t>
            </a:r>
            <a:r>
              <a:rPr lang="en-US" altLang="ko-KR" dirty="0"/>
              <a:t>(</a:t>
            </a:r>
            <a:r>
              <a:rPr lang="ko-KR" altLang="en-US" dirty="0"/>
              <a:t>독립변수</a:t>
            </a:r>
            <a:r>
              <a:rPr lang="en-US" altLang="ko-KR" dirty="0"/>
              <a:t>)</a:t>
            </a:r>
            <a:r>
              <a:rPr lang="ko-KR" altLang="en-US" dirty="0"/>
              <a:t> 및 출력</a:t>
            </a:r>
            <a:r>
              <a:rPr lang="en-US" altLang="ko-KR" dirty="0"/>
              <a:t>(</a:t>
            </a:r>
            <a:r>
              <a:rPr lang="ko-KR" altLang="en-US" dirty="0"/>
              <a:t>종속변수</a:t>
            </a:r>
            <a:r>
              <a:rPr lang="en-US" altLang="ko-KR" dirty="0"/>
              <a:t>)</a:t>
            </a:r>
            <a:r>
              <a:rPr lang="ko-KR" altLang="en-US" dirty="0"/>
              <a:t>을 포함한</a:t>
            </a:r>
            <a:r>
              <a:rPr lang="en-US" altLang="ko-KR" dirty="0"/>
              <a:t> </a:t>
            </a:r>
            <a:r>
              <a:rPr lang="ko-KR" altLang="en-US" dirty="0"/>
              <a:t>알려진 데이터 세트를 제공</a:t>
            </a:r>
            <a:endParaRPr lang="en-US" altLang="ko-KR" dirty="0"/>
          </a:p>
          <a:p>
            <a:pPr lvl="2"/>
            <a:r>
              <a:rPr lang="ko-KR" altLang="en-US" dirty="0"/>
              <a:t>알고리즘은 이러한 입력 및 출력에 도달하는 방법을 결정하는 방법을 찾음</a:t>
            </a:r>
            <a:endParaRPr lang="en-US" altLang="ko-KR" dirty="0"/>
          </a:p>
          <a:p>
            <a:pPr lvl="2"/>
            <a:r>
              <a:rPr lang="ko-KR" altLang="en-US" dirty="0"/>
              <a:t>알고리즘은 예측을 하고 운영자에 의해 수정되며</a:t>
            </a:r>
            <a:r>
              <a:rPr lang="en-US" altLang="ko-KR" dirty="0"/>
              <a:t>, </a:t>
            </a:r>
            <a:r>
              <a:rPr lang="ko-KR" altLang="en-US" dirty="0"/>
              <a:t>이 프로세스는 알고리즘이 높은 수준의 정확도</a:t>
            </a:r>
            <a:r>
              <a:rPr lang="en-US" altLang="ko-KR" dirty="0"/>
              <a:t>/</a:t>
            </a:r>
            <a:r>
              <a:rPr lang="ko-KR" altLang="en-US" dirty="0"/>
              <a:t>성능을 달성할 때까지 계속됨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endParaRPr lang="en-US" altLang="ko-KR" dirty="0"/>
          </a:p>
          <a:p>
            <a:pPr lvl="2"/>
            <a:r>
              <a:rPr lang="ko-KR" altLang="en-US" dirty="0"/>
              <a:t>회귀</a:t>
            </a:r>
            <a:r>
              <a:rPr lang="en-US" altLang="ko-KR" dirty="0"/>
              <a:t>(Regression): </a:t>
            </a:r>
            <a:r>
              <a:rPr lang="ko-KR" altLang="en-US" dirty="0"/>
              <a:t>종속변수가 숫자일 때 회귀를 이용</a:t>
            </a:r>
            <a:endParaRPr lang="en-US" altLang="ko-KR" dirty="0"/>
          </a:p>
          <a:p>
            <a:pPr lvl="2"/>
            <a:r>
              <a:rPr lang="ko-KR" altLang="en-US" dirty="0"/>
              <a:t>분류</a:t>
            </a:r>
            <a:r>
              <a:rPr lang="en-US" altLang="ko-KR" dirty="0"/>
              <a:t>(Classification): </a:t>
            </a:r>
            <a:r>
              <a:rPr lang="ko-KR" altLang="en-US" dirty="0"/>
              <a:t>종속변수가 이름일 때 분류를 이용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lnSpc>
                <a:spcPct val="170000"/>
              </a:lnSpc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준지도학습</a:t>
            </a:r>
            <a:r>
              <a:rPr lang="en-US" altLang="ko-KR" dirty="0"/>
              <a:t>(Semi-supervised Learning)</a:t>
            </a:r>
          </a:p>
          <a:p>
            <a:pPr lvl="1"/>
            <a:r>
              <a:rPr lang="ko-KR" altLang="en-US" dirty="0"/>
              <a:t>지도학습과 유사하나</a:t>
            </a:r>
            <a:r>
              <a:rPr lang="en-US" altLang="ko-KR" dirty="0"/>
              <a:t>,</a:t>
            </a:r>
            <a:r>
              <a:rPr lang="ko-KR" altLang="en-US" dirty="0"/>
              <a:t> 레이블이 지정된 데이터와 레이블이 지정되지 않은 데이터를 모두 사용</a:t>
            </a:r>
            <a:r>
              <a:rPr lang="en-US" altLang="ko-KR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D533E4-D9FC-4612-84B6-F6A05ACBE6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77C9E6-AAC5-4CE3-AEB9-B27125AB2F75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CAE432-3834-4CA8-A638-0E94C6F24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264890"/>
            <a:ext cx="4710696" cy="24293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260EF5-E7CA-4E30-9546-336D439E6086}"/>
              </a:ext>
            </a:extLst>
          </p:cNvPr>
          <p:cNvSpPr txBox="1"/>
          <p:nvPr/>
        </p:nvSpPr>
        <p:spPr>
          <a:xfrm>
            <a:off x="1094700" y="5599581"/>
            <a:ext cx="532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&lt;</a:t>
            </a:r>
            <a:r>
              <a:rPr lang="ko-KR" altLang="en-US">
                <a:solidFill>
                  <a:schemeClr val="bg1">
                    <a:lumMod val="85000"/>
                  </a:schemeClr>
                </a:solidFill>
              </a:rPr>
              <a:t>출처</a:t>
            </a:r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: https://www.researchgate.net&gt;</a:t>
            </a:r>
            <a:endParaRPr lang="ko-KR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23262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32323</TotalTime>
  <Words>1446</Words>
  <Application>Microsoft Office PowerPoint</Application>
  <PresentationFormat>화면 슬라이드 쇼(4:3)</PresentationFormat>
  <Paragraphs>257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HY견고딕</vt:lpstr>
      <vt:lpstr>굴림</vt:lpstr>
      <vt:lpstr>맑은 고딕</vt:lpstr>
      <vt:lpstr>휴먼엑스포</vt:lpstr>
      <vt:lpstr>Times New Roman</vt:lpstr>
      <vt:lpstr>Wingdings</vt:lpstr>
      <vt:lpstr>기본 디자인</vt:lpstr>
      <vt:lpstr>Introduction to AI &amp; Syllabus</vt:lpstr>
      <vt:lpstr>인공지능(Artificial Intelligence)이란?</vt:lpstr>
      <vt:lpstr>기존의 프로그래밍 Vs. AI 프로그래밍</vt:lpstr>
      <vt:lpstr>Brief History of AI (1)</vt:lpstr>
      <vt:lpstr>Brief History of AI (2)</vt:lpstr>
      <vt:lpstr>인공지능의 분류 (1)</vt:lpstr>
      <vt:lpstr>인공지능의 분류 (2)</vt:lpstr>
      <vt:lpstr>머신러닝(Machine Learning)</vt:lpstr>
      <vt:lpstr>머신러닝 알고리즘의 유형 (1)</vt:lpstr>
      <vt:lpstr>머신러닝 알고리즘의 유형 (2)</vt:lpstr>
      <vt:lpstr>딥러닝(Deep Learning)</vt:lpstr>
      <vt:lpstr>AI, Machine Learning, Deep Learning</vt:lpstr>
      <vt:lpstr>강좌 소개</vt:lpstr>
      <vt:lpstr>강의 진행방식</vt:lpstr>
      <vt:lpstr>주차 별 강의 내용</vt:lpstr>
      <vt:lpstr>질의 응답</vt:lpstr>
    </vt:vector>
  </TitlesOfParts>
  <Company>두원공과대학 컴퓨터공학과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김영우</dc:creator>
  <cp:lastModifiedBy>김영우</cp:lastModifiedBy>
  <cp:revision>536</cp:revision>
  <dcterms:created xsi:type="dcterms:W3CDTF">2003-05-07T20:17:23Z</dcterms:created>
  <dcterms:modified xsi:type="dcterms:W3CDTF">2025-08-31T21:36:25Z</dcterms:modified>
</cp:coreProperties>
</file>