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90" r:id="rId2"/>
    <p:sldId id="292" r:id="rId3"/>
    <p:sldId id="655" r:id="rId4"/>
    <p:sldId id="291" r:id="rId5"/>
    <p:sldId id="293" r:id="rId6"/>
    <p:sldId id="654" r:id="rId7"/>
    <p:sldId id="294" r:id="rId8"/>
    <p:sldId id="647" r:id="rId9"/>
  </p:sldIdLst>
  <p:sldSz cx="9144000" cy="6858000" type="screen4x3"/>
  <p:notesSz cx="675481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FF"/>
    <a:srgbClr val="003300"/>
    <a:srgbClr val="0000FF"/>
    <a:srgbClr val="FFFFCC"/>
    <a:srgbClr val="006600"/>
    <a:srgbClr val="660033"/>
    <a:srgbClr val="FF00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7649" autoAdjust="0"/>
  </p:normalViewPr>
  <p:slideViewPr>
    <p:cSldViewPr showGuides="1">
      <p:cViewPr varScale="1">
        <p:scale>
          <a:sx n="92" d="100"/>
          <a:sy n="92" d="100"/>
        </p:scale>
        <p:origin x="12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배점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7ED-4978-B085-02106CB8BDE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7ED-4978-B085-02106CB8BDE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7ED-4978-B085-02106CB8BDE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7ED-4978-B085-02106CB8BDE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77ED-4978-B085-02106CB8BD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출석</c:v>
                </c:pt>
                <c:pt idx="1">
                  <c:v>중간고사</c:v>
                </c:pt>
                <c:pt idx="2">
                  <c:v>기말고사</c:v>
                </c:pt>
                <c:pt idx="3">
                  <c:v>보고서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C-4113-9A29-8C342E31E21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fld id="{BADFB6BC-C960-4768-9FA4-0DBA07A1AB0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888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73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5875" y="0"/>
            <a:ext cx="29273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CCDF9D3-58C8-4223-96DA-41694B195DAE}" type="datetimeFigureOut">
              <a:rPr lang="ko-KR" altLang="en-US"/>
              <a:pPr>
                <a:defRPr/>
              </a:pPr>
              <a:t>2025-08-06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275" y="4686300"/>
            <a:ext cx="5403850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273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5875" y="9371013"/>
            <a:ext cx="2927350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CB3249A3-7F3F-4208-A372-50F5008055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939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2F3DC9-1598-415E-8B10-F68296343805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42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75CF6-6B23-435A-A1E4-9E8EF6D1C21A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623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ACC4BB43-D17A-4953-8EE3-6014C32E9D4E}" type="slidenum">
              <a:rPr lang="ko-KR" altLang="en-US" sz="1400" b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764704"/>
            <a:ext cx="9136063" cy="547260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27E48AB-2A3D-4859-B338-4DC8BD38C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0"/>
            <a:ext cx="5428159" cy="685800"/>
          </a:xfrm>
        </p:spPr>
        <p:txBody>
          <a:bodyPr anchor="b"/>
          <a:lstStyle>
            <a:lvl1pPr marL="0" indent="0" algn="r">
              <a:buNone/>
              <a:defRPr sz="2800" b="1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332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과제_프로젝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ACC4BB43-D17A-4953-8EE3-6014C32E9D4E}" type="slidenum">
              <a:rPr lang="ko-KR" altLang="en-US" sz="1400" b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27E48AB-2A3D-4859-B338-4DC8BD38C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0"/>
            <a:ext cx="5428159" cy="685800"/>
          </a:xfrm>
        </p:spPr>
        <p:txBody>
          <a:bodyPr anchor="b"/>
          <a:lstStyle>
            <a:lvl1pPr marL="0" indent="0" algn="r">
              <a:buNone/>
              <a:defRPr sz="2800" b="1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5D70618-573F-480F-B9B9-AF5EA7345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96008"/>
            <a:ext cx="3810000" cy="424130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2F66D-97DA-44B7-A6F9-5F37704137EE}"/>
              </a:ext>
            </a:extLst>
          </p:cNvPr>
          <p:cNvSpPr txBox="1"/>
          <p:nvPr userDrawn="1"/>
        </p:nvSpPr>
        <p:spPr>
          <a:xfrm>
            <a:off x="107504" y="716503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프로젝트의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스크린샷</a:t>
            </a:r>
            <a:r>
              <a:rPr lang="en-US" altLang="ko-KR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activity_main.xml</a:t>
            </a:r>
            <a:r>
              <a:rPr lang="en-US" altLang="ko-KR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MainActivity.java </a:t>
            </a: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추가 파일</a:t>
            </a: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후 압축해서 제출합니다</a:t>
            </a:r>
            <a:r>
              <a:rPr lang="en-US" altLang="ko-KR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02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과제_프로젝트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C78B32-DB99-4344-BCCB-06A75A336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0200" y="1996032"/>
            <a:ext cx="4995863" cy="4385296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ACC4BB43-D17A-4953-8EE3-6014C32E9D4E}" type="slidenum">
              <a:rPr lang="ko-KR" altLang="en-US" sz="1400" b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pPr eaLnBrk="1" latinLnBrk="1" hangingPunct="1">
                <a:defRPr/>
              </a:pPr>
              <a:t>‹#›</a:t>
            </a:fld>
            <a:endParaRPr lang="en-US" altLang="ko-KR" sz="1400" b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27E48AB-2A3D-4859-B338-4DC8BD38C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0"/>
            <a:ext cx="5428159" cy="685800"/>
          </a:xfrm>
        </p:spPr>
        <p:txBody>
          <a:bodyPr anchor="b"/>
          <a:lstStyle>
            <a:lvl1pPr marL="0" indent="0" algn="r">
              <a:buNone/>
              <a:defRPr sz="2800" b="1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5D70618-573F-480F-B9B9-AF5EA7345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96008"/>
            <a:ext cx="3810000" cy="424130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2F66D-97DA-44B7-A6F9-5F37704137EE}"/>
              </a:ext>
            </a:extLst>
          </p:cNvPr>
          <p:cNvSpPr txBox="1"/>
          <p:nvPr userDrawn="1"/>
        </p:nvSpPr>
        <p:spPr>
          <a:xfrm>
            <a:off x="107504" y="716503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프로젝트의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스크린샷</a:t>
            </a:r>
            <a:r>
              <a:rPr lang="en-US" altLang="ko-KR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activity_main.xml</a:t>
            </a:r>
            <a:r>
              <a:rPr lang="en-US" altLang="ko-KR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MainActivity.java </a:t>
            </a: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추가 파일</a:t>
            </a:r>
            <a:r>
              <a:rPr lang="ko-KR" altLang="en-US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후 압축해서 제출합니다</a:t>
            </a:r>
            <a:r>
              <a:rPr lang="en-US" altLang="ko-KR" dirty="0">
                <a:solidFill>
                  <a:srgbClr val="00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5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6896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D24EC-21CF-4BAE-A7C8-AF12C9B1B23F}"/>
              </a:ext>
            </a:extLst>
          </p:cNvPr>
          <p:cNvSpPr txBox="1"/>
          <p:nvPr userDrawn="1"/>
        </p:nvSpPr>
        <p:spPr>
          <a:xfrm>
            <a:off x="3275856" y="6351711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r"/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제출하세요</a:t>
            </a: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200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</a:p>
        </p:txBody>
      </p:sp>
    </p:spTree>
    <p:extLst>
      <p:ext uri="{BB962C8B-B14F-4D97-AF65-F5344CB8AC3E}">
        <p14:creationId xmlns:p14="http://schemas.microsoft.com/office/powerpoint/2010/main" val="32298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C4BB43-D17A-4953-8EE3-6014C32E9D4E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" y="764704"/>
            <a:ext cx="9136063" cy="54726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4954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747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805A2-9F84-45BE-8BD7-1E51A1DF9424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0308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673D2B-2176-422C-BDB0-5953B7D33B07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059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C861F-004C-424B-9569-FE0C21EF01C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89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D91C17-14B1-44CE-9E26-0CBD86419593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15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02950-17C8-4D4B-A3D7-A450EC9EA412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2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686800" y="64770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A0897-1EFA-448E-9460-89BA3CE19E1B}" type="slidenum">
              <a:rPr kumimoji="1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64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248400"/>
            <a:ext cx="9144000" cy="76200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30" name="TextBox 8"/>
          <p:cNvSpPr txBox="1">
            <a:spLocks noChangeArrowheads="1"/>
          </p:cNvSpPr>
          <p:nvPr userDrawn="1"/>
        </p:nvSpPr>
        <p:spPr bwMode="auto">
          <a:xfrm>
            <a:off x="4024313" y="6324600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컴퓨터공학과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2A0C57-9BB5-49A9-AB3B-D4A020E41D6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" y="6323564"/>
            <a:ext cx="2915816" cy="5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68" r:id="rId12"/>
    <p:sldLayoutId id="2147483769" r:id="rId13"/>
    <p:sldLayoutId id="2147483770" r:id="rId14"/>
    <p:sldLayoutId id="2147483767" r:id="rId15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rgbClr val="0033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rhyun.doowon.ac.kr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srhyun.doowon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Android </a:t>
            </a:r>
            <a:r>
              <a:rPr lang="ko-KR" altLang="en-US" dirty="0"/>
              <a:t>프로그래밍</a:t>
            </a:r>
            <a:r>
              <a:rPr lang="en-US" altLang="ko-KR" dirty="0"/>
              <a:t>/</a:t>
            </a:r>
            <a:r>
              <a:rPr lang="ko-KR" altLang="en-US" dirty="0"/>
              <a:t>응용</a:t>
            </a:r>
            <a:br>
              <a:rPr lang="en-US" altLang="ko-KR" dirty="0"/>
            </a:br>
            <a:r>
              <a:rPr lang="ko-KR" altLang="en-US" dirty="0"/>
              <a:t>교과목 소개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교수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5" y="764704"/>
            <a:ext cx="8469957" cy="545000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7" name="TextBox 6"/>
          <p:cNvSpPr txBox="1"/>
          <p:nvPr/>
        </p:nvSpPr>
        <p:spPr>
          <a:xfrm>
            <a:off x="1187624" y="908720"/>
            <a:ext cx="4326121" cy="4616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http://srhyun.doowon.ac.kr/</a:t>
            </a:r>
            <a:endParaRPr lang="ko-KR" alt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6ACD73-77AB-43F4-865A-17DCA89D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027" y="3429000"/>
            <a:ext cx="6444779" cy="276822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358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C000"/>
                </a:solidFill>
              </a:rPr>
              <a:t>Android</a:t>
            </a:r>
            <a:r>
              <a:rPr lang="en-US" altLang="ko-KR" dirty="0"/>
              <a:t> </a:t>
            </a:r>
            <a:r>
              <a:rPr lang="ko-KR" altLang="en-US" dirty="0"/>
              <a:t>관련 교과목</a:t>
            </a:r>
            <a:endParaRPr lang="ko-KR" altLang="en-US" dirty="0">
              <a:solidFill>
                <a:srgbClr val="3333FF"/>
              </a:solidFill>
            </a:endParaRPr>
          </a:p>
        </p:txBody>
      </p:sp>
      <p:graphicFrame>
        <p:nvGraphicFramePr>
          <p:cNvPr id="111" name="Group 13">
            <a:extLst>
              <a:ext uri="{FF2B5EF4-FFF2-40B4-BE49-F238E27FC236}">
                <a16:creationId xmlns:a16="http://schemas.microsoft.com/office/drawing/2014/main" id="{2DBD0BCA-CA9C-47CD-A7FC-CC16CCC4E7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1" y="834801"/>
          <a:ext cx="8808888" cy="4898455"/>
        </p:xfrm>
        <a:graphic>
          <a:graphicData uri="http://schemas.openxmlformats.org/drawingml/2006/table">
            <a:tbl>
              <a:tblPr/>
              <a:tblGrid>
                <a:gridCol w="1468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42560314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7997339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37998453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3254474312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0144707"/>
                    </a:ext>
                  </a:extLst>
                </a:gridCol>
              </a:tblGrid>
              <a:tr h="55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AutoShape 226">
            <a:extLst>
              <a:ext uri="{FF2B5EF4-FFF2-40B4-BE49-F238E27FC236}">
                <a16:creationId xmlns:a16="http://schemas.microsoft.com/office/drawing/2014/main" id="{B2BF8A2F-EF4D-4AED-B7D9-CAABD8FB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17298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데이터베이스구축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AutoShape 227">
            <a:extLst>
              <a:ext uri="{FF2B5EF4-FFF2-40B4-BE49-F238E27FC236}">
                <a16:creationId xmlns:a16="http://schemas.microsoft.com/office/drawing/2014/main" id="{06BC525D-DB09-44D3-A322-C2EF8068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32944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컴퓨터구조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230">
            <a:extLst>
              <a:ext uri="{FF2B5EF4-FFF2-40B4-BE49-F238E27FC236}">
                <a16:creationId xmlns:a16="http://schemas.microsoft.com/office/drawing/2014/main" id="{6E50A0C7-31B5-4BCB-BA94-B6028C0B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08" y="448733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포토샵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5" name="AutoShape 267">
            <a:extLst>
              <a:ext uri="{FF2B5EF4-FFF2-40B4-BE49-F238E27FC236}">
                <a16:creationId xmlns:a16="http://schemas.microsoft.com/office/drawing/2014/main" id="{60707A41-D267-4FFE-BAC8-74E2B589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448733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AutoShape 334">
            <a:extLst>
              <a:ext uri="{FF2B5EF4-FFF2-40B4-BE49-F238E27FC236}">
                <a16:creationId xmlns:a16="http://schemas.microsoft.com/office/drawing/2014/main" id="{93B3976C-B51B-4F4E-A0DC-2A333CFA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8" y="5785231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앱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339">
            <a:extLst>
              <a:ext uri="{FF2B5EF4-FFF2-40B4-BE49-F238E27FC236}">
                <a16:creationId xmlns:a16="http://schemas.microsoft.com/office/drawing/2014/main" id="{AF406E0D-55A3-4D8C-BD41-D750463B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53" y="5799385"/>
            <a:ext cx="1316819" cy="360363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디자인</a:t>
            </a:r>
          </a:p>
        </p:txBody>
      </p:sp>
      <p:sp>
        <p:nvSpPr>
          <p:cNvPr id="147" name="AutoShape 241">
            <a:extLst>
              <a:ext uri="{FF2B5EF4-FFF2-40B4-BE49-F238E27FC236}">
                <a16:creationId xmlns:a16="http://schemas.microsoft.com/office/drawing/2014/main" id="{EBD55CE3-BDF9-417D-B773-F0F47A0D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0419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기초수학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241">
            <a:extLst>
              <a:ext uri="{FF2B5EF4-FFF2-40B4-BE49-F238E27FC236}">
                <a16:creationId xmlns:a16="http://schemas.microsoft.com/office/drawing/2014/main" id="{E2F269AE-8C9C-4334-A5C1-5A6B2F4E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40419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전산수학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AutoShape 251">
            <a:extLst>
              <a:ext uri="{FF2B5EF4-FFF2-40B4-BE49-F238E27FC236}">
                <a16:creationId xmlns:a16="http://schemas.microsoft.com/office/drawing/2014/main" id="{62AE28BF-3702-4D23-B23D-459C537E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3289998"/>
            <a:ext cx="1339404" cy="2880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1 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AutoShape 251">
            <a:extLst>
              <a:ext uri="{FF2B5EF4-FFF2-40B4-BE49-F238E27FC236}">
                <a16:creationId xmlns:a16="http://schemas.microsoft.com/office/drawing/2014/main" id="{BDAC5EB5-EC72-41DA-8DA1-D238304D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68" y="3284984"/>
            <a:ext cx="1339404" cy="2880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2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241">
            <a:extLst>
              <a:ext uri="{FF2B5EF4-FFF2-40B4-BE49-F238E27FC236}">
                <a16:creationId xmlns:a16="http://schemas.microsoft.com/office/drawing/2014/main" id="{A468380B-9635-49BE-ACC6-241BEEC52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369047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Office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152" name="AutoShape 241">
            <a:extLst>
              <a:ext uri="{FF2B5EF4-FFF2-40B4-BE49-F238E27FC236}">
                <a16:creationId xmlns:a16="http://schemas.microsoft.com/office/drawing/2014/main" id="{8024E325-D463-4015-9878-82B3DE6BF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65" y="5803354"/>
            <a:ext cx="1291370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교양</a:t>
            </a:r>
          </a:p>
        </p:txBody>
      </p:sp>
      <p:sp>
        <p:nvSpPr>
          <p:cNvPr id="153" name="AutoShape 241">
            <a:extLst>
              <a:ext uri="{FF2B5EF4-FFF2-40B4-BE49-F238E27FC236}">
                <a16:creationId xmlns:a16="http://schemas.microsoft.com/office/drawing/2014/main" id="{C83E9C91-0A3B-43F7-8760-8E1ED4D4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50641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생활영어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AutoShape 239">
            <a:extLst>
              <a:ext uri="{FF2B5EF4-FFF2-40B4-BE49-F238E27FC236}">
                <a16:creationId xmlns:a16="http://schemas.microsoft.com/office/drawing/2014/main" id="{92FB5C2B-39AE-47FF-A77E-9E4B1333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1503643"/>
            <a:ext cx="1334346" cy="266169"/>
          </a:xfrm>
          <a:prstGeom prst="roundRect">
            <a:avLst>
              <a:gd name="adj" fmla="val 12013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프로그래밍언어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55" name="AutoShape 239">
            <a:extLst>
              <a:ext uri="{FF2B5EF4-FFF2-40B4-BE49-F238E27FC236}">
                <a16:creationId xmlns:a16="http://schemas.microsoft.com/office/drawing/2014/main" id="{A4EFD8E9-3E98-4225-A50D-B57BC54A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83" y="1495310"/>
            <a:ext cx="1334347" cy="282837"/>
          </a:xfrm>
          <a:prstGeom prst="roundRect">
            <a:avLst>
              <a:gd name="adj" fmla="val 10461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OOP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56" name="AutoShape 226">
            <a:extLst>
              <a:ext uri="{FF2B5EF4-FFF2-40B4-BE49-F238E27FC236}">
                <a16:creationId xmlns:a16="http://schemas.microsoft.com/office/drawing/2014/main" id="{EC44B693-1EBC-4308-A9F9-C496F412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217298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AutoShape 241">
            <a:extLst>
              <a:ext uri="{FF2B5EF4-FFF2-40B4-BE49-F238E27FC236}">
                <a16:creationId xmlns:a16="http://schemas.microsoft.com/office/drawing/2014/main" id="{5357A73E-A6E9-4436-82EF-482C3083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807" y="407429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전공토의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AutoShape 265">
            <a:extLst>
              <a:ext uri="{FF2B5EF4-FFF2-40B4-BE49-F238E27FC236}">
                <a16:creationId xmlns:a16="http://schemas.microsoft.com/office/drawing/2014/main" id="{B491C8FB-FA6E-4572-A5E3-0A6ED2E0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2172988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웹설계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AutoShape 315">
            <a:extLst>
              <a:ext uri="{FF2B5EF4-FFF2-40B4-BE49-F238E27FC236}">
                <a16:creationId xmlns:a16="http://schemas.microsoft.com/office/drawing/2014/main" id="{345C6BB2-E607-444D-9C4C-DFA5C858D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061" y="1492530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Android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AutoShape 315">
            <a:extLst>
              <a:ext uri="{FF2B5EF4-FFF2-40B4-BE49-F238E27FC236}">
                <a16:creationId xmlns:a16="http://schemas.microsoft.com/office/drawing/2014/main" id="{F8357DFA-8518-4ADC-927B-06F2C357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63" y="1834502"/>
            <a:ext cx="1339404" cy="288000"/>
          </a:xfrm>
          <a:prstGeom prst="roundRect">
            <a:avLst>
              <a:gd name="adj" fmla="val 1581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ASP.NET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AutoShape 315">
            <a:extLst>
              <a:ext uri="{FF2B5EF4-FFF2-40B4-BE49-F238E27FC236}">
                <a16:creationId xmlns:a16="http://schemas.microsoft.com/office/drawing/2014/main" id="{0601F965-B694-4A71-9714-E5A89D06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48" y="1482187"/>
            <a:ext cx="1339404" cy="288000"/>
          </a:xfrm>
          <a:prstGeom prst="roundRect">
            <a:avLst>
              <a:gd name="adj" fmla="val 1581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Windows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AutoShape 315">
            <a:extLst>
              <a:ext uri="{FF2B5EF4-FFF2-40B4-BE49-F238E27FC236}">
                <a16:creationId xmlns:a16="http://schemas.microsoft.com/office/drawing/2014/main" id="{B15E00DF-4492-4FC5-9E77-F8ACC095F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831" y="1492530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Android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응용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AutoShape 241">
            <a:extLst>
              <a:ext uri="{FF2B5EF4-FFF2-40B4-BE49-F238E27FC236}">
                <a16:creationId xmlns:a16="http://schemas.microsoft.com/office/drawing/2014/main" id="{2C6F4EC1-9516-46F0-A1D3-307A48FF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023" y="329447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정보처리산업기사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0263576F-CB20-4C18-BDD3-B04B74AF4DAE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7466961" y="3428985"/>
            <a:ext cx="129507" cy="50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D8D79E8-BAC2-403E-94A1-66F369C2A293}"/>
              </a:ext>
            </a:extLst>
          </p:cNvPr>
          <p:cNvCxnSpPr>
            <a:stCxn id="159" idx="3"/>
            <a:endCxn id="162" idx="1"/>
          </p:cNvCxnSpPr>
          <p:nvPr/>
        </p:nvCxnSpPr>
        <p:spPr>
          <a:xfrm>
            <a:off x="5980465" y="1636530"/>
            <a:ext cx="11836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6F2B8CE5-116D-41C2-BF62-38C1DDDA3172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3052230" y="1626187"/>
            <a:ext cx="131118" cy="105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899BF1-1CD4-4F16-8D35-28B059C6D3D3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1565460" y="1636728"/>
            <a:ext cx="152423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F0BF397-6EED-43CB-9528-75C3F5CB6EE9}"/>
              </a:ext>
            </a:extLst>
          </p:cNvPr>
          <p:cNvCxnSpPr>
            <a:cxnSpLocks/>
            <a:stCxn id="155" idx="3"/>
            <a:endCxn id="160" idx="1"/>
          </p:cNvCxnSpPr>
          <p:nvPr/>
        </p:nvCxnSpPr>
        <p:spPr>
          <a:xfrm>
            <a:off x="3052230" y="1636729"/>
            <a:ext cx="127733" cy="3417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utoShape 261">
            <a:extLst>
              <a:ext uri="{FF2B5EF4-FFF2-40B4-BE49-F238E27FC236}">
                <a16:creationId xmlns:a16="http://schemas.microsoft.com/office/drawing/2014/main" id="{0D50BE33-B4F9-4273-9A70-872D146BA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49" y="328903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자료구조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AutoShape 241">
            <a:extLst>
              <a:ext uri="{FF2B5EF4-FFF2-40B4-BE49-F238E27FC236}">
                <a16:creationId xmlns:a16="http://schemas.microsoft.com/office/drawing/2014/main" id="{F59A46C2-546B-409F-A56D-70AB9B8A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42" y="329141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정보통신개론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315">
            <a:extLst>
              <a:ext uri="{FF2B5EF4-FFF2-40B4-BE49-F238E27FC236}">
                <a16:creationId xmlns:a16="http://schemas.microsoft.com/office/drawing/2014/main" id="{0194318F-D934-4DCC-B271-863A59E0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585" y="1844913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JSP 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AutoShape 227">
            <a:extLst>
              <a:ext uri="{FF2B5EF4-FFF2-40B4-BE49-F238E27FC236}">
                <a16:creationId xmlns:a16="http://schemas.microsoft.com/office/drawing/2014/main" id="{F72C56B8-DCA7-4782-8843-C1FD70C4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807" y="36459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운영체제 </a:t>
            </a: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AutoShape 261">
            <a:extLst>
              <a:ext uri="{FF2B5EF4-FFF2-40B4-BE49-F238E27FC236}">
                <a16:creationId xmlns:a16="http://schemas.microsoft.com/office/drawing/2014/main" id="{695E8FB5-8BB7-4E02-A104-4A1351E7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744" y="366047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알고리즘분석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AutoShape 226">
            <a:extLst>
              <a:ext uri="{FF2B5EF4-FFF2-40B4-BE49-F238E27FC236}">
                <a16:creationId xmlns:a16="http://schemas.microsoft.com/office/drawing/2014/main" id="{4101B3EE-05C3-4817-B063-176A1D572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54681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파이썬프로그래밍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AutoShape 226">
            <a:extLst>
              <a:ext uri="{FF2B5EF4-FFF2-40B4-BE49-F238E27FC236}">
                <a16:creationId xmlns:a16="http://schemas.microsoft.com/office/drawing/2014/main" id="{BA83B08B-6A57-4166-B417-9B801595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87" y="255283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AutoShape 226">
            <a:extLst>
              <a:ext uri="{FF2B5EF4-FFF2-40B4-BE49-F238E27FC236}">
                <a16:creationId xmlns:a16="http://schemas.microsoft.com/office/drawing/2014/main" id="{74396D63-5A73-4609-82EC-2D1C5FFE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02" y="254681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딥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러닝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AutoShape 226">
            <a:extLst>
              <a:ext uri="{FF2B5EF4-FFF2-40B4-BE49-F238E27FC236}">
                <a16:creationId xmlns:a16="http://schemas.microsoft.com/office/drawing/2014/main" id="{E6DDC8C2-2F3B-4428-975A-7FF2B596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24" y="254291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AutoShape 226">
            <a:extLst>
              <a:ext uri="{FF2B5EF4-FFF2-40B4-BE49-F238E27FC236}">
                <a16:creationId xmlns:a16="http://schemas.microsoft.com/office/drawing/2014/main" id="{4E3E7E2D-E719-47C8-BA9C-C2DFDED7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1" y="2889891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임베디드시스템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AutoShape 226">
            <a:extLst>
              <a:ext uri="{FF2B5EF4-FFF2-40B4-BE49-F238E27FC236}">
                <a16:creationId xmlns:a16="http://schemas.microsoft.com/office/drawing/2014/main" id="{87479002-20BD-4D0E-84F9-29EF9122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162" y="28943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네트워크및응용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AutoShape 226">
            <a:extLst>
              <a:ext uri="{FF2B5EF4-FFF2-40B4-BE49-F238E27FC236}">
                <a16:creationId xmlns:a16="http://schemas.microsoft.com/office/drawing/2014/main" id="{ECB2D0D7-EE2A-4113-B822-7C17BC5F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289432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무선통신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AutoShape 226">
            <a:extLst>
              <a:ext uri="{FF2B5EF4-FFF2-40B4-BE49-F238E27FC236}">
                <a16:creationId xmlns:a16="http://schemas.microsoft.com/office/drawing/2014/main" id="{5C15A774-8307-4F2C-B675-E6329B4B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072" y="2886246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AutoShape 334">
            <a:extLst>
              <a:ext uri="{FF2B5EF4-FFF2-40B4-BE49-F238E27FC236}">
                <a16:creationId xmlns:a16="http://schemas.microsoft.com/office/drawing/2014/main" id="{8B11B343-EED1-45ED-B00E-D30DF48E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14" y="5799385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AutoShape 334">
            <a:extLst>
              <a:ext uri="{FF2B5EF4-FFF2-40B4-BE49-F238E27FC236}">
                <a16:creationId xmlns:a16="http://schemas.microsoft.com/office/drawing/2014/main" id="{A07B6148-4EEE-4DBA-887C-669A6FEA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630" y="5793861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(AI/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AutoShape 334">
            <a:extLst>
              <a:ext uri="{FF2B5EF4-FFF2-40B4-BE49-F238E27FC236}">
                <a16:creationId xmlns:a16="http://schemas.microsoft.com/office/drawing/2014/main" id="{0733D992-1DCF-458F-9F23-5087E907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22" y="5792103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(IOT)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0DFACE5-A50E-4D78-982F-84418F88FC2B}"/>
              </a:ext>
            </a:extLst>
          </p:cNvPr>
          <p:cNvCxnSpPr>
            <a:cxnSpLocks/>
            <a:stCxn id="156" idx="3"/>
            <a:endCxn id="112" idx="1"/>
          </p:cNvCxnSpPr>
          <p:nvPr/>
        </p:nvCxnSpPr>
        <p:spPr>
          <a:xfrm>
            <a:off x="3043904" y="2316988"/>
            <a:ext cx="15148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946A361E-1CEC-45ED-BBA1-A29365766B8E}"/>
              </a:ext>
            </a:extLst>
          </p:cNvPr>
          <p:cNvCxnSpPr>
            <a:cxnSpLocks/>
            <a:stCxn id="174" idx="3"/>
            <a:endCxn id="175" idx="1"/>
          </p:cNvCxnSpPr>
          <p:nvPr/>
        </p:nvCxnSpPr>
        <p:spPr>
          <a:xfrm>
            <a:off x="4534790" y="2690817"/>
            <a:ext cx="111897" cy="60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92A849A-5AF0-4A3D-AA8E-8339C86F6EBB}"/>
              </a:ext>
            </a:extLst>
          </p:cNvPr>
          <p:cNvCxnSpPr>
            <a:stCxn id="175" idx="3"/>
            <a:endCxn id="176" idx="1"/>
          </p:cNvCxnSpPr>
          <p:nvPr/>
        </p:nvCxnSpPr>
        <p:spPr>
          <a:xfrm flipV="1">
            <a:off x="5986091" y="2690817"/>
            <a:ext cx="130111" cy="60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5870AF5A-65AD-40A6-9604-91DE5F4FB830}"/>
              </a:ext>
            </a:extLst>
          </p:cNvPr>
          <p:cNvCxnSpPr>
            <a:cxnSpLocks/>
            <a:stCxn id="176" idx="3"/>
            <a:endCxn id="177" idx="1"/>
          </p:cNvCxnSpPr>
          <p:nvPr/>
        </p:nvCxnSpPr>
        <p:spPr>
          <a:xfrm flipV="1">
            <a:off x="7455606" y="2686910"/>
            <a:ext cx="122818" cy="390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4203298E-51FB-4296-BD67-4844378039A4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>
            <a:off x="4546145" y="3033891"/>
            <a:ext cx="91017" cy="44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24ACB1A8-A8F8-447A-BDDA-1177366DBEED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5976566" y="3038329"/>
            <a:ext cx="15099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E63AFCA7-B4C9-45EC-A1CD-6F3AB0DA286E}"/>
              </a:ext>
            </a:extLst>
          </p:cNvPr>
          <p:cNvCxnSpPr>
            <a:stCxn id="180" idx="3"/>
            <a:endCxn id="181" idx="1"/>
          </p:cNvCxnSpPr>
          <p:nvPr/>
        </p:nvCxnSpPr>
        <p:spPr>
          <a:xfrm flipV="1">
            <a:off x="7466961" y="3030246"/>
            <a:ext cx="130111" cy="8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E0F9F67-3E85-436B-8D0C-95E0CC0EF7DF}"/>
              </a:ext>
            </a:extLst>
          </p:cNvPr>
          <p:cNvGrpSpPr/>
          <p:nvPr/>
        </p:nvGrpSpPr>
        <p:grpSpPr>
          <a:xfrm>
            <a:off x="2158178" y="5368173"/>
            <a:ext cx="432048" cy="293043"/>
            <a:chOff x="722587" y="5584197"/>
            <a:chExt cx="432048" cy="293043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11E6A19C-BF3E-4823-8631-0C04E4845635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19D8F97-1765-4A25-9920-F0DF508F02B9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064DB389-7F06-4691-BA0B-1624C228EE9C}"/>
              </a:ext>
            </a:extLst>
          </p:cNvPr>
          <p:cNvGrpSpPr/>
          <p:nvPr/>
        </p:nvGrpSpPr>
        <p:grpSpPr>
          <a:xfrm>
            <a:off x="3633641" y="5368173"/>
            <a:ext cx="432048" cy="293043"/>
            <a:chOff x="722587" y="5584197"/>
            <a:chExt cx="432048" cy="293043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D4C21315-779E-41D2-AD02-A6B079E74834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03270E6-4669-4B61-B65D-B178040547CC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E230B06B-7036-4F37-A27A-F7B69D263114}"/>
              </a:ext>
            </a:extLst>
          </p:cNvPr>
          <p:cNvGrpSpPr/>
          <p:nvPr/>
        </p:nvGrpSpPr>
        <p:grpSpPr>
          <a:xfrm>
            <a:off x="5109104" y="5368173"/>
            <a:ext cx="432048" cy="293043"/>
            <a:chOff x="722587" y="5584197"/>
            <a:chExt cx="432048" cy="293043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6BCD843-D289-4350-94EF-354DBE0E4A04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9C0247F-8FE2-4DE7-93F2-94870890F07D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F681B071-0005-4F52-B99C-1A1B8F69E9F8}"/>
              </a:ext>
            </a:extLst>
          </p:cNvPr>
          <p:cNvGrpSpPr/>
          <p:nvPr/>
        </p:nvGrpSpPr>
        <p:grpSpPr>
          <a:xfrm>
            <a:off x="6584567" y="5368173"/>
            <a:ext cx="432048" cy="293043"/>
            <a:chOff x="722587" y="5584197"/>
            <a:chExt cx="432048" cy="293043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89099DBC-861E-46BC-B94B-6B6D650A60DA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EB7E63A-EF74-47A0-A405-BF6842482035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38E037DE-7752-4C87-BE1A-CFF4AB4B9CFF}"/>
              </a:ext>
            </a:extLst>
          </p:cNvPr>
          <p:cNvGrpSpPr/>
          <p:nvPr/>
        </p:nvGrpSpPr>
        <p:grpSpPr>
          <a:xfrm>
            <a:off x="8060030" y="5368173"/>
            <a:ext cx="432048" cy="293043"/>
            <a:chOff x="722587" y="5584197"/>
            <a:chExt cx="432048" cy="293043"/>
          </a:xfrm>
        </p:grpSpPr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0F213DFB-C7C3-40A6-B1D2-3A94D7EEF22D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82B4B5E-D4DD-464C-9F94-6C3CA5E2E682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EFEAB95-CF27-47F9-B73D-C5F9C273D4B8}"/>
              </a:ext>
            </a:extLst>
          </p:cNvPr>
          <p:cNvGrpSpPr/>
          <p:nvPr/>
        </p:nvGrpSpPr>
        <p:grpSpPr>
          <a:xfrm>
            <a:off x="722587" y="5368173"/>
            <a:ext cx="432048" cy="293043"/>
            <a:chOff x="722587" y="5584197"/>
            <a:chExt cx="432048" cy="293043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D33CA17-47A1-4614-88C2-E6B57D11C8A2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4589CC1-E3D8-4D3A-8C5B-20AABF24936D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3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강의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505" y="739894"/>
            <a:ext cx="5644615" cy="542541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defRPr/>
            </a:pPr>
            <a:r>
              <a:rPr lang="ko-KR" altLang="en-US" sz="2800" dirty="0"/>
              <a:t>학점</a:t>
            </a:r>
            <a:r>
              <a:rPr lang="en-US" altLang="ko-KR" sz="2800" dirty="0"/>
              <a:t>/</a:t>
            </a:r>
            <a:r>
              <a:rPr lang="ko-KR" altLang="en-US" sz="2800" dirty="0" err="1"/>
              <a:t>시수</a:t>
            </a:r>
            <a:r>
              <a:rPr lang="en-US" altLang="ko-KR" sz="2800" dirty="0"/>
              <a:t>: 4</a:t>
            </a:r>
            <a:r>
              <a:rPr lang="ko-KR" altLang="en-US" sz="2800" dirty="0"/>
              <a:t>학점</a:t>
            </a:r>
            <a:r>
              <a:rPr lang="en-US" altLang="ko-KR" sz="2800" dirty="0"/>
              <a:t>,</a:t>
            </a:r>
            <a:r>
              <a:rPr lang="ko-KR" altLang="en-US" sz="2800" dirty="0"/>
              <a:t>이론</a:t>
            </a:r>
            <a:r>
              <a:rPr lang="en-US" altLang="ko-KR" sz="2800" dirty="0"/>
              <a:t>2,</a:t>
            </a:r>
            <a:r>
              <a:rPr lang="ko-KR" altLang="en-US" sz="2800" dirty="0"/>
              <a:t>실습</a:t>
            </a:r>
            <a:r>
              <a:rPr lang="en-US" altLang="ko-KR" sz="2800" dirty="0"/>
              <a:t>2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sz="2800" dirty="0"/>
              <a:t>교   재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생능출판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천인국</a:t>
            </a:r>
            <a:endParaRPr lang="en-US" altLang="ko-KR" sz="2800" dirty="0"/>
          </a:p>
          <a:p>
            <a:pPr marL="357188" indent="0" eaLnBrk="1" hangingPunct="1">
              <a:lnSpc>
                <a:spcPct val="170000"/>
              </a:lnSpc>
              <a:buNone/>
              <a:defRPr/>
            </a:pPr>
            <a:r>
              <a:rPr lang="ko-KR" altLang="en-US" sz="2800" dirty="0">
                <a:solidFill>
                  <a:srgbClr val="0070C0"/>
                </a:solidFill>
              </a:rPr>
              <a:t>그림으로 쉽게 설명하는 안드로이드 프로그래밍</a:t>
            </a:r>
            <a:r>
              <a:rPr lang="en-US" altLang="ko-KR" sz="2800" dirty="0"/>
              <a:t>,</a:t>
            </a:r>
            <a:r>
              <a:rPr lang="ko-KR" altLang="en-US" sz="2800" dirty="0"/>
              <a:t> 개정</a:t>
            </a:r>
            <a:r>
              <a:rPr lang="en-US" altLang="ko-KR" sz="2800" dirty="0"/>
              <a:t>7</a:t>
            </a:r>
            <a:r>
              <a:rPr lang="ko-KR" altLang="en-US" sz="2800" dirty="0"/>
              <a:t>판</a:t>
            </a:r>
            <a:endParaRPr lang="en-US" altLang="ko-KR" sz="2800" dirty="0"/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sz="2800" dirty="0"/>
              <a:t>담당교수 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현승렬 </a:t>
            </a:r>
            <a:r>
              <a:rPr lang="en-US" altLang="ko-KR" sz="2400" dirty="0"/>
              <a:t>(010-5335-1024)</a:t>
            </a:r>
          </a:p>
          <a:p>
            <a:pPr marL="432000" lvl="1" indent="0" eaLnBrk="1" hangingPunct="1">
              <a:lnSpc>
                <a:spcPct val="170000"/>
              </a:lnSpc>
              <a:buNone/>
              <a:defRPr/>
            </a:pPr>
            <a:r>
              <a:rPr lang="en-US" altLang="ko-KR" sz="2400" dirty="0"/>
              <a:t>   </a:t>
            </a:r>
            <a:r>
              <a:rPr lang="en-US" altLang="ko-KR" sz="2400" dirty="0">
                <a:hlinkClick r:id="rId2"/>
              </a:rPr>
              <a:t>http://srhyun.doowon.ac.kr/</a:t>
            </a:r>
            <a:br>
              <a:rPr lang="en-US" altLang="ko-KR" sz="2400" dirty="0">
                <a:hlinkClick r:id="rId2"/>
              </a:rPr>
            </a:br>
            <a:r>
              <a:rPr lang="en-US" altLang="ko-KR" sz="2400" dirty="0"/>
              <a:t>   </a:t>
            </a:r>
          </a:p>
          <a:p>
            <a:endParaRPr lang="ko-KR" altLang="en-US" sz="2800" dirty="0"/>
          </a:p>
        </p:txBody>
      </p:sp>
      <p:pic>
        <p:nvPicPr>
          <p:cNvPr id="1026" name="Picture 2" descr="https://www.booksr.co.kr/upload_data/catalog/%EC%95%88%EB%93%9C%EB%A1%9C%EC%9D%B4%EB%93%9C_%ED%94%84%EB%A1%9C%EA%B7%B8%EB%9E%98%EB%B0%8D(%EA%B0%9C%EC%A0%956%ED%8C%90)_%ED%91%9C%EC%A7%80.jpg">
            <a:extLst>
              <a:ext uri="{FF2B5EF4-FFF2-40B4-BE49-F238E27FC236}">
                <a16:creationId xmlns:a16="http://schemas.microsoft.com/office/drawing/2014/main" id="{736D0F3D-6053-4525-905B-8E2939B7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96752"/>
            <a:ext cx="3345438" cy="460851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www.booksr.co.kr/wp-content/uploads/2024/01/%EC%95%88%EB%93%9C%EB%A1%9C%EC%9D%B4%EB%93%9C-%ED%94%84%EB%A1%9C%EA%B7%B8%EB%9E%98%EB%B0%8D%EA%B0%9C%EC%A0%957%ED%8C%90_%EC%95%9E%ED%91%9C%EC%A7%80-1.png">
            <a:extLst>
              <a:ext uri="{FF2B5EF4-FFF2-40B4-BE49-F238E27FC236}">
                <a16:creationId xmlns:a16="http://schemas.microsoft.com/office/drawing/2014/main" id="{31B7D526-821C-466F-B1AE-D371DE42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2" y="1166281"/>
            <a:ext cx="3395478" cy="463898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강의 내용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23528" y="692696"/>
            <a:ext cx="5112568" cy="5544616"/>
          </a:xfrm>
        </p:spPr>
        <p:txBody>
          <a:bodyPr/>
          <a:lstStyle/>
          <a:p>
            <a:r>
              <a:rPr lang="ko-KR" altLang="en-US" sz="2400" dirty="0"/>
              <a:t>첫 학기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 </a:t>
            </a:r>
            <a:r>
              <a:rPr lang="ko-KR" altLang="en-US" sz="2000" dirty="0"/>
              <a:t>기초 사항 </a:t>
            </a:r>
          </a:p>
          <a:p>
            <a:pPr marL="914400" lvl="2" indent="0">
              <a:buNone/>
            </a:pPr>
            <a:r>
              <a:rPr lang="ko-KR" altLang="en-US" sz="1600" dirty="0"/>
              <a:t>개발 도구 설치 및 환경 설정</a:t>
            </a:r>
          </a:p>
          <a:p>
            <a:pPr marL="457200" lvl="1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애플리케이션 기본 구조 </a:t>
            </a:r>
          </a:p>
          <a:p>
            <a:pPr marL="457200" lvl="1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기본 위젯과 이벤트 처리</a:t>
            </a:r>
          </a:p>
          <a:p>
            <a:pPr marL="457200" lvl="1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레이아웃</a:t>
            </a:r>
          </a:p>
          <a:p>
            <a:pPr marL="457200" lvl="1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고급 위젯과 이벤트 처리</a:t>
            </a:r>
          </a:p>
          <a:p>
            <a:pPr marL="457200" lvl="1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장</a:t>
            </a:r>
            <a:r>
              <a:rPr lang="en-US" altLang="ko-KR" sz="2000" dirty="0"/>
              <a:t>. </a:t>
            </a:r>
            <a:r>
              <a:rPr lang="ko-KR" altLang="en-US" sz="2000" dirty="0"/>
              <a:t>액티비티와 </a:t>
            </a:r>
            <a:r>
              <a:rPr lang="ko-KR" altLang="en-US" sz="2000" dirty="0" err="1"/>
              <a:t>인텐트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장</a:t>
            </a:r>
            <a:r>
              <a:rPr lang="en-US" altLang="ko-KR" sz="2000" dirty="0"/>
              <a:t>-1. </a:t>
            </a:r>
            <a:r>
              <a:rPr lang="ko-KR" altLang="en-US" sz="2000" dirty="0"/>
              <a:t>메뉴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장</a:t>
            </a:r>
            <a:r>
              <a:rPr lang="en-US" altLang="ko-KR" sz="2000" dirty="0"/>
              <a:t>-2 </a:t>
            </a:r>
            <a:r>
              <a:rPr lang="ko-KR" altLang="en-US" sz="2000" dirty="0"/>
              <a:t>대화 상자</a:t>
            </a:r>
            <a:r>
              <a:rPr lang="en-US" altLang="ko-KR" sz="2000" dirty="0"/>
              <a:t>, </a:t>
            </a:r>
            <a:r>
              <a:rPr lang="ko-KR" altLang="en-US" sz="2000" dirty="0"/>
              <a:t>알림 </a:t>
            </a:r>
          </a:p>
          <a:p>
            <a:pPr marL="4572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장</a:t>
            </a:r>
            <a:r>
              <a:rPr lang="en-US" altLang="ko-KR" sz="2000" dirty="0"/>
              <a:t>-1. </a:t>
            </a:r>
            <a:r>
              <a:rPr lang="ko-KR" altLang="en-US" sz="2000" dirty="0"/>
              <a:t>어댑터 뷰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장</a:t>
            </a:r>
            <a:r>
              <a:rPr lang="en-US" altLang="ko-KR" sz="2000" dirty="0"/>
              <a:t>-1. </a:t>
            </a:r>
            <a:r>
              <a:rPr lang="ko-KR" altLang="en-US" sz="2000" dirty="0"/>
              <a:t>그래픽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장</a:t>
            </a:r>
            <a:r>
              <a:rPr lang="en-US" altLang="ko-KR" sz="2000" dirty="0"/>
              <a:t>-2. </a:t>
            </a:r>
            <a:r>
              <a:rPr lang="ko-KR" altLang="en-US" sz="2000" dirty="0"/>
              <a:t>터치 이벤트 처리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28256" cy="5544616"/>
          </a:xfrm>
        </p:spPr>
        <p:txBody>
          <a:bodyPr/>
          <a:lstStyle/>
          <a:p>
            <a:r>
              <a:rPr lang="ko-KR" altLang="en-US" sz="2400" dirty="0"/>
              <a:t>두번째 학기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1700" dirty="0"/>
              <a:t>10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리소스</a:t>
            </a:r>
            <a:r>
              <a:rPr lang="en-US" altLang="ko-KR" sz="1700" dirty="0"/>
              <a:t>, </a:t>
            </a:r>
            <a:r>
              <a:rPr lang="ko-KR" altLang="en-US" sz="1700" dirty="0"/>
              <a:t>스타일과 보안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8</a:t>
            </a:r>
            <a:r>
              <a:rPr lang="ko-KR" altLang="en-US" sz="1700" dirty="0"/>
              <a:t>장</a:t>
            </a:r>
            <a:r>
              <a:rPr lang="en-US" altLang="ko-KR" sz="1700" dirty="0"/>
              <a:t>-2. </a:t>
            </a:r>
            <a:r>
              <a:rPr lang="ko-KR" altLang="en-US" sz="1700" dirty="0" err="1"/>
              <a:t>프래그먼트</a:t>
            </a:r>
            <a:endParaRPr lang="ko-KR" altLang="en-US" sz="1700" dirty="0"/>
          </a:p>
          <a:p>
            <a:pPr marL="457200" lvl="1" indent="0">
              <a:buNone/>
            </a:pPr>
            <a:r>
              <a:rPr lang="en-US" altLang="ko-KR" sz="1700" dirty="0"/>
              <a:t>13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쓰레드와 게임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11</a:t>
            </a:r>
            <a:r>
              <a:rPr lang="ko-KR" altLang="en-US" sz="1700" dirty="0"/>
              <a:t>장</a:t>
            </a:r>
            <a:r>
              <a:rPr lang="en-US" altLang="ko-KR" sz="1700" dirty="0"/>
              <a:t>-1. </a:t>
            </a:r>
            <a:r>
              <a:rPr lang="ko-KR" altLang="en-US" sz="1700" dirty="0"/>
              <a:t>서비스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11</a:t>
            </a:r>
            <a:r>
              <a:rPr lang="ko-KR" altLang="en-US" sz="1700" dirty="0"/>
              <a:t>장</a:t>
            </a:r>
            <a:r>
              <a:rPr lang="en-US" altLang="ko-KR" sz="1700" dirty="0"/>
              <a:t>-2. </a:t>
            </a:r>
            <a:r>
              <a:rPr lang="ko-KR" altLang="en-US" sz="1700" dirty="0"/>
              <a:t>방송 수신자 </a:t>
            </a:r>
          </a:p>
          <a:p>
            <a:pPr marL="457200" lvl="1" indent="0">
              <a:buNone/>
            </a:pPr>
            <a:r>
              <a:rPr lang="en-US" altLang="ko-KR" sz="1700" dirty="0"/>
              <a:t>12</a:t>
            </a:r>
            <a:r>
              <a:rPr lang="ko-KR" altLang="en-US" sz="1700" dirty="0"/>
              <a:t>장</a:t>
            </a:r>
            <a:r>
              <a:rPr lang="en-US" altLang="ko-KR" sz="1700" dirty="0"/>
              <a:t>-2. </a:t>
            </a:r>
            <a:r>
              <a:rPr lang="ko-KR" altLang="en-US" sz="1700" dirty="0"/>
              <a:t>데이터베이스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11</a:t>
            </a:r>
            <a:r>
              <a:rPr lang="ko-KR" altLang="en-US" sz="1700" dirty="0"/>
              <a:t>장</a:t>
            </a:r>
            <a:r>
              <a:rPr lang="en-US" altLang="ko-KR" sz="1700" dirty="0"/>
              <a:t>-3. </a:t>
            </a:r>
            <a:r>
              <a:rPr lang="ko-KR" altLang="en-US" sz="1700" dirty="0" err="1"/>
              <a:t>컨텐트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프로바이더</a:t>
            </a:r>
            <a:endParaRPr lang="ko-KR" altLang="en-US" sz="1700" dirty="0"/>
          </a:p>
          <a:p>
            <a:pPr marL="457200" lvl="1" indent="0">
              <a:buNone/>
            </a:pPr>
            <a:r>
              <a:rPr lang="en-US" altLang="ko-KR" sz="1700" dirty="0"/>
              <a:t>12</a:t>
            </a:r>
            <a:r>
              <a:rPr lang="ko-KR" altLang="en-US" sz="1700" dirty="0"/>
              <a:t>장</a:t>
            </a:r>
            <a:r>
              <a:rPr lang="en-US" altLang="ko-KR" sz="1700" dirty="0"/>
              <a:t>-1. </a:t>
            </a:r>
            <a:r>
              <a:rPr lang="ko-KR" altLang="en-US" sz="1700" dirty="0"/>
              <a:t>파일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14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네트워크</a:t>
            </a:r>
          </a:p>
          <a:p>
            <a:pPr marL="457200" lvl="1" indent="0">
              <a:buNone/>
            </a:pPr>
            <a:r>
              <a:rPr lang="en-US" altLang="ko-KR" sz="1700" dirty="0">
                <a:solidFill>
                  <a:srgbClr val="C00000"/>
                </a:solidFill>
              </a:rPr>
              <a:t>MS</a:t>
            </a:r>
            <a:r>
              <a:rPr lang="ko-KR" altLang="en-US" sz="1700" dirty="0">
                <a:solidFill>
                  <a:srgbClr val="C00000"/>
                </a:solidFill>
              </a:rPr>
              <a:t> </a:t>
            </a:r>
            <a:r>
              <a:rPr lang="en-US" altLang="ko-KR" sz="1700" dirty="0">
                <a:solidFill>
                  <a:srgbClr val="C00000"/>
                </a:solidFill>
              </a:rPr>
              <a:t>SQL Server </a:t>
            </a:r>
            <a:r>
              <a:rPr lang="ko-KR" altLang="en-US" sz="1700" dirty="0">
                <a:solidFill>
                  <a:srgbClr val="C00000"/>
                </a:solidFill>
              </a:rPr>
              <a:t>사용</a:t>
            </a:r>
            <a:endParaRPr lang="en-US" altLang="ko-KR" sz="17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700" dirty="0"/>
              <a:t>15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위치 기반 앱 </a:t>
            </a:r>
          </a:p>
          <a:p>
            <a:pPr marL="457200" lvl="1" indent="0">
              <a:buNone/>
            </a:pPr>
            <a:r>
              <a:rPr lang="en-US" altLang="ko-KR" sz="1700" dirty="0"/>
              <a:t>16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멀티미디어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17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센서</a:t>
            </a:r>
            <a:endParaRPr lang="en-US" altLang="ko-KR" sz="1700" dirty="0"/>
          </a:p>
          <a:p>
            <a:pPr marL="457200" lvl="1" indent="0">
              <a:buNone/>
            </a:pPr>
            <a:r>
              <a:rPr lang="en-US" altLang="ko-KR" sz="1700" dirty="0"/>
              <a:t>18</a:t>
            </a:r>
            <a:r>
              <a:rPr lang="ko-KR" altLang="en-US" sz="1700" dirty="0"/>
              <a:t>장</a:t>
            </a:r>
            <a:r>
              <a:rPr lang="en-US" altLang="ko-KR" sz="1700" dirty="0"/>
              <a:t>. </a:t>
            </a:r>
            <a:r>
              <a:rPr lang="ko-KR" altLang="en-US" sz="1700" dirty="0"/>
              <a:t>쇼핑몰 </a:t>
            </a:r>
            <a:r>
              <a:rPr lang="en-US" altLang="ko-KR" sz="1700" dirty="0"/>
              <a:t>App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568233627"/>
      </p:ext>
    </p:extLst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평가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836712"/>
            <a:ext cx="8206680" cy="51054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일반적 사항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, </a:t>
            </a:r>
            <a:r>
              <a:rPr lang="ko-KR" altLang="en-US" dirty="0"/>
              <a:t>보고서의 </a:t>
            </a:r>
            <a:r>
              <a:rPr lang="en-US" altLang="ko-KR" dirty="0"/>
              <a:t>3</a:t>
            </a:r>
            <a:r>
              <a:rPr lang="ko-KR" altLang="en-US" dirty="0"/>
              <a:t>가지 항목으로 평가함</a:t>
            </a:r>
            <a:endParaRPr lang="en-US" altLang="ko-KR" dirty="0"/>
          </a:p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평가의 배점</a:t>
            </a:r>
            <a:endParaRPr lang="en-US" altLang="ko-KR" dirty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 </a:t>
            </a:r>
            <a:r>
              <a:rPr lang="en-US" altLang="ko-KR" dirty="0"/>
              <a:t>: 20%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중간고사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기말고사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: 20%</a:t>
            </a:r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3995936" y="2774032"/>
          <a:ext cx="4601516" cy="316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준비물</a:t>
            </a:r>
            <a:r>
              <a:rPr lang="en-US" altLang="ko-KR" dirty="0"/>
              <a:t> </a:t>
            </a:r>
            <a:r>
              <a:rPr lang="ko-KR" altLang="en-US" dirty="0"/>
              <a:t>및 과제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ko-KR" altLang="en-US" dirty="0"/>
              <a:t>교재 또는 </a:t>
            </a:r>
            <a:r>
              <a:rPr lang="en-US" altLang="ko-KR" dirty="0"/>
              <a:t>PPT </a:t>
            </a:r>
            <a:r>
              <a:rPr lang="ko-KR" altLang="en-US" dirty="0"/>
              <a:t>강의자료 출력물</a:t>
            </a:r>
            <a:endParaRPr lang="en-US" altLang="ko-KR" dirty="0"/>
          </a:p>
          <a:p>
            <a:pPr lvl="1"/>
            <a:r>
              <a:rPr lang="ko-KR" altLang="en-US" dirty="0"/>
              <a:t>필기 도구 </a:t>
            </a:r>
            <a:r>
              <a:rPr lang="en-US" altLang="ko-KR" dirty="0"/>
              <a:t>(</a:t>
            </a:r>
            <a:r>
              <a:rPr lang="ko-KR" altLang="en-US" dirty="0"/>
              <a:t>노트</a:t>
            </a:r>
            <a:r>
              <a:rPr lang="en-US" altLang="ko-KR" dirty="0"/>
              <a:t>,</a:t>
            </a:r>
            <a:r>
              <a:rPr lang="ko-KR" altLang="en-US" dirty="0"/>
              <a:t> 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강의 자료나 교재에 나온 영어 단어 암기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암기한 내용 </a:t>
            </a:r>
            <a:r>
              <a:rPr lang="en-US" altLang="ko-KR" dirty="0"/>
              <a:t>: </a:t>
            </a:r>
            <a:r>
              <a:rPr lang="ko-KR" altLang="en-US" dirty="0" err="1"/>
              <a:t>깜지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35541"/>
      </p:ext>
    </p:extLst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sz="2800" dirty="0"/>
              <a:t>No dumb question !!!</a:t>
            </a:r>
          </a:p>
          <a:p>
            <a:pPr eaLnBrk="1" hangingPunct="1">
              <a:defRPr/>
            </a:pPr>
            <a:r>
              <a:rPr lang="en-US" altLang="ko-KR" sz="2800" dirty="0"/>
              <a:t>I</a:t>
            </a:r>
            <a:r>
              <a:rPr lang="en-US" altLang="ko-KR" sz="2800" dirty="0">
                <a:latin typeface="Times New Roman" pitchFamily="18" charset="0"/>
              </a:rPr>
              <a:t>’</a:t>
            </a:r>
            <a:r>
              <a:rPr lang="en-US" altLang="ko-KR" sz="2800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sz="2800" dirty="0"/>
              <a:t>I</a:t>
            </a:r>
            <a:r>
              <a:rPr lang="en-US" altLang="ko-KR" sz="2800" dirty="0">
                <a:latin typeface="Times New Roman" pitchFamily="18" charset="0"/>
              </a:rPr>
              <a:t>’</a:t>
            </a:r>
            <a:r>
              <a:rPr lang="en-US" altLang="ko-KR" sz="2800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sz="2800" dirty="0"/>
              <a:t>I teach less, students learn more.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2363142" cy="208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522</Words>
  <Application>Microsoft Office PowerPoint</Application>
  <PresentationFormat>화면 슬라이드 쇼(4:3)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HY헤드라인M</vt:lpstr>
      <vt:lpstr>굴림</vt:lpstr>
      <vt:lpstr>맑은 고딕</vt:lpstr>
      <vt:lpstr>Times New Roman</vt:lpstr>
      <vt:lpstr>Wingdings</vt:lpstr>
      <vt:lpstr>2_기본 디자인</vt:lpstr>
      <vt:lpstr>Android 프로그래밍/응용 교과목 소개</vt:lpstr>
      <vt:lpstr>교수 소개 </vt:lpstr>
      <vt:lpstr>Android 관련 교과목</vt:lpstr>
      <vt:lpstr>강의 소개 </vt:lpstr>
      <vt:lpstr>강의 내용</vt:lpstr>
      <vt:lpstr>평가 방법</vt:lpstr>
      <vt:lpstr>준비물 및 과제</vt:lpstr>
      <vt:lpstr>Q &amp; A</vt:lpstr>
    </vt:vector>
  </TitlesOfParts>
  <Manager>현승렬</Manager>
  <Company>두원공과대학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2005 설치</dc:title>
  <dc:creator>현승렬</dc:creator>
  <cp:lastModifiedBy>현승렬</cp:lastModifiedBy>
  <cp:revision>262</cp:revision>
  <dcterms:created xsi:type="dcterms:W3CDTF">1601-01-01T00:00:00Z</dcterms:created>
  <dcterms:modified xsi:type="dcterms:W3CDTF">2025-08-06T07:13:13Z</dcterms:modified>
</cp:coreProperties>
</file>