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6" r:id="rId1"/>
  </p:sldMasterIdLst>
  <p:handoutMasterIdLst>
    <p:handoutMasterId r:id="rId9"/>
  </p:handoutMasterIdLst>
  <p:sldIdLst>
    <p:sldId id="256" r:id="rId2"/>
    <p:sldId id="288" r:id="rId3"/>
    <p:sldId id="292" r:id="rId4"/>
    <p:sldId id="284" r:id="rId5"/>
    <p:sldId id="653" r:id="rId6"/>
    <p:sldId id="654" r:id="rId7"/>
    <p:sldId id="281" r:id="rId8"/>
  </p:sldIdLst>
  <p:sldSz cx="9144000" cy="6858000" type="screen4x3"/>
  <p:notesSz cx="6669088" cy="992822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00CC"/>
    <a:srgbClr val="003300"/>
    <a:srgbClr val="FF9900"/>
    <a:srgbClr val="660066"/>
    <a:srgbClr val="3333FF"/>
    <a:srgbClr val="660033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76" autoAdjust="0"/>
  </p:normalViewPr>
  <p:slideViewPr>
    <p:cSldViewPr showGuides="1">
      <p:cViewPr varScale="1">
        <p:scale>
          <a:sx n="99" d="100"/>
          <a:sy n="99" d="100"/>
        </p:scale>
        <p:origin x="9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배점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77ED-4978-B085-02106CB8BDE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77ED-4978-B085-02106CB8BDE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77ED-4978-B085-02106CB8BDE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77ED-4978-B085-02106CB8BDE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77ED-4978-B085-02106CB8BD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출석</c:v>
                </c:pt>
                <c:pt idx="1">
                  <c:v>중간고사</c:v>
                </c:pt>
                <c:pt idx="2">
                  <c:v>기말고사</c:v>
                </c:pt>
                <c:pt idx="3">
                  <c:v>보고서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C-4113-9A29-8C342E31E21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35" tIns="45318" rIns="90635" bIns="45318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35" tIns="45318" rIns="90635" bIns="45318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35" tIns="45318" rIns="90635" bIns="45318" numCol="1" anchor="b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35" tIns="45318" rIns="90635" bIns="45318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fld id="{1B5DA736-EE69-4470-A4AE-20366FB7A7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263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1209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2F3DC9-1598-415E-8B10-F68296343805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122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75CF6-6B23-435A-A1E4-9E8EF6D1C21A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7410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D6D6596E-822D-4E3E-93E9-A4399049A6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75CF6-6B23-435A-A1E4-9E8EF6D1C21A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C4BB43-D17A-4953-8EE3-6014C32E9D4E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5105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843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158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837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673D2B-2176-422C-BDB0-5953B7D33B07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0199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9C861F-004C-424B-9569-FE0C21EF01CB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8647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D91C17-14B1-44CE-9E26-0CBD86419593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0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B02950-17C8-4D4B-A3D7-A450EC9EA412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5160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BA0897-1EFA-448E-9460-89BA3CE19E1B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999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10"/>
          <p:cNvSpPr>
            <a:spLocks noChangeArrowheads="1"/>
          </p:cNvSpPr>
          <p:nvPr userDrawn="1"/>
        </p:nvSpPr>
        <p:spPr bwMode="auto">
          <a:xfrm>
            <a:off x="0" y="6248400"/>
            <a:ext cx="9144000" cy="76200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30" name="TextBox 8"/>
          <p:cNvSpPr txBox="1">
            <a:spLocks noChangeArrowheads="1"/>
          </p:cNvSpPr>
          <p:nvPr userDrawn="1"/>
        </p:nvSpPr>
        <p:spPr bwMode="auto">
          <a:xfrm>
            <a:off x="4024313" y="6324600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컴퓨터공학과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6ACC3F-F64E-41CA-975F-C75EE17AAB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" y="6323564"/>
            <a:ext cx="2915816" cy="5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8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rhyun.doowon.ac.kr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ms.doowon.ac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ko-KR" dirty="0">
                <a:latin typeface="+mj-ea"/>
              </a:rPr>
              <a:t>DB </a:t>
            </a:r>
            <a:r>
              <a:rPr lang="ko-KR" altLang="en-US" dirty="0">
                <a:latin typeface="+mj-ea"/>
              </a:rPr>
              <a:t>활용</a:t>
            </a:r>
            <a:br>
              <a:rPr lang="en-US" altLang="ko-KR" dirty="0">
                <a:latin typeface="+mj-ea"/>
              </a:rPr>
            </a:br>
            <a:r>
              <a:rPr lang="ko-KR" altLang="en-US" dirty="0">
                <a:latin typeface="+mj-ea"/>
              </a:rPr>
              <a:t>교과목 소개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교수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5" y="764704"/>
            <a:ext cx="8469957" cy="545000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7" name="TextBox 6"/>
          <p:cNvSpPr txBox="1"/>
          <p:nvPr/>
        </p:nvSpPr>
        <p:spPr>
          <a:xfrm>
            <a:off x="1187624" y="908720"/>
            <a:ext cx="4326121" cy="46166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http://srhyun.doowon.ac.kr/</a:t>
            </a:r>
            <a:endParaRPr lang="ko-KR" altLang="en-US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922140"/>
      </p:ext>
    </p:extLst>
  </p:cSld>
  <p:clrMapOvr>
    <a:masterClrMapping/>
  </p:clrMapOvr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DB </a:t>
            </a:r>
            <a:r>
              <a:rPr lang="ko-KR" altLang="en-US" dirty="0"/>
              <a:t>관련 교과목</a:t>
            </a:r>
            <a:endParaRPr lang="ko-KR" altLang="en-US" dirty="0">
              <a:solidFill>
                <a:srgbClr val="3333FF"/>
              </a:solidFill>
            </a:endParaRPr>
          </a:p>
        </p:txBody>
      </p:sp>
      <p:graphicFrame>
        <p:nvGraphicFramePr>
          <p:cNvPr id="111" name="Group 13">
            <a:extLst>
              <a:ext uri="{FF2B5EF4-FFF2-40B4-BE49-F238E27FC236}">
                <a16:creationId xmlns:a16="http://schemas.microsoft.com/office/drawing/2014/main" id="{0376CCCF-2D42-48CD-9D4E-FB246E1C2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61341"/>
              </p:ext>
            </p:extLst>
          </p:nvPr>
        </p:nvGraphicFramePr>
        <p:xfrm>
          <a:off x="179511" y="834801"/>
          <a:ext cx="8808888" cy="4898455"/>
        </p:xfrm>
        <a:graphic>
          <a:graphicData uri="http://schemas.openxmlformats.org/drawingml/2006/table">
            <a:tbl>
              <a:tblPr/>
              <a:tblGrid>
                <a:gridCol w="1468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142560314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407997339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137998453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3254474312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400144707"/>
                    </a:ext>
                  </a:extLst>
                </a:gridCol>
              </a:tblGrid>
              <a:tr h="55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AutoShape 226">
            <a:extLst>
              <a:ext uri="{FF2B5EF4-FFF2-40B4-BE49-F238E27FC236}">
                <a16:creationId xmlns:a16="http://schemas.microsoft.com/office/drawing/2014/main" id="{C2286661-BFAD-4411-9634-76B07895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386" y="2172988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데이터베이스구축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AutoShape 227">
            <a:extLst>
              <a:ext uri="{FF2B5EF4-FFF2-40B4-BE49-F238E27FC236}">
                <a16:creationId xmlns:a16="http://schemas.microsoft.com/office/drawing/2014/main" id="{D55367B4-98C7-44E7-A4D6-33D4B4B8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329447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컴퓨터구조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230">
            <a:extLst>
              <a:ext uri="{FF2B5EF4-FFF2-40B4-BE49-F238E27FC236}">
                <a16:creationId xmlns:a16="http://schemas.microsoft.com/office/drawing/2014/main" id="{808F29F4-4CC5-4FB1-BF77-F95C5B65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08" y="4487330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C4750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포토샵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5" name="AutoShape 267">
            <a:extLst>
              <a:ext uri="{FF2B5EF4-FFF2-40B4-BE49-F238E27FC236}">
                <a16:creationId xmlns:a16="http://schemas.microsoft.com/office/drawing/2014/main" id="{CADE0AB5-194D-4DAA-9CC8-A8697FCC9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500" y="4487330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C4750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기획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AutoShape 334">
            <a:extLst>
              <a:ext uri="{FF2B5EF4-FFF2-40B4-BE49-F238E27FC236}">
                <a16:creationId xmlns:a16="http://schemas.microsoft.com/office/drawing/2014/main" id="{EBBFF8E0-99CF-4B4F-A00A-6D16FB9AD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8" y="5785231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웹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앱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AutoShape 339">
            <a:extLst>
              <a:ext uri="{FF2B5EF4-FFF2-40B4-BE49-F238E27FC236}">
                <a16:creationId xmlns:a16="http://schemas.microsoft.com/office/drawing/2014/main" id="{F32414A5-38A7-4333-AEE5-2B9BE8DE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253" y="5799385"/>
            <a:ext cx="1316819" cy="360363"/>
          </a:xfrm>
          <a:prstGeom prst="roundRect">
            <a:avLst>
              <a:gd name="adj" fmla="val 16667"/>
            </a:avLst>
          </a:prstGeom>
          <a:solidFill>
            <a:srgbClr val="C4750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디자인</a:t>
            </a:r>
          </a:p>
        </p:txBody>
      </p:sp>
      <p:sp>
        <p:nvSpPr>
          <p:cNvPr id="147" name="AutoShape 241">
            <a:extLst>
              <a:ext uri="{FF2B5EF4-FFF2-40B4-BE49-F238E27FC236}">
                <a16:creationId xmlns:a16="http://schemas.microsoft.com/office/drawing/2014/main" id="{A12E80E7-F13C-417A-BA1D-C26BAFDE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404197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기초수학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AutoShape 241">
            <a:extLst>
              <a:ext uri="{FF2B5EF4-FFF2-40B4-BE49-F238E27FC236}">
                <a16:creationId xmlns:a16="http://schemas.microsoft.com/office/drawing/2014/main" id="{E73920C0-13CA-4F4C-A29E-E6E8640A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26" y="404197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전산수학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AutoShape 251">
            <a:extLst>
              <a:ext uri="{FF2B5EF4-FFF2-40B4-BE49-F238E27FC236}">
                <a16:creationId xmlns:a16="http://schemas.microsoft.com/office/drawing/2014/main" id="{05BB4A8D-57F6-4516-8E24-D07CA5271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557" y="3289998"/>
            <a:ext cx="1339404" cy="28800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캡스톤디자인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1 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AutoShape 251">
            <a:extLst>
              <a:ext uri="{FF2B5EF4-FFF2-40B4-BE49-F238E27FC236}">
                <a16:creationId xmlns:a16="http://schemas.microsoft.com/office/drawing/2014/main" id="{641A3F16-D4C0-46ED-AB6A-8E40B4141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68" y="3284984"/>
            <a:ext cx="1339404" cy="28800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캡스톤디자인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2 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AutoShape 241">
            <a:extLst>
              <a:ext uri="{FF2B5EF4-FFF2-40B4-BE49-F238E27FC236}">
                <a16:creationId xmlns:a16="http://schemas.microsoft.com/office/drawing/2014/main" id="{FBA0AA65-1E91-4D31-8DEE-8266C102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3690478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Office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활용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152" name="AutoShape 241">
            <a:extLst>
              <a:ext uri="{FF2B5EF4-FFF2-40B4-BE49-F238E27FC236}">
                <a16:creationId xmlns:a16="http://schemas.microsoft.com/office/drawing/2014/main" id="{34A00598-A0D6-4D9D-BDBC-925BD269D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965" y="5803354"/>
            <a:ext cx="1291370" cy="3619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교양</a:t>
            </a:r>
          </a:p>
        </p:txBody>
      </p:sp>
      <p:sp>
        <p:nvSpPr>
          <p:cNvPr id="153" name="AutoShape 241">
            <a:extLst>
              <a:ext uri="{FF2B5EF4-FFF2-40B4-BE49-F238E27FC236}">
                <a16:creationId xmlns:a16="http://schemas.microsoft.com/office/drawing/2014/main" id="{824E072E-1497-4C46-BE17-FD562C6FA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26" y="506412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생활영어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AutoShape 239">
            <a:extLst>
              <a:ext uri="{FF2B5EF4-FFF2-40B4-BE49-F238E27FC236}">
                <a16:creationId xmlns:a16="http://schemas.microsoft.com/office/drawing/2014/main" id="{522C5845-5F2D-4507-834F-2CC81373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4" y="1503643"/>
            <a:ext cx="1334346" cy="266169"/>
          </a:xfrm>
          <a:prstGeom prst="roundRect">
            <a:avLst>
              <a:gd name="adj" fmla="val 12013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프로그래밍언어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155" name="AutoShape 239">
            <a:extLst>
              <a:ext uri="{FF2B5EF4-FFF2-40B4-BE49-F238E27FC236}">
                <a16:creationId xmlns:a16="http://schemas.microsoft.com/office/drawing/2014/main" id="{BC9225DC-DC85-4FF8-B439-E6E0F27F2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883" y="1495310"/>
            <a:ext cx="1334347" cy="282837"/>
          </a:xfrm>
          <a:prstGeom prst="roundRect">
            <a:avLst>
              <a:gd name="adj" fmla="val 10461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OOP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156" name="AutoShape 226">
            <a:extLst>
              <a:ext uri="{FF2B5EF4-FFF2-40B4-BE49-F238E27FC236}">
                <a16:creationId xmlns:a16="http://schemas.microsoft.com/office/drawing/2014/main" id="{9B1954BA-4EEB-4751-B351-0CDC87A8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500" y="2172988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데이터베이스활용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AutoShape 241">
            <a:extLst>
              <a:ext uri="{FF2B5EF4-FFF2-40B4-BE49-F238E27FC236}">
                <a16:creationId xmlns:a16="http://schemas.microsoft.com/office/drawing/2014/main" id="{EC75C927-871C-4BC0-B3B3-686B533A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807" y="4074290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전공토의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AutoShape 265">
            <a:extLst>
              <a:ext uri="{FF2B5EF4-FFF2-40B4-BE49-F238E27FC236}">
                <a16:creationId xmlns:a16="http://schemas.microsoft.com/office/drawing/2014/main" id="{4370D403-6D20-422F-8047-E8F2ED5C4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4" y="2172988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웹설계</a:t>
            </a: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AutoShape 315">
            <a:extLst>
              <a:ext uri="{FF2B5EF4-FFF2-40B4-BE49-F238E27FC236}">
                <a16:creationId xmlns:a16="http://schemas.microsoft.com/office/drawing/2014/main" id="{95859138-CE4A-422D-8AEA-0A4A0013F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061" y="1492530"/>
            <a:ext cx="1339404" cy="288000"/>
          </a:xfrm>
          <a:prstGeom prst="roundRect">
            <a:avLst>
              <a:gd name="adj" fmla="val 1216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Android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AutoShape 315">
            <a:extLst>
              <a:ext uri="{FF2B5EF4-FFF2-40B4-BE49-F238E27FC236}">
                <a16:creationId xmlns:a16="http://schemas.microsoft.com/office/drawing/2014/main" id="{CF63E4DD-FB6E-4E58-B69E-11D9F9AB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63" y="1834502"/>
            <a:ext cx="1339404" cy="288000"/>
          </a:xfrm>
          <a:prstGeom prst="roundRect">
            <a:avLst>
              <a:gd name="adj" fmla="val 1581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ASP.NET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AutoShape 315">
            <a:extLst>
              <a:ext uri="{FF2B5EF4-FFF2-40B4-BE49-F238E27FC236}">
                <a16:creationId xmlns:a16="http://schemas.microsoft.com/office/drawing/2014/main" id="{BB853B5F-7E82-4040-BFAB-9DC2FB29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348" y="1482187"/>
            <a:ext cx="1339404" cy="288000"/>
          </a:xfrm>
          <a:prstGeom prst="roundRect">
            <a:avLst>
              <a:gd name="adj" fmla="val 1581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Windows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AutoShape 315">
            <a:extLst>
              <a:ext uri="{FF2B5EF4-FFF2-40B4-BE49-F238E27FC236}">
                <a16:creationId xmlns:a16="http://schemas.microsoft.com/office/drawing/2014/main" id="{259E1D91-2739-4F73-B0B6-9A46840EF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831" y="1492530"/>
            <a:ext cx="1339404" cy="288000"/>
          </a:xfrm>
          <a:prstGeom prst="roundRect">
            <a:avLst>
              <a:gd name="adj" fmla="val 1216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Android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응용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AutoShape 241">
            <a:extLst>
              <a:ext uri="{FF2B5EF4-FFF2-40B4-BE49-F238E27FC236}">
                <a16:creationId xmlns:a16="http://schemas.microsoft.com/office/drawing/2014/main" id="{E30B28F5-D2D7-4F65-A9FB-FA4A4D47D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023" y="329447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정보처리산업기사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B65E0578-F476-4FEA-A3B5-F45425C725E7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7466961" y="3428985"/>
            <a:ext cx="129507" cy="501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54F8435-895A-4C25-82B1-C5185FCD4807}"/>
              </a:ext>
            </a:extLst>
          </p:cNvPr>
          <p:cNvCxnSpPr>
            <a:stCxn id="159" idx="3"/>
            <a:endCxn id="162" idx="1"/>
          </p:cNvCxnSpPr>
          <p:nvPr/>
        </p:nvCxnSpPr>
        <p:spPr>
          <a:xfrm>
            <a:off x="5980465" y="1636530"/>
            <a:ext cx="11836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7CEAC6A8-9CF4-4081-B5E3-591C2BF16427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V="1">
            <a:off x="3052230" y="1626187"/>
            <a:ext cx="131118" cy="1054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DEB14A4-2C09-484B-8E3D-1A8FA6488840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>
            <a:off x="1565460" y="1636728"/>
            <a:ext cx="152423" cy="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7CB9A986-38B6-4709-96AE-1FA993DB029C}"/>
              </a:ext>
            </a:extLst>
          </p:cNvPr>
          <p:cNvCxnSpPr>
            <a:cxnSpLocks/>
            <a:stCxn id="155" idx="3"/>
            <a:endCxn id="160" idx="1"/>
          </p:cNvCxnSpPr>
          <p:nvPr/>
        </p:nvCxnSpPr>
        <p:spPr>
          <a:xfrm>
            <a:off x="3052230" y="1636729"/>
            <a:ext cx="127733" cy="3417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utoShape 261">
            <a:extLst>
              <a:ext uri="{FF2B5EF4-FFF2-40B4-BE49-F238E27FC236}">
                <a16:creationId xmlns:a16="http://schemas.microsoft.com/office/drawing/2014/main" id="{AF454300-CFE1-4FA4-8663-1464603F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749" y="328903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자료구조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AutoShape 241">
            <a:extLst>
              <a:ext uri="{FF2B5EF4-FFF2-40B4-BE49-F238E27FC236}">
                <a16:creationId xmlns:a16="http://schemas.microsoft.com/office/drawing/2014/main" id="{BBC86A2B-6E67-4AEA-81E5-9CC38463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042" y="329141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정보통신개론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AutoShape 315">
            <a:extLst>
              <a:ext uri="{FF2B5EF4-FFF2-40B4-BE49-F238E27FC236}">
                <a16:creationId xmlns:a16="http://schemas.microsoft.com/office/drawing/2014/main" id="{088002B1-A734-42F2-B14E-CD525814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585" y="1844913"/>
            <a:ext cx="1339404" cy="288000"/>
          </a:xfrm>
          <a:prstGeom prst="roundRect">
            <a:avLst>
              <a:gd name="adj" fmla="val 1216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JSP 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AutoShape 227">
            <a:extLst>
              <a:ext uri="{FF2B5EF4-FFF2-40B4-BE49-F238E27FC236}">
                <a16:creationId xmlns:a16="http://schemas.microsoft.com/office/drawing/2014/main" id="{B2C840F6-E38B-4D55-AB51-F71601CEA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807" y="364592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운영체제 </a:t>
            </a: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AutoShape 261">
            <a:extLst>
              <a:ext uri="{FF2B5EF4-FFF2-40B4-BE49-F238E27FC236}">
                <a16:creationId xmlns:a16="http://schemas.microsoft.com/office/drawing/2014/main" id="{018679B1-FC2A-4B95-91CC-DC75C747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744" y="366047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알고리즘분석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AutoShape 226">
            <a:extLst>
              <a:ext uri="{FF2B5EF4-FFF2-40B4-BE49-F238E27FC236}">
                <a16:creationId xmlns:a16="http://schemas.microsoft.com/office/drawing/2014/main" id="{3B7680E8-E5AB-4EAD-B592-2879FB7E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386" y="2546817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파이썬프로그래밍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AutoShape 226">
            <a:extLst>
              <a:ext uri="{FF2B5EF4-FFF2-40B4-BE49-F238E27FC236}">
                <a16:creationId xmlns:a16="http://schemas.microsoft.com/office/drawing/2014/main" id="{88F3C002-54D0-42FB-B416-29025167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87" y="255283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머신러닝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AutoShape 226">
            <a:extLst>
              <a:ext uri="{FF2B5EF4-FFF2-40B4-BE49-F238E27FC236}">
                <a16:creationId xmlns:a16="http://schemas.microsoft.com/office/drawing/2014/main" id="{E2B6D358-1CFD-42C9-A952-616984F8E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202" y="2546817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딥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러닝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AutoShape 226">
            <a:extLst>
              <a:ext uri="{FF2B5EF4-FFF2-40B4-BE49-F238E27FC236}">
                <a16:creationId xmlns:a16="http://schemas.microsoft.com/office/drawing/2014/main" id="{BAE260E8-73A7-43DA-A041-57418915B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424" y="2542910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응용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AutoShape 226">
            <a:extLst>
              <a:ext uri="{FF2B5EF4-FFF2-40B4-BE49-F238E27FC236}">
                <a16:creationId xmlns:a16="http://schemas.microsoft.com/office/drawing/2014/main" id="{CC8CE718-0279-464B-86D3-725A7BBF4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1" y="2889891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임베디드시스템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AutoShape 226">
            <a:extLst>
              <a:ext uri="{FF2B5EF4-FFF2-40B4-BE49-F238E27FC236}">
                <a16:creationId xmlns:a16="http://schemas.microsoft.com/office/drawing/2014/main" id="{CA4E681F-1D79-4D6A-B88A-2C6A5B20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162" y="289432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네트워크및응용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AutoShape 226">
            <a:extLst>
              <a:ext uri="{FF2B5EF4-FFF2-40B4-BE49-F238E27FC236}">
                <a16:creationId xmlns:a16="http://schemas.microsoft.com/office/drawing/2014/main" id="{02CB4A0E-4ABF-4E46-A046-6929DEEB4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557" y="289432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무선통신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AutoShape 226">
            <a:extLst>
              <a:ext uri="{FF2B5EF4-FFF2-40B4-BE49-F238E27FC236}">
                <a16:creationId xmlns:a16="http://schemas.microsoft.com/office/drawing/2014/main" id="{3F6EF748-07DB-4B2B-A1F0-96ADDC42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072" y="2886246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플랫폼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AutoShape 334">
            <a:extLst>
              <a:ext uri="{FF2B5EF4-FFF2-40B4-BE49-F238E27FC236}">
                <a16:creationId xmlns:a16="http://schemas.microsoft.com/office/drawing/2014/main" id="{D95A7FF8-1449-40CA-B4F1-C67EBBE1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14" y="5799385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AutoShape 334">
            <a:extLst>
              <a:ext uri="{FF2B5EF4-FFF2-40B4-BE49-F238E27FC236}">
                <a16:creationId xmlns:a16="http://schemas.microsoft.com/office/drawing/2014/main" id="{744B2885-7C18-4903-AA5D-549D9C43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630" y="5793861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(AI/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빅데이터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AutoShape 334">
            <a:extLst>
              <a:ext uri="{FF2B5EF4-FFF2-40B4-BE49-F238E27FC236}">
                <a16:creationId xmlns:a16="http://schemas.microsoft.com/office/drawing/2014/main" id="{E44EEB0F-AAAA-4B87-A53D-77220C285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322" y="5792103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(IOT)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2C363C1-F430-4C3F-A8D7-1B4CBC625423}"/>
              </a:ext>
            </a:extLst>
          </p:cNvPr>
          <p:cNvCxnSpPr>
            <a:cxnSpLocks/>
            <a:stCxn id="156" idx="3"/>
            <a:endCxn id="112" idx="1"/>
          </p:cNvCxnSpPr>
          <p:nvPr/>
        </p:nvCxnSpPr>
        <p:spPr>
          <a:xfrm>
            <a:off x="3043904" y="2316988"/>
            <a:ext cx="151482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A08C93BC-35FD-4341-A596-2FD09A59EAAA}"/>
              </a:ext>
            </a:extLst>
          </p:cNvPr>
          <p:cNvCxnSpPr>
            <a:cxnSpLocks/>
            <a:stCxn id="174" idx="3"/>
            <a:endCxn id="175" idx="1"/>
          </p:cNvCxnSpPr>
          <p:nvPr/>
        </p:nvCxnSpPr>
        <p:spPr>
          <a:xfrm>
            <a:off x="4534790" y="2690817"/>
            <a:ext cx="111897" cy="602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ABEF43D5-CA9B-4596-8480-966389158D66}"/>
              </a:ext>
            </a:extLst>
          </p:cNvPr>
          <p:cNvCxnSpPr>
            <a:stCxn id="175" idx="3"/>
            <a:endCxn id="176" idx="1"/>
          </p:cNvCxnSpPr>
          <p:nvPr/>
        </p:nvCxnSpPr>
        <p:spPr>
          <a:xfrm flipV="1">
            <a:off x="5986091" y="2690817"/>
            <a:ext cx="130111" cy="602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851FCAA7-C0E2-49B7-91C8-BD3795972F82}"/>
              </a:ext>
            </a:extLst>
          </p:cNvPr>
          <p:cNvCxnSpPr>
            <a:cxnSpLocks/>
            <a:stCxn id="176" idx="3"/>
            <a:endCxn id="177" idx="1"/>
          </p:cNvCxnSpPr>
          <p:nvPr/>
        </p:nvCxnSpPr>
        <p:spPr>
          <a:xfrm flipV="1">
            <a:off x="7455606" y="2686910"/>
            <a:ext cx="122818" cy="390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BE50D14C-BBC7-4E33-A225-380249AFB184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>
            <a:off x="4546145" y="3033891"/>
            <a:ext cx="91017" cy="443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DAC63745-D0F7-47FC-9739-D7932BE02597}"/>
              </a:ext>
            </a:extLst>
          </p:cNvPr>
          <p:cNvCxnSpPr>
            <a:cxnSpLocks/>
            <a:stCxn id="179" idx="3"/>
            <a:endCxn id="180" idx="1"/>
          </p:cNvCxnSpPr>
          <p:nvPr/>
        </p:nvCxnSpPr>
        <p:spPr>
          <a:xfrm>
            <a:off x="5976566" y="3038329"/>
            <a:ext cx="150991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6E4F4FED-E714-48B7-B01B-340A9563EDDB}"/>
              </a:ext>
            </a:extLst>
          </p:cNvPr>
          <p:cNvCxnSpPr>
            <a:stCxn id="180" idx="3"/>
            <a:endCxn id="181" idx="1"/>
          </p:cNvCxnSpPr>
          <p:nvPr/>
        </p:nvCxnSpPr>
        <p:spPr>
          <a:xfrm flipV="1">
            <a:off x="7466961" y="3030246"/>
            <a:ext cx="130111" cy="8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5FB9725-2118-4BDD-A0FA-C1BC0FE66ADC}"/>
              </a:ext>
            </a:extLst>
          </p:cNvPr>
          <p:cNvGrpSpPr/>
          <p:nvPr/>
        </p:nvGrpSpPr>
        <p:grpSpPr>
          <a:xfrm>
            <a:off x="2158178" y="5368173"/>
            <a:ext cx="432048" cy="293043"/>
            <a:chOff x="722587" y="5584197"/>
            <a:chExt cx="432048" cy="293043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5E05E5D0-E4FF-4E3C-B928-009242D2A1C4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1CF9C64-41BA-461D-B730-BF1763FB2287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8FAC0ACD-A199-49BC-B2DC-D0A5D16BDA5C}"/>
              </a:ext>
            </a:extLst>
          </p:cNvPr>
          <p:cNvGrpSpPr/>
          <p:nvPr/>
        </p:nvGrpSpPr>
        <p:grpSpPr>
          <a:xfrm>
            <a:off x="3633641" y="5368173"/>
            <a:ext cx="432048" cy="293043"/>
            <a:chOff x="722587" y="5584197"/>
            <a:chExt cx="432048" cy="293043"/>
          </a:xfrm>
        </p:grpSpPr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0E39232F-EE0F-4B39-B550-42C399E2E9F1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73BF799-26CE-4747-BF96-4A48B3B88329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2AB98C4-7873-483E-BCC3-73813DF653DF}"/>
              </a:ext>
            </a:extLst>
          </p:cNvPr>
          <p:cNvGrpSpPr/>
          <p:nvPr/>
        </p:nvGrpSpPr>
        <p:grpSpPr>
          <a:xfrm>
            <a:off x="5109104" y="5368173"/>
            <a:ext cx="432048" cy="293043"/>
            <a:chOff x="722587" y="5584197"/>
            <a:chExt cx="432048" cy="293043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128B6C0-6EF5-40B0-A757-E0863E77ECA4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9DE62E-F14E-45F8-B5DC-A9C810F657C2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B8FABB8E-2BB7-4BFF-A1D5-EDC8185B9F0C}"/>
              </a:ext>
            </a:extLst>
          </p:cNvPr>
          <p:cNvGrpSpPr/>
          <p:nvPr/>
        </p:nvGrpSpPr>
        <p:grpSpPr>
          <a:xfrm>
            <a:off x="6584567" y="5368173"/>
            <a:ext cx="432048" cy="293043"/>
            <a:chOff x="722587" y="5584197"/>
            <a:chExt cx="432048" cy="293043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1FE27CA-D701-4A75-AA8D-E016E8938DA4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D263746-768A-4E43-A29F-C88DCDB2A770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B395BC0E-386F-4F3F-A398-2FBA0E64B0D4}"/>
              </a:ext>
            </a:extLst>
          </p:cNvPr>
          <p:cNvGrpSpPr/>
          <p:nvPr/>
        </p:nvGrpSpPr>
        <p:grpSpPr>
          <a:xfrm>
            <a:off x="8060030" y="5368173"/>
            <a:ext cx="432048" cy="293043"/>
            <a:chOff x="722587" y="5584197"/>
            <a:chExt cx="432048" cy="293043"/>
          </a:xfrm>
        </p:grpSpPr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BB54EC24-58F5-49AC-AA43-B3E0583C7B7B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1158586-EB69-4A49-8994-D6DAC5C601F3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75EB45F2-3BC2-462C-BB1F-094DD296A792}"/>
              </a:ext>
            </a:extLst>
          </p:cNvPr>
          <p:cNvGrpSpPr/>
          <p:nvPr/>
        </p:nvGrpSpPr>
        <p:grpSpPr>
          <a:xfrm>
            <a:off x="722587" y="5368173"/>
            <a:ext cx="432048" cy="293043"/>
            <a:chOff x="722587" y="5584197"/>
            <a:chExt cx="432048" cy="293043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D50852DA-2751-41C4-9587-BB820EBD7CE6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66E3638-9BE2-4786-B04C-3C8979099AFB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350981"/>
      </p:ext>
    </p:extLst>
  </p:cSld>
  <p:clrMapOvr>
    <a:masterClrMapping/>
  </p:clrMapOvr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강좌 소개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692150"/>
            <a:ext cx="9144000" cy="3890963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ko-KR" altLang="en-US" sz="2800" dirty="0"/>
              <a:t>학점</a:t>
            </a:r>
            <a:r>
              <a:rPr lang="en-US" altLang="ko-KR" sz="2800" dirty="0"/>
              <a:t>/</a:t>
            </a:r>
            <a:r>
              <a:rPr lang="ko-KR" altLang="en-US" sz="2800" dirty="0" err="1"/>
              <a:t>시수</a:t>
            </a:r>
            <a:r>
              <a:rPr lang="ko-KR" altLang="en-US" sz="2800" dirty="0"/>
              <a:t> </a:t>
            </a:r>
            <a:r>
              <a:rPr lang="en-US" altLang="ko-KR" sz="2800" dirty="0"/>
              <a:t>: 3</a:t>
            </a:r>
            <a:r>
              <a:rPr lang="ko-KR" altLang="en-US" sz="2800" dirty="0"/>
              <a:t>학점</a:t>
            </a:r>
            <a:r>
              <a:rPr lang="en-US" altLang="ko-KR" sz="2800" dirty="0"/>
              <a:t>/3</a:t>
            </a:r>
            <a:r>
              <a:rPr lang="ko-KR" altLang="en-US" sz="2800" dirty="0"/>
              <a:t>시간</a:t>
            </a:r>
            <a:endParaRPr lang="en-US" altLang="ko-KR" sz="2800" dirty="0"/>
          </a:p>
          <a:p>
            <a:pPr eaLnBrk="1" hangingPunct="1">
              <a:lnSpc>
                <a:spcPct val="170000"/>
              </a:lnSpc>
            </a:pPr>
            <a:r>
              <a:rPr lang="ko-KR" altLang="en-US" sz="2800" dirty="0"/>
              <a:t>교재 </a:t>
            </a:r>
            <a:r>
              <a:rPr lang="en-US" altLang="ko-KR" sz="2800" dirty="0"/>
              <a:t>: </a:t>
            </a:r>
            <a:r>
              <a:rPr lang="ko-KR" altLang="en-US" sz="2800" dirty="0">
                <a:solidFill>
                  <a:srgbClr val="0000CC"/>
                </a:solidFill>
              </a:rPr>
              <a:t>이것이 </a:t>
            </a:r>
            <a:r>
              <a:rPr lang="en-US" altLang="ko-KR" sz="2800" dirty="0">
                <a:solidFill>
                  <a:srgbClr val="0000CC"/>
                </a:solidFill>
              </a:rPr>
              <a:t>SQL Server</a:t>
            </a:r>
            <a:r>
              <a:rPr lang="ko-KR" altLang="en-US" sz="2800" dirty="0">
                <a:solidFill>
                  <a:srgbClr val="0000CC"/>
                </a:solidFill>
              </a:rPr>
              <a:t>다</a:t>
            </a:r>
            <a:r>
              <a:rPr lang="en-US" altLang="ko-KR" sz="2400" dirty="0">
                <a:solidFill>
                  <a:srgbClr val="0000CC"/>
                </a:solidFill>
              </a:rPr>
              <a:t>          </a:t>
            </a: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ko-KR" altLang="en-US" sz="2400" dirty="0"/>
              <a:t>              </a:t>
            </a:r>
            <a:r>
              <a:rPr lang="ko-KR" altLang="en-US" sz="2400" dirty="0" err="1">
                <a:solidFill>
                  <a:srgbClr val="003300"/>
                </a:solidFill>
              </a:rPr>
              <a:t>우재남</a:t>
            </a:r>
            <a:r>
              <a:rPr lang="en-US" altLang="ko-KR" sz="2400" dirty="0">
                <a:solidFill>
                  <a:srgbClr val="003300"/>
                </a:solidFill>
              </a:rPr>
              <a:t> (</a:t>
            </a:r>
            <a:r>
              <a:rPr lang="ko-KR" altLang="en-US" sz="2400" dirty="0" err="1">
                <a:solidFill>
                  <a:srgbClr val="003300"/>
                </a:solidFill>
              </a:rPr>
              <a:t>한빛미디어</a:t>
            </a:r>
            <a:r>
              <a:rPr lang="en-US" altLang="ko-KR" sz="2400" dirty="0">
                <a:solidFill>
                  <a:srgbClr val="003300"/>
                </a:solidFill>
              </a:rPr>
              <a:t>)</a:t>
            </a:r>
          </a:p>
          <a:p>
            <a:pPr eaLnBrk="1" hangingPunct="1">
              <a:lnSpc>
                <a:spcPct val="170000"/>
              </a:lnSpc>
            </a:pPr>
            <a:r>
              <a:rPr lang="ko-KR" altLang="en-US" sz="2800" dirty="0"/>
              <a:t>부교재 </a:t>
            </a:r>
            <a:r>
              <a:rPr lang="en-US" altLang="ko-KR" sz="2800" dirty="0"/>
              <a:t>: PPT </a:t>
            </a:r>
            <a:r>
              <a:rPr lang="ko-KR" altLang="en-US" sz="2800" dirty="0"/>
              <a:t>파일</a:t>
            </a:r>
          </a:p>
        </p:txBody>
      </p:sp>
      <p:pic>
        <p:nvPicPr>
          <p:cNvPr id="1026" name="Picture 2" descr="SQL Sever 2012. 1: 기본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52" y="2420888"/>
            <a:ext cx="2664296" cy="36331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이것이 SQL Server다">
            <a:extLst>
              <a:ext uri="{FF2B5EF4-FFF2-40B4-BE49-F238E27FC236}">
                <a16:creationId xmlns:a16="http://schemas.microsoft.com/office/drawing/2014/main" id="{A53283CA-270C-4AAA-8797-545974BE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71502"/>
            <a:ext cx="3417168" cy="438251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강의 진행 방식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dirty="0"/>
              <a:t>강의 진행 방식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sz="2000" dirty="0"/>
              <a:t>담당교수의 설명과 학생들의 실습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sz="2000" dirty="0"/>
              <a:t>매시간 실습내용은 </a:t>
            </a:r>
            <a:r>
              <a:rPr lang="en-US" altLang="ko-KR" sz="2000" dirty="0"/>
              <a:t>LMS </a:t>
            </a:r>
            <a:r>
              <a:rPr lang="ko-KR" altLang="en-US" sz="2000" dirty="0"/>
              <a:t>과제물로 제출</a:t>
            </a:r>
            <a:endParaRPr lang="en-US" altLang="ko-KR" sz="2000" dirty="0"/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ko-KR" sz="1800" dirty="0"/>
              <a:t>LMS : </a:t>
            </a:r>
            <a:r>
              <a:rPr lang="en-US" altLang="ko-KR" sz="1800" dirty="0">
                <a:solidFill>
                  <a:srgbClr val="C00000"/>
                </a:solidFill>
              </a:rPr>
              <a:t>L</a:t>
            </a:r>
            <a:r>
              <a:rPr lang="en-US" altLang="ko-KR" sz="1800" dirty="0"/>
              <a:t>earning </a:t>
            </a:r>
            <a:r>
              <a:rPr lang="en-US" altLang="ko-KR" sz="1800" dirty="0">
                <a:solidFill>
                  <a:srgbClr val="C00000"/>
                </a:solidFill>
              </a:rPr>
              <a:t>M</a:t>
            </a:r>
            <a:r>
              <a:rPr lang="en-US" altLang="ko-KR" sz="1800" dirty="0"/>
              <a:t>anagement </a:t>
            </a:r>
            <a:r>
              <a:rPr lang="en-US" altLang="ko-KR" sz="1800" dirty="0">
                <a:solidFill>
                  <a:srgbClr val="C00000"/>
                </a:solidFill>
              </a:rPr>
              <a:t>S</a:t>
            </a:r>
            <a:r>
              <a:rPr lang="en-US" altLang="ko-KR" sz="1800" dirty="0"/>
              <a:t>ystem</a:t>
            </a:r>
            <a:endParaRPr lang="ko-KR" altLang="en-US" sz="18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dirty="0"/>
              <a:t>강의록 다운로드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ko-KR" sz="2000" dirty="0">
                <a:hlinkClick r:id="rId2"/>
              </a:rPr>
              <a:t>http://lms.doowon.ac.kr/</a:t>
            </a:r>
            <a:r>
              <a:rPr lang="en-US" altLang="ko-KR" sz="2000" dirty="0"/>
              <a:t>  → </a:t>
            </a:r>
            <a:r>
              <a:rPr lang="ko-KR" altLang="en-US" sz="2000" dirty="0"/>
              <a:t>강의자료실</a:t>
            </a:r>
            <a:endParaRPr lang="en-US" altLang="ko-KR" sz="20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dirty="0"/>
              <a:t>Weekly Report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sz="2000" dirty="0"/>
              <a:t>주차 별 강의록</a:t>
            </a:r>
            <a:r>
              <a:rPr lang="en-US" altLang="ko-KR" sz="2000" dirty="0"/>
              <a:t> </a:t>
            </a:r>
            <a:r>
              <a:rPr lang="ko-KR" altLang="en-US" sz="2000" dirty="0"/>
              <a:t>내용 중에 모르는 </a:t>
            </a:r>
            <a:r>
              <a:rPr lang="ko-KR" altLang="en-US" sz="2000" dirty="0">
                <a:solidFill>
                  <a:srgbClr val="6600CC"/>
                </a:solidFill>
              </a:rPr>
              <a:t>영어 단어</a:t>
            </a:r>
            <a:r>
              <a:rPr lang="ko-KR" altLang="en-US" sz="2000" dirty="0"/>
              <a:t>가 있는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영어 단어의 뜻과 발음</a:t>
            </a:r>
            <a:r>
              <a:rPr lang="en-US" altLang="ko-KR" sz="2000" dirty="0"/>
              <a:t>, Spelling </a:t>
            </a:r>
            <a:r>
              <a:rPr lang="ko-KR" altLang="en-US" sz="2000" dirty="0"/>
              <a:t>을 </a:t>
            </a:r>
            <a:r>
              <a:rPr lang="en-US" altLang="ko-KR" sz="2000" dirty="0"/>
              <a:t>10</a:t>
            </a:r>
            <a:r>
              <a:rPr lang="ko-KR" altLang="en-US" sz="2000" dirty="0"/>
              <a:t>번 이상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암기될 때까지</a:t>
            </a:r>
            <a:r>
              <a:rPr lang="en-US" altLang="ko-KR" sz="2000" dirty="0"/>
              <a:t>)</a:t>
            </a:r>
            <a:r>
              <a:rPr lang="ko-KR" altLang="en-US" sz="2000" dirty="0"/>
              <a:t> 수기로 작성 제출</a:t>
            </a:r>
            <a:endParaRPr lang="en-US" altLang="ko-KR" sz="2000" dirty="0"/>
          </a:p>
        </p:txBody>
      </p:sp>
    </p:spTree>
  </p:cSld>
  <p:clrMapOvr>
    <a:masterClrMapping/>
  </p:clrMapOvr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평가 방법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836712"/>
            <a:ext cx="8206680" cy="51054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일반적 사항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출석</a:t>
            </a:r>
            <a:r>
              <a:rPr lang="en-US" altLang="ko-KR" dirty="0"/>
              <a:t>, </a:t>
            </a:r>
            <a:r>
              <a:rPr lang="ko-KR" altLang="en-US" dirty="0"/>
              <a:t>시험</a:t>
            </a:r>
            <a:r>
              <a:rPr lang="en-US" altLang="ko-KR" dirty="0"/>
              <a:t>, </a:t>
            </a:r>
            <a:r>
              <a:rPr lang="ko-KR" altLang="en-US" dirty="0"/>
              <a:t>보고서의 </a:t>
            </a:r>
            <a:r>
              <a:rPr lang="en-US" altLang="ko-KR" dirty="0"/>
              <a:t>3</a:t>
            </a:r>
            <a:r>
              <a:rPr lang="ko-KR" altLang="en-US" dirty="0"/>
              <a:t>가지 항목으로 평가함</a:t>
            </a:r>
            <a:endParaRPr lang="en-US" altLang="ko-KR" dirty="0"/>
          </a:p>
          <a:p>
            <a:pPr algn="just" eaLnBrk="1" hangingPunct="1">
              <a:lnSpc>
                <a:spcPct val="130000"/>
              </a:lnSpc>
              <a:defRPr/>
            </a:pPr>
            <a:r>
              <a:rPr lang="ko-KR" altLang="en-US" dirty="0"/>
              <a:t>평가의 배점</a:t>
            </a:r>
            <a:endParaRPr lang="en-US" altLang="ko-KR" dirty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출석 </a:t>
            </a:r>
            <a:r>
              <a:rPr lang="en-US" altLang="ko-KR" dirty="0"/>
              <a:t>: 20%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중간고사 </a:t>
            </a:r>
            <a:r>
              <a:rPr lang="en-US" altLang="ko-KR" dirty="0"/>
              <a:t>: 30%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기말고사 </a:t>
            </a:r>
            <a:r>
              <a:rPr lang="en-US" altLang="ko-KR" dirty="0"/>
              <a:t>: 30%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보고서 </a:t>
            </a:r>
            <a:r>
              <a:rPr lang="en-US" altLang="ko-KR" dirty="0"/>
              <a:t>: 20%</a:t>
            </a: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431952229"/>
              </p:ext>
            </p:extLst>
          </p:nvPr>
        </p:nvGraphicFramePr>
        <p:xfrm>
          <a:off x="3995936" y="2774032"/>
          <a:ext cx="4601516" cy="316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 내용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46869" y="764704"/>
            <a:ext cx="8129587" cy="5328592"/>
          </a:xfrm>
          <a:solidFill>
            <a:schemeClr val="bg1"/>
          </a:solidFill>
        </p:spPr>
        <p:txBody>
          <a:bodyPr anchor="ctr"/>
          <a:lstStyle/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ko-KR" sz="2400" dirty="0">
                <a:solidFill>
                  <a:srgbClr val="6600CC"/>
                </a:solidFill>
              </a:rPr>
              <a:t>DBMS </a:t>
            </a:r>
            <a:r>
              <a:rPr lang="ko-KR" altLang="en-US" sz="2400" dirty="0">
                <a:solidFill>
                  <a:srgbClr val="6600CC"/>
                </a:solidFill>
              </a:rPr>
              <a:t>개요 및 </a:t>
            </a:r>
            <a:r>
              <a:rPr lang="en-US" altLang="ko-KR" sz="2400" dirty="0">
                <a:solidFill>
                  <a:srgbClr val="6600CC"/>
                </a:solidFill>
              </a:rPr>
              <a:t>SQL Server </a:t>
            </a:r>
            <a:r>
              <a:rPr lang="ko-KR" altLang="en-US" sz="2400" dirty="0">
                <a:solidFill>
                  <a:srgbClr val="6600CC"/>
                </a:solidFill>
              </a:rPr>
              <a:t>소개</a:t>
            </a:r>
            <a:endParaRPr lang="en-US" altLang="ko-KR" sz="2400" dirty="0">
              <a:solidFill>
                <a:srgbClr val="6600CC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ko-KR" sz="2400" dirty="0">
                <a:solidFill>
                  <a:srgbClr val="6600CC"/>
                </a:solidFill>
              </a:rPr>
              <a:t>SQL</a:t>
            </a:r>
            <a:r>
              <a:rPr lang="ko-KR" altLang="en-US" sz="2400" dirty="0">
                <a:solidFill>
                  <a:srgbClr val="6600CC"/>
                </a:solidFill>
              </a:rPr>
              <a:t> </a:t>
            </a:r>
            <a:r>
              <a:rPr lang="en-US" altLang="ko-KR" sz="2400" dirty="0">
                <a:solidFill>
                  <a:srgbClr val="6600CC"/>
                </a:solidFill>
              </a:rPr>
              <a:t>Server </a:t>
            </a:r>
            <a:r>
              <a:rPr lang="ko-KR" altLang="en-US" sz="2400" dirty="0">
                <a:solidFill>
                  <a:srgbClr val="6600CC"/>
                </a:solidFill>
              </a:rPr>
              <a:t>관련 프로그램 설치</a:t>
            </a:r>
            <a:endParaRPr lang="en-US" altLang="ko-KR" sz="2400" dirty="0">
              <a:solidFill>
                <a:srgbClr val="6600CC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ko-KR" sz="2400" dirty="0">
                <a:solidFill>
                  <a:srgbClr val="6600CC"/>
                </a:solidFill>
              </a:rPr>
              <a:t>SQL Server </a:t>
            </a:r>
            <a:r>
              <a:rPr lang="ko-KR" altLang="en-US" sz="2400" dirty="0">
                <a:solidFill>
                  <a:srgbClr val="6600CC"/>
                </a:solidFill>
              </a:rPr>
              <a:t>원격 접속 설정</a:t>
            </a:r>
            <a:endParaRPr lang="en-US" altLang="ko-KR" sz="2400" dirty="0">
              <a:solidFill>
                <a:srgbClr val="6600CC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ko-KR" sz="2400" dirty="0">
                <a:solidFill>
                  <a:srgbClr val="6600CC"/>
                </a:solidFill>
              </a:rPr>
              <a:t>Database </a:t>
            </a:r>
            <a:r>
              <a:rPr lang="ko-KR" altLang="en-US" sz="2400" dirty="0">
                <a:solidFill>
                  <a:srgbClr val="6600CC"/>
                </a:solidFill>
              </a:rPr>
              <a:t>이론</a:t>
            </a:r>
            <a:endParaRPr lang="en-US" altLang="ko-KR" sz="2400" dirty="0">
              <a:solidFill>
                <a:srgbClr val="6600CC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ko-KR" sz="2400" dirty="0">
                <a:solidFill>
                  <a:srgbClr val="6600CC"/>
                </a:solidFill>
              </a:rPr>
              <a:t>SQL Server</a:t>
            </a:r>
            <a:r>
              <a:rPr lang="ko-KR" altLang="en-US" sz="2400" dirty="0">
                <a:solidFill>
                  <a:srgbClr val="6600CC"/>
                </a:solidFill>
              </a:rPr>
              <a:t>의 툴과 유틸리티 사용하기</a:t>
            </a:r>
            <a:endParaRPr lang="en-US" altLang="ko-KR" sz="2400" dirty="0">
              <a:solidFill>
                <a:srgbClr val="6600CC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ko-KR" sz="2400" dirty="0">
                <a:solidFill>
                  <a:srgbClr val="6600CC"/>
                </a:solidFill>
              </a:rPr>
              <a:t>Transact SQL </a:t>
            </a:r>
            <a:r>
              <a:rPr lang="ko-KR" altLang="en-US" sz="2400" dirty="0">
                <a:solidFill>
                  <a:srgbClr val="6600CC"/>
                </a:solidFill>
              </a:rPr>
              <a:t>기본</a:t>
            </a:r>
            <a:endParaRPr lang="en-US" altLang="ko-KR" sz="2400" dirty="0">
              <a:solidFill>
                <a:srgbClr val="6600CC"/>
              </a:solidFill>
            </a:endParaRPr>
          </a:p>
          <a:p>
            <a:pPr marL="631825" lvl="1" indent="-231775" eaLnBrk="1" hangingPunct="1">
              <a:lnSpc>
                <a:spcPct val="110000"/>
              </a:lnSpc>
            </a:pPr>
            <a:r>
              <a:rPr lang="en-US" altLang="ko-KR" sz="2000" dirty="0"/>
              <a:t>Select, Insert, Update, Delete</a:t>
            </a:r>
          </a:p>
          <a:p>
            <a:pPr marL="609600" indent="-6096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ko-KR" sz="2400" dirty="0">
                <a:solidFill>
                  <a:srgbClr val="6600CC"/>
                </a:solidFill>
              </a:rPr>
              <a:t>Transact SQL </a:t>
            </a:r>
            <a:r>
              <a:rPr lang="ko-KR" altLang="en-US" sz="2400" dirty="0">
                <a:solidFill>
                  <a:srgbClr val="6600CC"/>
                </a:solidFill>
              </a:rPr>
              <a:t>고급</a:t>
            </a:r>
            <a:endParaRPr lang="en-US" altLang="ko-KR" sz="2400" dirty="0">
              <a:solidFill>
                <a:srgbClr val="6600CC"/>
              </a:solidFill>
            </a:endParaRPr>
          </a:p>
          <a:p>
            <a:pPr marL="631825" lvl="1" indent="-231775" eaLnBrk="1" hangingPunct="1">
              <a:lnSpc>
                <a:spcPct val="110000"/>
              </a:lnSpc>
            </a:pPr>
            <a:r>
              <a:rPr lang="ko-KR" altLang="en-US" sz="2000" dirty="0"/>
              <a:t>제공함수</a:t>
            </a:r>
            <a:r>
              <a:rPr lang="en-US" altLang="ko-KR" sz="2000" dirty="0"/>
              <a:t>, Join, Union, Except, Intersect, SQL</a:t>
            </a:r>
            <a:r>
              <a:rPr lang="ko-KR" altLang="en-US" sz="2000" dirty="0"/>
              <a:t> </a:t>
            </a:r>
            <a:r>
              <a:rPr lang="en-US" altLang="ko-KR" sz="2000" dirty="0"/>
              <a:t>Programming</a:t>
            </a:r>
          </a:p>
          <a:p>
            <a:pPr marL="609600" indent="-609600" eaLnBrk="1" hangingPunct="1">
              <a:lnSpc>
                <a:spcPct val="110000"/>
              </a:lnSpc>
              <a:buFont typeface="HY헤드라인M" pitchFamily="18" charset="-127"/>
              <a:buAutoNum type="arabicPeriod"/>
            </a:pPr>
            <a:r>
              <a:rPr lang="en-US" altLang="ko-KR" sz="2400" dirty="0">
                <a:solidFill>
                  <a:srgbClr val="6600CC"/>
                </a:solidFill>
              </a:rPr>
              <a:t>Table</a:t>
            </a:r>
            <a:r>
              <a:rPr lang="ko-KR" altLang="en-US" sz="2400" dirty="0">
                <a:solidFill>
                  <a:srgbClr val="6600CC"/>
                </a:solidFill>
              </a:rPr>
              <a:t>과 </a:t>
            </a:r>
            <a:r>
              <a:rPr lang="en-US" altLang="ko-KR" sz="2400" dirty="0">
                <a:solidFill>
                  <a:srgbClr val="6600CC"/>
                </a:solidFill>
              </a:rPr>
              <a:t>Schema</a:t>
            </a:r>
          </a:p>
        </p:txBody>
      </p:sp>
    </p:spTree>
  </p:cSld>
  <p:clrMapOvr>
    <a:masterClrMapping/>
  </p:clrMapOvr>
  <p:extLst mod="1"/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393</Words>
  <Application>Microsoft Office PowerPoint</Application>
  <PresentationFormat>화면 슬라이드 쇼(4:3)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HY견고딕</vt:lpstr>
      <vt:lpstr>Times New Roman</vt:lpstr>
      <vt:lpstr>Wingdings</vt:lpstr>
      <vt:lpstr>맑은 고딕</vt:lpstr>
      <vt:lpstr>2_기본 디자인</vt:lpstr>
      <vt:lpstr>DB 활용 교과목 소개</vt:lpstr>
      <vt:lpstr>교수 소개 </vt:lpstr>
      <vt:lpstr>DB 관련 교과목</vt:lpstr>
      <vt:lpstr>강좌 소개</vt:lpstr>
      <vt:lpstr>강의 진행 방식</vt:lpstr>
      <vt:lpstr>평가 방법</vt:lpstr>
      <vt:lpstr>학습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srhyun</dc:creator>
  <cp:lastModifiedBy>현승렬</cp:lastModifiedBy>
  <cp:revision>93</cp:revision>
  <dcterms:created xsi:type="dcterms:W3CDTF">1601-01-01T00:00:00Z</dcterms:created>
  <dcterms:modified xsi:type="dcterms:W3CDTF">2024-07-26T05:50:43Z</dcterms:modified>
</cp:coreProperties>
</file>