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handoutMasterIdLst>
    <p:handoutMasterId r:id="rId25"/>
  </p:handoutMasterIdLst>
  <p:sldIdLst>
    <p:sldId id="655" r:id="rId2"/>
    <p:sldId id="286" r:id="rId3"/>
    <p:sldId id="263" r:id="rId4"/>
    <p:sldId id="659" r:id="rId5"/>
    <p:sldId id="272" r:id="rId6"/>
    <p:sldId id="273" r:id="rId7"/>
    <p:sldId id="274" r:id="rId8"/>
    <p:sldId id="275" r:id="rId9"/>
    <p:sldId id="276" r:id="rId10"/>
    <p:sldId id="277" r:id="rId11"/>
    <p:sldId id="660" r:id="rId12"/>
    <p:sldId id="721" r:id="rId13"/>
    <p:sldId id="722" r:id="rId14"/>
    <p:sldId id="661" r:id="rId15"/>
    <p:sldId id="279" r:id="rId16"/>
    <p:sldId id="656" r:id="rId17"/>
    <p:sldId id="282" r:id="rId18"/>
    <p:sldId id="283" r:id="rId19"/>
    <p:sldId id="662" r:id="rId20"/>
    <p:sldId id="658" r:id="rId21"/>
    <p:sldId id="394" r:id="rId22"/>
    <p:sldId id="725" r:id="rId23"/>
    <p:sldId id="723" r:id="rId24"/>
  </p:sldIdLst>
  <p:sldSz cx="9144000" cy="6858000" type="screen4x3"/>
  <p:notesSz cx="6669088" cy="992822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CC"/>
    <a:srgbClr val="660066"/>
    <a:srgbClr val="FF9900"/>
    <a:srgbClr val="003300"/>
    <a:srgbClr val="660033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76" autoAdjust="0"/>
  </p:normalViewPr>
  <p:slideViewPr>
    <p:cSldViewPr showGuides="1">
      <p:cViewPr varScale="1">
        <p:scale>
          <a:sx n="99" d="100"/>
          <a:sy n="99" d="100"/>
        </p:scale>
        <p:origin x="9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35" tIns="45318" rIns="90635" bIns="45318" numCol="1" anchor="t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35" tIns="45318" rIns="90635" bIns="45318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35" tIns="45318" rIns="90635" bIns="45318" numCol="1" anchor="b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35" tIns="45318" rIns="90635" bIns="45318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pPr>
              <a:defRPr/>
            </a:pPr>
            <a:fld id="{1B5DA736-EE69-4470-A4AE-20366FB7A7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9263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679055"/>
            <a:ext cx="91440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719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2F3DC9-1598-415E-8B10-F68296343805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036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75CF6-6B23-435A-A1E4-9E8EF6D1C21A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4383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679055"/>
            <a:ext cx="91440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D6D6596E-822D-4E3E-93E9-A4399049A6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75CF6-6B23-435A-A1E4-9E8EF6D1C21A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71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3275856" y="6536377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제출하세요</a:t>
            </a:r>
            <a:r>
              <a:rPr lang="en-US" altLang="ko-KR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2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6896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3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C4BB43-D17A-4953-8EE3-6014C32E9D4E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71872"/>
            <a:ext cx="8928992" cy="5393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101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872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805A2-9F84-45BE-8BD7-1E51A1DF9424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197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673D2B-2176-422C-BDB0-5953B7D33B07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502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9C861F-004C-424B-9569-FE0C21EF01CB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0993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D91C17-14B1-44CE-9E26-0CBD86419593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8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B02950-17C8-4D4B-A3D7-A450EC9EA412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4587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BA0897-1EFA-448E-9460-89BA3CE19E1B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4167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10"/>
          <p:cNvSpPr>
            <a:spLocks noChangeArrowheads="1"/>
          </p:cNvSpPr>
          <p:nvPr userDrawn="1"/>
        </p:nvSpPr>
        <p:spPr bwMode="auto">
          <a:xfrm>
            <a:off x="0" y="6248400"/>
            <a:ext cx="9144000" cy="76200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30" name="TextBox 8"/>
          <p:cNvSpPr txBox="1">
            <a:spLocks noChangeArrowheads="1"/>
          </p:cNvSpPr>
          <p:nvPr userDrawn="1"/>
        </p:nvSpPr>
        <p:spPr bwMode="auto">
          <a:xfrm>
            <a:off x="4024313" y="6324600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컴퓨터공학과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C7CE0C-02EC-4ED8-A5EB-DB614B67CD6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" y="6323564"/>
            <a:ext cx="2915816" cy="5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0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28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.sl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98923265-FD3D-4E3F-9ED3-FE9D11523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63500" eaLnBrk="1" hangingPunct="1">
              <a:defRPr/>
            </a:pPr>
            <a:r>
              <a:rPr lang="en-US" altLang="ko-KR">
                <a:ea typeface="HY견고딕" panose="02030600000101010101" pitchFamily="18" charset="-127"/>
              </a:rPr>
              <a:t>DBMS </a:t>
            </a:r>
            <a:r>
              <a:rPr lang="ko-KR" altLang="en-US" dirty="0">
                <a:ea typeface="HY견고딕" panose="02030600000101010101" pitchFamily="18" charset="-127"/>
              </a:rPr>
              <a:t>개요와 </a:t>
            </a:r>
            <a:br>
              <a:rPr lang="en-US" altLang="ko-KR" dirty="0">
                <a:ea typeface="HY견고딕" panose="02030600000101010101" pitchFamily="18" charset="-127"/>
              </a:rPr>
            </a:br>
            <a:r>
              <a:rPr lang="en-US" altLang="ko-KR" dirty="0">
                <a:ea typeface="HY견고딕" panose="02030600000101010101" pitchFamily="18" charset="-127"/>
              </a:rPr>
              <a:t>SQL Server </a:t>
            </a:r>
            <a:r>
              <a:rPr lang="ko-KR" altLang="en-US" dirty="0">
                <a:ea typeface="HY견고딕" panose="02030600000101010101" pitchFamily="18" charset="-127"/>
              </a:rPr>
              <a:t>소개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7">
            <a:extLst>
              <a:ext uri="{FF2B5EF4-FFF2-40B4-BE49-F238E27FC236}">
                <a16:creationId xmlns:a16="http://schemas.microsoft.com/office/drawing/2014/main" id="{499C18F7-B96E-4124-AF66-33F5B931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3068961"/>
            <a:ext cx="483139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3FF46CE-2ADE-4D14-83EA-43F946EC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>
                <a:latin typeface="+mj-ea"/>
              </a:rPr>
              <a:t>SQL </a:t>
            </a:r>
            <a:r>
              <a:rPr lang="ko-KR" altLang="en-US" dirty="0">
                <a:latin typeface="+mj-ea"/>
              </a:rPr>
              <a:t>개요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4FBE7C5E-50D6-4560-BE7A-AB510C04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2" indent="-342900" eaLnBrk="1" hangingPunct="1">
              <a:defRPr/>
            </a:pPr>
            <a:r>
              <a:rPr lang="en-US" altLang="ko-KR" sz="2800" dirty="0"/>
              <a:t>SQL(</a:t>
            </a:r>
            <a:r>
              <a:rPr lang="en-US" altLang="ko-KR" sz="2800" dirty="0">
                <a:solidFill>
                  <a:srgbClr val="C00000"/>
                </a:solidFill>
              </a:rPr>
              <a:t>S</a:t>
            </a:r>
            <a:r>
              <a:rPr lang="en-US" altLang="ko-KR" sz="2800" dirty="0"/>
              <a:t>tructured </a:t>
            </a:r>
            <a:r>
              <a:rPr lang="en-US" altLang="ko-KR" sz="2800" dirty="0">
                <a:solidFill>
                  <a:srgbClr val="C00000"/>
                </a:solidFill>
              </a:rPr>
              <a:t>Q</a:t>
            </a:r>
            <a:r>
              <a:rPr lang="en-US" altLang="ko-KR" sz="2800" dirty="0"/>
              <a:t>uery </a:t>
            </a:r>
            <a:r>
              <a:rPr lang="en-US" altLang="ko-KR" sz="2800" dirty="0">
                <a:solidFill>
                  <a:srgbClr val="C00000"/>
                </a:solidFill>
              </a:rPr>
              <a:t>L</a:t>
            </a:r>
            <a:r>
              <a:rPr lang="en-US" altLang="ko-KR" sz="2800" dirty="0"/>
              <a:t>anguage)</a:t>
            </a:r>
            <a:r>
              <a:rPr lang="ko-KR" altLang="en-US" sz="2800" dirty="0"/>
              <a:t>는 관계형 데이터베이스에서 사용되는 언어</a:t>
            </a:r>
            <a:endParaRPr lang="en-US" altLang="ko-KR" sz="2800" dirty="0"/>
          </a:p>
          <a:p>
            <a:pPr marL="461962" eaLnBrk="1" hangingPunct="1">
              <a:defRPr/>
            </a:pPr>
            <a:r>
              <a:rPr lang="ko-KR" altLang="en-US" sz="2800" dirty="0"/>
              <a:t>구조적으로 설계된 질의 전용 언어</a:t>
            </a:r>
          </a:p>
          <a:p>
            <a:pPr marL="461962" indent="-342900" eaLnBrk="1" hangingPunct="1">
              <a:defRPr/>
            </a:pPr>
            <a:r>
              <a:rPr lang="en-US" altLang="ko-KR" sz="2800" dirty="0"/>
              <a:t>SEQUEL(</a:t>
            </a:r>
            <a:r>
              <a:rPr lang="en-US" altLang="ko-KR" sz="2800" dirty="0">
                <a:solidFill>
                  <a:srgbClr val="C00000"/>
                </a:solidFill>
              </a:rPr>
              <a:t>S</a:t>
            </a:r>
            <a:r>
              <a:rPr lang="en-US" altLang="ko-KR" sz="2800" dirty="0"/>
              <a:t>tructured </a:t>
            </a:r>
            <a:r>
              <a:rPr lang="en-US" altLang="ko-KR" sz="2800" dirty="0">
                <a:solidFill>
                  <a:srgbClr val="C00000"/>
                </a:solidFill>
              </a:rPr>
              <a:t>E</a:t>
            </a:r>
            <a:r>
              <a:rPr lang="en-US" altLang="ko-KR" sz="2800" dirty="0"/>
              <a:t>nglish </a:t>
            </a:r>
            <a:r>
              <a:rPr lang="en-US" altLang="ko-KR" sz="2800" dirty="0">
                <a:solidFill>
                  <a:srgbClr val="C00000"/>
                </a:solidFill>
              </a:rPr>
              <a:t>Qu</a:t>
            </a:r>
            <a:r>
              <a:rPr lang="en-US" altLang="ko-KR" sz="2800" dirty="0"/>
              <a:t>ery </a:t>
            </a:r>
            <a:r>
              <a:rPr lang="en-US" altLang="ko-KR" sz="2800" dirty="0">
                <a:solidFill>
                  <a:srgbClr val="C00000"/>
                </a:solidFill>
              </a:rPr>
              <a:t>L</a:t>
            </a:r>
            <a:r>
              <a:rPr lang="en-US" altLang="ko-KR" sz="2800" dirty="0"/>
              <a:t>anguage)</a:t>
            </a:r>
          </a:p>
          <a:p>
            <a:pPr marL="461962" indent="-342900" eaLnBrk="1" hangingPunct="1">
              <a:defRPr/>
            </a:pPr>
            <a:r>
              <a:rPr lang="en-US" altLang="ko-KR" sz="2800" dirty="0"/>
              <a:t>SQL </a:t>
            </a:r>
            <a:r>
              <a:rPr lang="ko-KR" altLang="en-US" sz="2800" dirty="0"/>
              <a:t>종류</a:t>
            </a:r>
            <a:endParaRPr lang="en-US" altLang="ko-KR" sz="2800" dirty="0"/>
          </a:p>
          <a:p>
            <a:pPr marL="461962" indent="-342900" eaLnBrk="1" hangingPunct="1">
              <a:defRPr/>
            </a:pPr>
            <a:endParaRPr lang="en-US" altLang="ko-KR" sz="2800" dirty="0"/>
          </a:p>
          <a:p>
            <a:pPr marL="461962" indent="-342900" eaLnBrk="1" hangingPunct="1">
              <a:defRPr/>
            </a:pPr>
            <a:endParaRPr lang="en-US" altLang="ko-KR" sz="2800" dirty="0"/>
          </a:p>
        </p:txBody>
      </p:sp>
    </p:spTree>
  </p:cSld>
  <p:clrMapOvr>
    <a:masterClrMapping/>
  </p:clrMapOvr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FF46CE-2ADE-4D14-83EA-43F946EC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표준</a:t>
            </a:r>
            <a:r>
              <a:rPr lang="en-US" altLang="ko-KR" dirty="0">
                <a:latin typeface="+mj-ea"/>
              </a:rPr>
              <a:t> SQL </a:t>
            </a:r>
            <a:r>
              <a:rPr lang="ko-KR" altLang="en-US" dirty="0">
                <a:latin typeface="+mj-ea"/>
              </a:rPr>
              <a:t>특징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4FBE7C5E-50D6-4560-BE7A-AB510C04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2" indent="-342900" eaLnBrk="1" hangingPunct="1">
              <a:defRPr/>
            </a:pPr>
            <a:r>
              <a:rPr lang="ko-KR" altLang="en-US" sz="2800" dirty="0"/>
              <a:t>특징</a:t>
            </a:r>
            <a:endParaRPr lang="en-US" altLang="ko-KR" sz="2800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400" dirty="0"/>
              <a:t>① </a:t>
            </a:r>
            <a:r>
              <a:rPr lang="en-US" altLang="ko-KR" sz="2400" dirty="0"/>
              <a:t>DBMS </a:t>
            </a:r>
            <a:r>
              <a:rPr lang="ko-KR" altLang="en-US" sz="2400" dirty="0"/>
              <a:t>제작사와 독립적</a:t>
            </a:r>
            <a:endParaRPr lang="en-US" altLang="ko-KR" sz="2400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ko-KR" sz="2400" dirty="0"/>
              <a:t>② </a:t>
            </a:r>
            <a:r>
              <a:rPr lang="ko-KR" altLang="en-US" sz="2400" dirty="0"/>
              <a:t>다른 시스템으로의 이식성이 좋음</a:t>
            </a:r>
            <a:endParaRPr lang="en-US" altLang="ko-KR" sz="2400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ko-KR" sz="2400" dirty="0"/>
              <a:t>③ </a:t>
            </a:r>
            <a:r>
              <a:rPr lang="ko-KR" altLang="en-US" sz="2400" dirty="0"/>
              <a:t>계속 발전하는 </a:t>
            </a:r>
            <a:r>
              <a:rPr lang="en-US" altLang="ko-KR" sz="2400" dirty="0"/>
              <a:t>SQL </a:t>
            </a:r>
            <a:r>
              <a:rPr lang="ko-KR" altLang="en-US" sz="2400" dirty="0"/>
              <a:t>표준</a:t>
            </a:r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400" dirty="0"/>
              <a:t>④ 대화식 언어</a:t>
            </a:r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400" dirty="0"/>
              <a:t>⑤ </a:t>
            </a:r>
            <a:r>
              <a:rPr lang="ko-KR" altLang="en-US" sz="2400" dirty="0" err="1"/>
              <a:t>분산형</a:t>
            </a:r>
            <a:r>
              <a:rPr lang="ko-KR" altLang="en-US" sz="2400" dirty="0"/>
              <a:t> 클라이언트</a:t>
            </a:r>
            <a:r>
              <a:rPr lang="en-US" altLang="ko-KR" sz="2400" dirty="0"/>
              <a:t>/</a:t>
            </a:r>
            <a:r>
              <a:rPr lang="ko-KR" altLang="en-US" sz="2400" dirty="0"/>
              <a:t>서버 구조</a:t>
            </a:r>
            <a:endParaRPr lang="en-US" altLang="ko-KR" sz="240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endParaRPr lang="en-US" altLang="ko-KR" sz="2400" dirty="0"/>
          </a:p>
          <a:p>
            <a:pPr marL="461962" indent="-342900" eaLnBrk="1" hangingPunct="1">
              <a:defRPr/>
            </a:pPr>
            <a:r>
              <a:rPr lang="ko-KR" altLang="en-US" sz="2800" dirty="0"/>
              <a:t>모든 </a:t>
            </a:r>
            <a:r>
              <a:rPr lang="en-US" altLang="ko-KR" sz="2800" dirty="0"/>
              <a:t>DBMS</a:t>
            </a:r>
            <a:r>
              <a:rPr lang="ko-KR" altLang="en-US" sz="2800" dirty="0"/>
              <a:t>의 </a:t>
            </a:r>
            <a:r>
              <a:rPr lang="en-US" altLang="ko-KR" sz="2800" dirty="0"/>
              <a:t>SQL </a:t>
            </a:r>
            <a:r>
              <a:rPr lang="ko-KR" altLang="en-US" sz="2800" dirty="0"/>
              <a:t>문이 완벽하게 같지는 않다는 것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표준</a:t>
            </a:r>
            <a:r>
              <a:rPr lang="en-US" altLang="ko-KR" sz="2800" dirty="0">
                <a:sym typeface="Wingdings" panose="05000000000000000000" pitchFamily="2" charset="2"/>
              </a:rPr>
              <a:t> SQL </a:t>
            </a:r>
            <a:r>
              <a:rPr lang="ko-KR" altLang="en-US" sz="2800" dirty="0">
                <a:sym typeface="Wingdings" panose="05000000000000000000" pitchFamily="2" charset="2"/>
              </a:rPr>
              <a:t>사용 권장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6311072"/>
      </p:ext>
    </p:extLst>
  </p:cSld>
  <p:clrMapOvr>
    <a:masterClrMapping/>
  </p:clrMapOvr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 문의 종류</a:t>
            </a:r>
          </a:p>
        </p:txBody>
      </p: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1371600" y="980728"/>
            <a:ext cx="6400800" cy="5051772"/>
            <a:chOff x="864" y="1920"/>
            <a:chExt cx="4032" cy="2016"/>
          </a:xfrm>
        </p:grpSpPr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864" y="1920"/>
              <a:ext cx="4032" cy="2016"/>
            </a:xfrm>
            <a:prstGeom prst="ellipse">
              <a:avLst/>
            </a:prstGeom>
            <a:solidFill>
              <a:srgbClr val="FFFFC7"/>
            </a:solidFill>
            <a:ln w="28575">
              <a:solidFill>
                <a:srgbClr val="EAAE1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>
              <a:off x="1344" y="2304"/>
              <a:ext cx="1536" cy="624"/>
            </a:xfrm>
            <a:prstGeom prst="line">
              <a:avLst/>
            </a:prstGeom>
            <a:noFill/>
            <a:ln w="28575">
              <a:solidFill>
                <a:srgbClr val="EAAE1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 flipV="1">
              <a:off x="2880" y="2496"/>
              <a:ext cx="1824" cy="432"/>
            </a:xfrm>
            <a:prstGeom prst="line">
              <a:avLst/>
            </a:prstGeom>
            <a:noFill/>
            <a:ln w="28575">
              <a:solidFill>
                <a:srgbClr val="EAAE1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2561" y="2928"/>
              <a:ext cx="319" cy="975"/>
            </a:xfrm>
            <a:prstGeom prst="line">
              <a:avLst/>
            </a:prstGeom>
            <a:noFill/>
            <a:ln w="28575">
              <a:solidFill>
                <a:srgbClr val="EAAE1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56" name="Oval 11"/>
            <p:cNvSpPr>
              <a:spLocks noChangeArrowheads="1"/>
            </p:cNvSpPr>
            <p:nvPr/>
          </p:nvSpPr>
          <p:spPr bwMode="auto">
            <a:xfrm>
              <a:off x="2208" y="2582"/>
              <a:ext cx="1344" cy="610"/>
            </a:xfrm>
            <a:prstGeom prst="ellipse">
              <a:avLst/>
            </a:prstGeom>
            <a:solidFill>
              <a:srgbClr val="D8FF8B"/>
            </a:solidFill>
            <a:ln w="28575">
              <a:solidFill>
                <a:srgbClr val="EAAE1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2632" y="2780"/>
              <a:ext cx="475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800" i="0" dirty="0">
                  <a:latin typeface="+mn-ea"/>
                  <a:ea typeface="+mn-ea"/>
                </a:rPr>
                <a:t>SQL</a:t>
              </a:r>
              <a:endParaRPr lang="en-US" altLang="ko-KR" sz="1800" i="0" dirty="0">
                <a:latin typeface="+mn-ea"/>
                <a:ea typeface="+mn-ea"/>
              </a:endParaRP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1604" y="2112"/>
              <a:ext cx="263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200" i="0" dirty="0">
                  <a:solidFill>
                    <a:srgbClr val="C00000"/>
                  </a:solidFill>
                  <a:latin typeface="+mn-ea"/>
                  <a:ea typeface="+mn-ea"/>
                </a:rPr>
                <a:t>DDL</a:t>
              </a:r>
              <a:r>
                <a:rPr lang="en-US" altLang="ko-KR" sz="2200" i="0" dirty="0">
                  <a:solidFill>
                    <a:srgbClr val="BC7000"/>
                  </a:solidFill>
                  <a:latin typeface="+mn-ea"/>
                  <a:ea typeface="+mn-ea"/>
                </a:rPr>
                <a:t>(Data Definition Language)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104" y="2400"/>
              <a:ext cx="97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200" i="0" dirty="0">
                  <a:solidFill>
                    <a:srgbClr val="C00000"/>
                  </a:solidFill>
                  <a:latin typeface="+mn-ea"/>
                  <a:ea typeface="+mn-ea"/>
                </a:rPr>
                <a:t>DCL</a:t>
              </a:r>
            </a:p>
            <a:p>
              <a:pPr algn="l"/>
              <a:r>
                <a:rPr lang="en-US" altLang="ko-KR" sz="2200" i="0" dirty="0">
                  <a:solidFill>
                    <a:srgbClr val="BC7000"/>
                  </a:solidFill>
                  <a:latin typeface="+mn-ea"/>
                  <a:ea typeface="+mn-ea"/>
                </a:rPr>
                <a:t>(Data</a:t>
              </a:r>
            </a:p>
            <a:p>
              <a:pPr algn="l"/>
              <a:r>
                <a:rPr lang="en-US" altLang="ko-KR" sz="2200" i="0" dirty="0">
                  <a:solidFill>
                    <a:srgbClr val="BC7000"/>
                  </a:solidFill>
                  <a:latin typeface="+mn-ea"/>
                  <a:ea typeface="+mn-ea"/>
                </a:rPr>
                <a:t>Control</a:t>
              </a:r>
            </a:p>
            <a:p>
              <a:pPr algn="l"/>
              <a:r>
                <a:rPr lang="en-US" altLang="ko-KR" sz="2200" i="0" dirty="0">
                  <a:solidFill>
                    <a:srgbClr val="BC7000"/>
                  </a:solidFill>
                  <a:latin typeface="+mn-ea"/>
                  <a:ea typeface="+mn-ea"/>
                </a:rPr>
                <a:t>Language)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3521" y="2592"/>
              <a:ext cx="119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2200" i="0" dirty="0">
                  <a:solidFill>
                    <a:srgbClr val="C00000"/>
                  </a:solidFill>
                  <a:latin typeface="+mn-ea"/>
                  <a:ea typeface="+mn-ea"/>
                </a:rPr>
                <a:t>DML</a:t>
              </a:r>
            </a:p>
            <a:p>
              <a:pPr algn="r"/>
              <a:r>
                <a:rPr lang="en-US" altLang="ko-KR" sz="2200" i="0" dirty="0">
                  <a:solidFill>
                    <a:srgbClr val="BC7000"/>
                  </a:solidFill>
                  <a:latin typeface="+mn-ea"/>
                  <a:ea typeface="+mn-ea"/>
                </a:rPr>
                <a:t>(Data</a:t>
              </a:r>
            </a:p>
            <a:p>
              <a:pPr algn="r"/>
              <a:r>
                <a:rPr lang="en-US" altLang="ko-KR" sz="2200" i="0" dirty="0">
                  <a:solidFill>
                    <a:srgbClr val="BC7000"/>
                  </a:solidFill>
                  <a:latin typeface="+mn-ea"/>
                  <a:ea typeface="+mn-ea"/>
                </a:rPr>
                <a:t>Manipulation</a:t>
              </a:r>
            </a:p>
            <a:p>
              <a:pPr algn="r"/>
              <a:r>
                <a:rPr lang="en-US" altLang="ko-KR" sz="2200" i="0" dirty="0">
                  <a:solidFill>
                    <a:srgbClr val="BC7000"/>
                  </a:solidFill>
                  <a:latin typeface="+mn-ea"/>
                  <a:ea typeface="+mn-ea"/>
                </a:rPr>
                <a:t>Language)</a:t>
              </a: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2835" y="3302"/>
              <a:ext cx="1496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600" i="0" dirty="0">
                  <a:latin typeface="+mn-ea"/>
                  <a:ea typeface="+mn-ea"/>
                </a:rPr>
                <a:t>새로운 데이터의</a:t>
              </a:r>
            </a:p>
            <a:p>
              <a:pPr algn="l"/>
              <a:r>
                <a:rPr lang="ko-KR" altLang="en-US" sz="1600" i="0" dirty="0">
                  <a:latin typeface="+mn-ea"/>
                  <a:ea typeface="+mn-ea"/>
                </a:rPr>
                <a:t>조회</a:t>
              </a:r>
              <a:r>
                <a:rPr lang="en-US" altLang="ko-KR" sz="1600" i="0" dirty="0">
                  <a:latin typeface="+mn-ea"/>
                  <a:ea typeface="+mn-ea"/>
                </a:rPr>
                <a:t>, </a:t>
              </a:r>
              <a:r>
                <a:rPr lang="ko-KR" altLang="en-US" sz="1600" i="0" dirty="0">
                  <a:latin typeface="+mn-ea"/>
                  <a:ea typeface="+mn-ea"/>
                </a:rPr>
                <a:t>삽입</a:t>
              </a:r>
              <a:r>
                <a:rPr lang="en-US" altLang="ko-KR" sz="1600" i="0" dirty="0">
                  <a:latin typeface="+mn-ea"/>
                  <a:ea typeface="+mn-ea"/>
                </a:rPr>
                <a:t>, </a:t>
              </a:r>
              <a:r>
                <a:rPr lang="ko-KR" altLang="en-US" sz="1600" i="0" dirty="0">
                  <a:latin typeface="+mn-ea"/>
                  <a:ea typeface="+mn-ea"/>
                </a:rPr>
                <a:t>수정</a:t>
              </a:r>
              <a:r>
                <a:rPr lang="en-US" altLang="ko-KR" sz="1600" i="0" dirty="0">
                  <a:latin typeface="+mn-ea"/>
                  <a:ea typeface="+mn-ea"/>
                </a:rPr>
                <a:t>, </a:t>
              </a:r>
              <a:r>
                <a:rPr lang="ko-KR" altLang="en-US" sz="1600" i="0" dirty="0">
                  <a:latin typeface="+mn-ea"/>
                  <a:ea typeface="+mn-ea"/>
                </a:rPr>
                <a:t>삭제</a:t>
              </a:r>
              <a:endParaRPr lang="en-US" altLang="ko-KR" sz="1600" i="0" dirty="0">
                <a:latin typeface="+mn-ea"/>
                <a:ea typeface="+mn-ea"/>
              </a:endParaRPr>
            </a:p>
            <a:p>
              <a:pPr algn="l"/>
              <a:r>
                <a:rPr lang="ko-KR" altLang="en-US" sz="1600" i="0" dirty="0">
                  <a:latin typeface="+mn-ea"/>
                  <a:ea typeface="+mn-ea"/>
                </a:rPr>
                <a:t>주로 프로그래머가 사용</a:t>
              </a:r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2194" y="2304"/>
              <a:ext cx="1841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600" i="0">
                  <a:latin typeface="+mn-ea"/>
                  <a:ea typeface="+mn-ea"/>
                </a:rPr>
                <a:t>데이터의 스키마 표현에 사용</a:t>
              </a:r>
            </a:p>
            <a:p>
              <a:pPr algn="l"/>
              <a:r>
                <a:rPr lang="ko-KR" altLang="en-US" sz="1600" i="0">
                  <a:latin typeface="+mn-ea"/>
                  <a:ea typeface="+mn-ea"/>
                </a:rPr>
                <a:t>주로 관리자 및 설계자가 사용</a:t>
              </a:r>
            </a:p>
          </p:txBody>
        </p:sp>
        <p:sp>
          <p:nvSpPr>
            <p:cNvPr id="63" name="Text Box 19"/>
            <p:cNvSpPr txBox="1">
              <a:spLocks noChangeArrowheads="1"/>
            </p:cNvSpPr>
            <p:nvPr/>
          </p:nvSpPr>
          <p:spPr bwMode="auto">
            <a:xfrm>
              <a:off x="1037" y="3161"/>
              <a:ext cx="179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600" i="0" dirty="0">
                  <a:latin typeface="+mn-ea"/>
                  <a:ea typeface="+mn-ea"/>
                </a:rPr>
                <a:t>데이터의 정확한 관리를 위한</a:t>
              </a:r>
            </a:p>
            <a:p>
              <a:pPr algn="l"/>
              <a:r>
                <a:rPr lang="ko-KR" altLang="en-US" sz="1600" i="0" dirty="0">
                  <a:latin typeface="+mn-ea"/>
                  <a:ea typeface="+mn-ea"/>
                </a:rPr>
                <a:t>데이터의 보안</a:t>
              </a:r>
              <a:r>
                <a:rPr lang="en-US" altLang="ko-KR" sz="1600" i="0" dirty="0">
                  <a:latin typeface="+mn-ea"/>
                  <a:ea typeface="+mn-ea"/>
                </a:rPr>
                <a:t>, </a:t>
              </a:r>
              <a:r>
                <a:rPr lang="ko-KR" altLang="en-US" sz="1600" i="0" dirty="0">
                  <a:latin typeface="+mn-ea"/>
                  <a:ea typeface="+mn-ea"/>
                </a:rPr>
                <a:t>무결성</a:t>
              </a:r>
              <a:r>
                <a:rPr lang="en-US" altLang="ko-KR" sz="1600" i="0" dirty="0">
                  <a:latin typeface="+mn-ea"/>
                  <a:ea typeface="+mn-ea"/>
                </a:rPr>
                <a:t>, </a:t>
              </a:r>
              <a:r>
                <a:rPr lang="ko-KR" altLang="en-US" sz="1600" i="0" dirty="0">
                  <a:latin typeface="+mn-ea"/>
                  <a:ea typeface="+mn-ea"/>
                </a:rPr>
                <a:t>복구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431605"/>
      </p:ext>
    </p:extLst>
  </p:cSld>
  <p:clrMapOvr>
    <a:masterClrMapping/>
  </p:clrMapOvr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105400"/>
          </a:xfrm>
        </p:spPr>
        <p:txBody>
          <a:bodyPr/>
          <a:lstStyle/>
          <a:p>
            <a:r>
              <a:rPr lang="en-US" altLang="ko-KR" sz="2800" dirty="0"/>
              <a:t>DBMS (</a:t>
            </a:r>
            <a:r>
              <a:rPr lang="en-US" altLang="ko-KR" sz="2800" dirty="0" err="1">
                <a:solidFill>
                  <a:srgbClr val="C00000"/>
                </a:solidFill>
              </a:rPr>
              <a:t>D</a:t>
            </a:r>
            <a:r>
              <a:rPr lang="en-US" altLang="ko-KR" sz="2800" dirty="0" err="1"/>
              <a:t>ata</a:t>
            </a:r>
            <a:r>
              <a:rPr lang="en-US" altLang="ko-KR" sz="2800" dirty="0" err="1">
                <a:solidFill>
                  <a:srgbClr val="C00000"/>
                </a:solidFill>
              </a:rPr>
              <a:t>B</a:t>
            </a:r>
            <a:r>
              <a:rPr lang="en-US" altLang="ko-KR" sz="2800" dirty="0" err="1"/>
              <a:t>ase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M</a:t>
            </a:r>
            <a:r>
              <a:rPr lang="en-US" altLang="ko-KR" sz="2800" dirty="0"/>
              <a:t>anagement </a:t>
            </a:r>
            <a:r>
              <a:rPr lang="en-US" altLang="ko-KR" sz="2800" dirty="0">
                <a:solidFill>
                  <a:srgbClr val="C00000"/>
                </a:solidFill>
              </a:rPr>
              <a:t>S</a:t>
            </a:r>
            <a:r>
              <a:rPr lang="en-US" altLang="ko-KR" sz="2800" dirty="0"/>
              <a:t>ystem)</a:t>
            </a:r>
          </a:p>
          <a:p>
            <a:pPr lvl="1"/>
            <a:r>
              <a:rPr lang="ko-KR" altLang="en-US" sz="2400" dirty="0"/>
              <a:t>데이터를 공유할 수 있도록 관리해 주는 </a:t>
            </a:r>
            <a:r>
              <a:rPr lang="en-US" altLang="ko-KR" sz="2400" dirty="0"/>
              <a:t>System Software</a:t>
            </a:r>
          </a:p>
          <a:p>
            <a:endParaRPr lang="ko-KR" altLang="en-US" sz="2800" dirty="0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115616" y="1700808"/>
            <a:ext cx="6667500" cy="4495800"/>
            <a:chOff x="840" y="1248"/>
            <a:chExt cx="4200" cy="2832"/>
          </a:xfrm>
        </p:grpSpPr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1008" y="1920"/>
              <a:ext cx="3888" cy="1680"/>
            </a:xfrm>
            <a:prstGeom prst="rect">
              <a:avLst/>
            </a:prstGeom>
            <a:solidFill>
              <a:srgbClr val="FFFF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r"/>
              <a:r>
                <a:rPr lang="en-US" altLang="ko-KR" sz="1600" b="1" i="0">
                  <a:latin typeface="맑은 고딕" pitchFamily="50" charset="-127"/>
                  <a:ea typeface="맑은 고딕" pitchFamily="50" charset="-127"/>
                </a:rPr>
                <a:t>DBMS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152" y="1632"/>
              <a:ext cx="91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 i="0" dirty="0">
                  <a:latin typeface="맑은 고딕" pitchFamily="50" charset="-127"/>
                  <a:ea typeface="맑은 고딕" pitchFamily="50" charset="-127"/>
                </a:rPr>
                <a:t>DDL</a:t>
              </a: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2424" y="1632"/>
              <a:ext cx="91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 i="0" dirty="0" err="1">
                  <a:latin typeface="맑은 고딕" pitchFamily="50" charset="-127"/>
                  <a:ea typeface="맑은 고딕" pitchFamily="50" charset="-127"/>
                </a:rPr>
                <a:t>질의어</a:t>
              </a:r>
              <a:endParaRPr lang="ko-KR" altLang="en-US" sz="1600" b="1" i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3696" y="1632"/>
              <a:ext cx="91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200" b="1" i="0" dirty="0">
                  <a:latin typeface="맑은 고딕" pitchFamily="50" charset="-127"/>
                  <a:ea typeface="맑은 고딕" pitchFamily="50" charset="-127"/>
                </a:rPr>
                <a:t>DML/</a:t>
              </a:r>
              <a:r>
                <a:rPr lang="ko-KR" altLang="en-US" sz="1200" b="1" i="0" dirty="0">
                  <a:latin typeface="맑은 고딕" pitchFamily="50" charset="-127"/>
                  <a:ea typeface="맑은 고딕" pitchFamily="50" charset="-127"/>
                </a:rPr>
                <a:t>응용프로그램</a:t>
              </a: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1152" y="2016"/>
              <a:ext cx="912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 i="0">
                  <a:latin typeface="맑은 고딕" pitchFamily="50" charset="-127"/>
                  <a:ea typeface="맑은 고딕" pitchFamily="50" charset="-127"/>
                </a:rPr>
                <a:t>DDL </a:t>
              </a:r>
              <a:r>
                <a:rPr lang="ko-KR" altLang="en-US" sz="1600" b="1" i="0">
                  <a:latin typeface="맑은 고딕" pitchFamily="50" charset="-127"/>
                  <a:ea typeface="맑은 고딕" pitchFamily="50" charset="-127"/>
                </a:rPr>
                <a:t>컴파일러</a:t>
              </a: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2424" y="2016"/>
              <a:ext cx="912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 i="0">
                  <a:latin typeface="맑은 고딕" pitchFamily="50" charset="-127"/>
                  <a:ea typeface="맑은 고딕" pitchFamily="50" charset="-127"/>
                </a:rPr>
                <a:t>질의어 처리기</a:t>
              </a:r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3696" y="2016"/>
              <a:ext cx="912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 i="0">
                  <a:latin typeface="맑은 고딕" pitchFamily="50" charset="-127"/>
                  <a:ea typeface="맑은 고딕" pitchFamily="50" charset="-127"/>
                </a:rPr>
                <a:t>예비 컴파일러</a:t>
              </a:r>
            </a:p>
            <a:p>
              <a:r>
                <a:rPr lang="en-US" altLang="ko-KR" sz="1600" b="1" i="0">
                  <a:latin typeface="맑은 고딕" pitchFamily="50" charset="-127"/>
                  <a:ea typeface="맑은 고딕" pitchFamily="50" charset="-127"/>
                </a:rPr>
                <a:t>DML </a:t>
              </a:r>
              <a:r>
                <a:rPr lang="ko-KR" altLang="en-US" sz="1600" b="1" i="0">
                  <a:latin typeface="맑은 고딕" pitchFamily="50" charset="-127"/>
                  <a:ea typeface="맑은 고딕" pitchFamily="50" charset="-127"/>
                </a:rPr>
                <a:t>컴파일러</a:t>
              </a:r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2424" y="2592"/>
              <a:ext cx="912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400" b="1" i="0" dirty="0">
                  <a:latin typeface="맑은 고딕" pitchFamily="50" charset="-127"/>
                  <a:ea typeface="맑은 고딕" pitchFamily="50" charset="-127"/>
                </a:rPr>
                <a:t>런타임</a:t>
              </a:r>
            </a:p>
            <a:p>
              <a:pPr algn="ctr">
                <a:lnSpc>
                  <a:spcPct val="90000"/>
                </a:lnSpc>
              </a:pPr>
              <a:r>
                <a:rPr lang="ko-KR" altLang="en-US" sz="1400" b="1" i="0" dirty="0">
                  <a:latin typeface="맑은 고딕" pitchFamily="50" charset="-127"/>
                  <a:ea typeface="맑은 고딕" pitchFamily="50" charset="-127"/>
                </a:rPr>
                <a:t>데이터베이스</a:t>
              </a:r>
            </a:p>
            <a:p>
              <a:pPr algn="ctr">
                <a:lnSpc>
                  <a:spcPct val="90000"/>
                </a:lnSpc>
              </a:pPr>
              <a:r>
                <a:rPr lang="ko-KR" altLang="en-US" sz="1400" b="1" i="0" dirty="0">
                  <a:latin typeface="맑은 고딕" pitchFamily="50" charset="-127"/>
                  <a:ea typeface="맑은 고딕" pitchFamily="50" charset="-127"/>
                </a:rPr>
                <a:t>처리기</a:t>
              </a: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2424" y="3168"/>
              <a:ext cx="912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 i="0" dirty="0">
                  <a:latin typeface="맑은 고딕" pitchFamily="50" charset="-127"/>
                  <a:ea typeface="맑은 고딕" pitchFamily="50" charset="-127"/>
                </a:rPr>
                <a:t>저장</a:t>
              </a:r>
            </a:p>
            <a:p>
              <a:pPr algn="ctr"/>
              <a:r>
                <a:rPr lang="ko-KR" altLang="en-US" sz="1600" b="1" i="0" dirty="0">
                  <a:latin typeface="맑은 고딕" pitchFamily="50" charset="-127"/>
                  <a:ea typeface="맑은 고딕" pitchFamily="50" charset="-127"/>
                </a:rPr>
                <a:t>데이터 관리자</a:t>
              </a:r>
            </a:p>
          </p:txBody>
        </p:sp>
        <p:sp>
          <p:nvSpPr>
            <p:cNvPr id="15" name="AutoShape 24"/>
            <p:cNvSpPr>
              <a:spLocks noChangeArrowheads="1"/>
            </p:cNvSpPr>
            <p:nvPr/>
          </p:nvSpPr>
          <p:spPr bwMode="auto">
            <a:xfrm>
              <a:off x="1344" y="3696"/>
              <a:ext cx="1401" cy="336"/>
            </a:xfrm>
            <a:prstGeom prst="can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 i="0" dirty="0">
                  <a:latin typeface="맑은 고딕" pitchFamily="50" charset="-127"/>
                  <a:ea typeface="맑은 고딕" pitchFamily="50" charset="-127"/>
                </a:rPr>
                <a:t>카탈로그 데이터 사전</a:t>
              </a:r>
            </a:p>
          </p:txBody>
        </p:sp>
        <p:sp>
          <p:nvSpPr>
            <p:cNvPr id="16" name="AutoShape 25"/>
            <p:cNvSpPr>
              <a:spLocks noChangeArrowheads="1"/>
            </p:cNvSpPr>
            <p:nvPr/>
          </p:nvSpPr>
          <p:spPr bwMode="auto">
            <a:xfrm>
              <a:off x="3244" y="3694"/>
              <a:ext cx="1268" cy="336"/>
            </a:xfrm>
            <a:prstGeom prst="can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 i="0" dirty="0">
                  <a:latin typeface="맑은 고딕" pitchFamily="50" charset="-127"/>
                  <a:ea typeface="맑은 고딕" pitchFamily="50" charset="-127"/>
                </a:rPr>
                <a:t>저장 데이터베이스</a:t>
              </a:r>
            </a:p>
          </p:txBody>
        </p:sp>
        <p:cxnSp>
          <p:nvCxnSpPr>
            <p:cNvPr id="17" name="AutoShape 27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1608" y="1824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8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2880" y="1824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9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152" y="1824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30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2880" y="2400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31"/>
            <p:cNvCxnSpPr>
              <a:cxnSpLocks noChangeShapeType="1"/>
              <a:endCxn id="7" idx="0"/>
            </p:cNvCxnSpPr>
            <p:nvPr/>
          </p:nvCxnSpPr>
          <p:spPr bwMode="auto">
            <a:xfrm>
              <a:off x="1608" y="1440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32"/>
            <p:cNvCxnSpPr>
              <a:cxnSpLocks noChangeShapeType="1"/>
              <a:endCxn id="8" idx="0"/>
            </p:cNvCxnSpPr>
            <p:nvPr/>
          </p:nvCxnSpPr>
          <p:spPr bwMode="auto">
            <a:xfrm>
              <a:off x="2880" y="1440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33"/>
            <p:cNvCxnSpPr>
              <a:cxnSpLocks noChangeShapeType="1"/>
              <a:endCxn id="9" idx="0"/>
            </p:cNvCxnSpPr>
            <p:nvPr/>
          </p:nvCxnSpPr>
          <p:spPr bwMode="auto">
            <a:xfrm>
              <a:off x="4152" y="1440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34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>
              <a:off x="2880" y="2976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35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rot="5400000">
              <a:off x="2348" y="3248"/>
              <a:ext cx="228" cy="835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36"/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16200000" flipH="1">
              <a:off x="3266" y="3166"/>
              <a:ext cx="226" cy="99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37"/>
            <p:cNvCxnSpPr>
              <a:cxnSpLocks noChangeShapeType="1"/>
              <a:stCxn id="10" idx="2"/>
              <a:endCxn id="14" idx="1"/>
            </p:cNvCxnSpPr>
            <p:nvPr/>
          </p:nvCxnSpPr>
          <p:spPr bwMode="auto">
            <a:xfrm rot="16200000" flipH="1">
              <a:off x="1536" y="2472"/>
              <a:ext cx="960" cy="816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38"/>
            <p:cNvCxnSpPr>
              <a:cxnSpLocks noChangeShapeType="1"/>
              <a:stCxn id="12" idx="2"/>
              <a:endCxn id="13" idx="3"/>
            </p:cNvCxnSpPr>
            <p:nvPr/>
          </p:nvCxnSpPr>
          <p:spPr bwMode="auto">
            <a:xfrm rot="5400000">
              <a:off x="3552" y="2184"/>
              <a:ext cx="384" cy="816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Rectangle 39"/>
            <p:cNvSpPr>
              <a:spLocks noChangeArrowheads="1"/>
            </p:cNvSpPr>
            <p:nvPr/>
          </p:nvSpPr>
          <p:spPr bwMode="auto">
            <a:xfrm>
              <a:off x="1152" y="1312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 i="0">
                  <a:latin typeface="맑은 고딕" pitchFamily="50" charset="-127"/>
                  <a:ea typeface="맑은 고딕" pitchFamily="50" charset="-127"/>
                </a:rPr>
                <a:t>데이터 관리자</a:t>
              </a:r>
            </a:p>
          </p:txBody>
        </p:sp>
        <p:sp>
          <p:nvSpPr>
            <p:cNvPr id="30" name="Rectangle 40"/>
            <p:cNvSpPr>
              <a:spLocks noChangeArrowheads="1"/>
            </p:cNvSpPr>
            <p:nvPr/>
          </p:nvSpPr>
          <p:spPr bwMode="auto">
            <a:xfrm>
              <a:off x="2424" y="1312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 i="0">
                  <a:latin typeface="맑은 고딕" pitchFamily="50" charset="-127"/>
                  <a:ea typeface="맑은 고딕" pitchFamily="50" charset="-127"/>
                </a:rPr>
                <a:t>일반 관리자</a:t>
              </a:r>
            </a:p>
          </p:txBody>
        </p: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3652" y="1312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 i="0" dirty="0">
                  <a:latin typeface="맑은 고딕" pitchFamily="50" charset="-127"/>
                  <a:ea typeface="맑은 고딕" pitchFamily="50" charset="-127"/>
                </a:rPr>
                <a:t>응용 프로그래머</a:t>
              </a:r>
            </a:p>
          </p:txBody>
        </p:sp>
        <p:sp>
          <p:nvSpPr>
            <p:cNvPr id="32" name="Rectangle 42"/>
            <p:cNvSpPr>
              <a:spLocks noChangeArrowheads="1"/>
            </p:cNvSpPr>
            <p:nvPr/>
          </p:nvSpPr>
          <p:spPr bwMode="auto">
            <a:xfrm>
              <a:off x="840" y="1248"/>
              <a:ext cx="4200" cy="2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175012"/>
      </p:ext>
    </p:extLst>
  </p:cSld>
  <p:clrMapOvr>
    <a:masterClrMapping/>
  </p:clrMapOvr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F27B9273-901A-4FFF-824E-FF0BEF0CA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>
                <a:latin typeface="+mj-ea"/>
              </a:rPr>
              <a:t>MS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SQL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Server </a:t>
            </a:r>
            <a:r>
              <a:rPr lang="ko-KR" altLang="en-US" dirty="0">
                <a:latin typeface="+mj-ea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971494947"/>
      </p:ext>
    </p:extLst>
  </p:cSld>
  <p:clrMapOvr>
    <a:masterClrMapping/>
  </p:clrMapOvr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13DAC5A-B50D-49AA-A6D9-5C810B88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>
                <a:latin typeface="+mj-ea"/>
              </a:rPr>
              <a:t>SQL Server</a:t>
            </a:r>
            <a:r>
              <a:rPr lang="ko-KR" altLang="en-US" dirty="0">
                <a:latin typeface="+mj-ea"/>
              </a:rPr>
              <a:t> 개요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A155A193-B594-414F-85C0-EF4DC591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2" indent="-342900" eaLnBrk="1" hangingPunct="1">
              <a:defRPr/>
            </a:pPr>
            <a:r>
              <a:rPr lang="en-US" altLang="ko-KR" dirty="0"/>
              <a:t>SQL Server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C00000"/>
                </a:solidFill>
              </a:rPr>
              <a:t>마이크로소프트</a:t>
            </a:r>
            <a:r>
              <a:rPr lang="ko-KR" altLang="en-US" dirty="0"/>
              <a:t> 사에서 제작한 데이터베이스 관리 소프트웨어</a:t>
            </a:r>
            <a:endParaRPr lang="en-US" altLang="ko-KR" dirty="0"/>
          </a:p>
          <a:p>
            <a:pPr marL="461962" indent="-342900" eaLnBrk="1" hangingPunct="1">
              <a:defRPr/>
            </a:pPr>
            <a:endParaRPr lang="en-US" altLang="ko-KR" dirty="0"/>
          </a:p>
          <a:p>
            <a:pPr marL="461962" indent="-342900" eaLnBrk="1" hangingPunct="1">
              <a:defRPr/>
            </a:pPr>
            <a:r>
              <a:rPr lang="ko-KR" altLang="en-US" dirty="0"/>
              <a:t>데이터베이스 관리 소프트웨어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DBMS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C00000"/>
                </a:solidFill>
              </a:rPr>
              <a:t>D</a:t>
            </a:r>
            <a:r>
              <a:rPr lang="en-US" altLang="ko-KR" dirty="0" err="1"/>
              <a:t>ata</a:t>
            </a:r>
            <a:r>
              <a:rPr lang="en-US" altLang="ko-KR" dirty="0" err="1">
                <a:solidFill>
                  <a:srgbClr val="C00000"/>
                </a:solidFill>
              </a:rPr>
              <a:t>B</a:t>
            </a:r>
            <a:r>
              <a:rPr lang="en-US" altLang="ko-KR" dirty="0" err="1"/>
              <a:t>ase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M</a:t>
            </a:r>
            <a:r>
              <a:rPr lang="en-US" altLang="ko-KR" dirty="0"/>
              <a:t>anagement </a:t>
            </a:r>
            <a:r>
              <a:rPr lang="en-US" altLang="ko-KR" dirty="0">
                <a:solidFill>
                  <a:srgbClr val="C00000"/>
                </a:solidFill>
              </a:rPr>
              <a:t>S</a:t>
            </a:r>
            <a:r>
              <a:rPr lang="en-US" altLang="ko-KR" dirty="0"/>
              <a:t>ystem)</a:t>
            </a:r>
            <a:r>
              <a:rPr lang="ko-KR" altLang="en-US" dirty="0"/>
              <a:t>는 대량의 데이터를 관리해주는 소프트웨어</a:t>
            </a:r>
            <a:endParaRPr lang="en-US" altLang="ko-KR" dirty="0"/>
          </a:p>
        </p:txBody>
      </p:sp>
    </p:spTree>
  </p:cSld>
  <p:clrMapOvr>
    <a:masterClrMapping/>
  </p:clrMapOvr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899846D-1E72-466C-8C31-425B3A9F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/>
              <a:t>SQL Server 2019</a:t>
            </a:r>
            <a:endParaRPr lang="ko-KR" altLang="en-US" sz="2400" dirty="0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367D73C7-4859-4021-875D-4F8F1028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64704"/>
            <a:ext cx="8494712" cy="5105400"/>
          </a:xfrm>
        </p:spPr>
        <p:txBody>
          <a:bodyPr>
            <a:noAutofit/>
          </a:bodyPr>
          <a:lstStyle/>
          <a:p>
            <a:pPr marL="461962" indent="-342900" eaLnBrk="1" hangingPunct="1">
              <a:defRPr/>
            </a:pPr>
            <a:r>
              <a:rPr lang="en-US" altLang="ko-KR" sz="2400" dirty="0">
                <a:latin typeface="+mn-ea"/>
              </a:rPr>
              <a:t>2019</a:t>
            </a:r>
            <a:r>
              <a:rPr lang="ko-KR" altLang="en-US" sz="2400" dirty="0">
                <a:latin typeface="+mn-ea"/>
              </a:rPr>
              <a:t>년 </a:t>
            </a:r>
            <a:r>
              <a:rPr lang="en-US" altLang="ko-KR" sz="2400" dirty="0">
                <a:latin typeface="+mn-ea"/>
              </a:rPr>
              <a:t>11</a:t>
            </a:r>
            <a:r>
              <a:rPr lang="ko-KR" altLang="en-US" sz="2400" dirty="0">
                <a:latin typeface="+mn-ea"/>
              </a:rPr>
              <a:t>월에 </a:t>
            </a:r>
            <a:r>
              <a:rPr lang="en-US" altLang="ko-KR" sz="2400" dirty="0">
                <a:latin typeface="+mn-ea"/>
              </a:rPr>
              <a:t>SQL Server 2019 </a:t>
            </a:r>
            <a:r>
              <a:rPr lang="en-US" altLang="ko-KR" sz="2400" dirty="0">
                <a:solidFill>
                  <a:schemeClr val="accent6"/>
                </a:solidFill>
                <a:latin typeface="+mn-ea"/>
              </a:rPr>
              <a:t>RTM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정식</a:t>
            </a:r>
            <a:r>
              <a:rPr lang="en-US" altLang="ko-KR" sz="2400" dirty="0">
                <a:latin typeface="+mn-ea"/>
              </a:rPr>
              <a:t>) </a:t>
            </a:r>
            <a:r>
              <a:rPr lang="ko-KR" altLang="en-US" sz="2400" dirty="0">
                <a:latin typeface="+mn-ea"/>
              </a:rPr>
              <a:t>버전을 출시</a:t>
            </a:r>
            <a:endParaRPr lang="en-US" altLang="ko-KR" sz="2400" dirty="0">
              <a:latin typeface="+mn-ea"/>
            </a:endParaRPr>
          </a:p>
          <a:p>
            <a:pPr marL="461962" indent="-342900" eaLnBrk="1" hangingPunct="1">
              <a:defRPr/>
            </a:pPr>
            <a:r>
              <a:rPr lang="ko-KR" altLang="en-US" sz="2400" dirty="0">
                <a:latin typeface="+mn-ea"/>
              </a:rPr>
              <a:t>소프트웨어 버전</a:t>
            </a:r>
            <a:endParaRPr lang="en-US" altLang="ko-KR" sz="2400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sz="2000" dirty="0">
                <a:solidFill>
                  <a:schemeClr val="accent6"/>
                </a:solidFill>
                <a:latin typeface="+mn-ea"/>
              </a:rPr>
              <a:t>Alpha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개발 직후의 버전으로 상당히 많은 버그를 포함할 수 있음</a:t>
            </a:r>
          </a:p>
          <a:p>
            <a:pPr lvl="1" eaLnBrk="1" hangingPunct="1">
              <a:defRPr/>
            </a:pPr>
            <a:r>
              <a:rPr lang="en-US" altLang="ko-KR" sz="2000" dirty="0">
                <a:solidFill>
                  <a:schemeClr val="accent6"/>
                </a:solidFill>
                <a:latin typeface="+mn-ea"/>
              </a:rPr>
              <a:t>Beta</a:t>
            </a:r>
            <a:r>
              <a:rPr lang="en-US" altLang="ko-KR" sz="2000" dirty="0">
                <a:latin typeface="+mn-ea"/>
              </a:rPr>
              <a:t>: Alpha </a:t>
            </a:r>
            <a:r>
              <a:rPr lang="ko-KR" altLang="en-US" sz="2000" dirty="0">
                <a:latin typeface="+mn-ea"/>
              </a:rPr>
              <a:t>다음의 버전으로 주로 테스트를 위해 일반에 공개</a:t>
            </a:r>
            <a:r>
              <a:rPr lang="en-US" altLang="ko-KR" sz="2000" dirty="0">
                <a:latin typeface="+mn-ea"/>
              </a:rPr>
              <a:t> </a:t>
            </a:r>
          </a:p>
          <a:p>
            <a:pPr lvl="1" eaLnBrk="1" hangingPunct="1">
              <a:defRPr/>
            </a:pPr>
            <a:r>
              <a:rPr lang="en-US" altLang="ko-KR" sz="2000" dirty="0">
                <a:solidFill>
                  <a:schemeClr val="accent6"/>
                </a:solidFill>
                <a:latin typeface="+mn-ea"/>
              </a:rPr>
              <a:t>CTP</a:t>
            </a:r>
            <a:r>
              <a:rPr lang="en-US" altLang="ko-KR" sz="2000" dirty="0">
                <a:latin typeface="+mn-ea"/>
              </a:rPr>
              <a:t>(Community Technology Preview): Beta </a:t>
            </a:r>
            <a:r>
              <a:rPr lang="ko-KR" altLang="en-US" sz="2000" dirty="0">
                <a:latin typeface="+mn-ea"/>
              </a:rPr>
              <a:t>버전과 비슷한 개념으로 관련 커뮤니티에 테스트를 진행하기 위한 용도로 배포</a:t>
            </a:r>
            <a:endParaRPr lang="en-US" altLang="ko-KR" sz="2000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sz="2000" dirty="0">
                <a:solidFill>
                  <a:schemeClr val="accent6"/>
                </a:solidFill>
                <a:latin typeface="+mn-ea"/>
              </a:rPr>
              <a:t>RC</a:t>
            </a:r>
            <a:r>
              <a:rPr lang="en-US" altLang="ko-KR" sz="2000" dirty="0">
                <a:latin typeface="+mn-ea"/>
              </a:rPr>
              <a:t>(Release Candidate): </a:t>
            </a:r>
            <a:r>
              <a:rPr lang="ko-KR" altLang="en-US" sz="2000" dirty="0">
                <a:latin typeface="+mn-ea"/>
              </a:rPr>
              <a:t>출시 후보 버전으로 심각한 버그는 없고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작은 버그 수정을 위해 공개</a:t>
            </a:r>
            <a:endParaRPr lang="en-US" altLang="ko-KR" sz="2000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sz="2000" dirty="0">
                <a:solidFill>
                  <a:schemeClr val="accent6"/>
                </a:solidFill>
                <a:latin typeface="+mn-ea"/>
              </a:rPr>
              <a:t>Preview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정식 출시 직전의 테스트 버전</a:t>
            </a:r>
            <a:endParaRPr lang="en-US" altLang="ko-KR" sz="2000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sz="2000" dirty="0">
                <a:solidFill>
                  <a:schemeClr val="accent6"/>
                </a:solidFill>
                <a:latin typeface="+mn-ea"/>
              </a:rPr>
              <a:t>RTM</a:t>
            </a:r>
            <a:r>
              <a:rPr lang="en-US" altLang="ko-KR" sz="2000" dirty="0">
                <a:latin typeface="+mn-ea"/>
              </a:rPr>
              <a:t>(Release To Manufacture): </a:t>
            </a:r>
            <a:r>
              <a:rPr lang="ko-KR" altLang="en-US" sz="2000" dirty="0">
                <a:latin typeface="+mn-ea"/>
              </a:rPr>
              <a:t>컴퓨터 제조업체에 공급할 최종 완료된 버전으로 정식 버전</a:t>
            </a:r>
            <a:endParaRPr lang="en-US" altLang="ko-KR" sz="2000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sz="2000" dirty="0">
                <a:solidFill>
                  <a:schemeClr val="accent6"/>
                </a:solidFill>
                <a:latin typeface="+mn-ea"/>
              </a:rPr>
              <a:t>Retail</a:t>
            </a:r>
            <a:r>
              <a:rPr lang="en-US" altLang="ko-KR" sz="2000" dirty="0">
                <a:latin typeface="+mn-ea"/>
              </a:rPr>
              <a:t>: RTM </a:t>
            </a:r>
            <a:r>
              <a:rPr lang="ko-KR" altLang="en-US" sz="2000" dirty="0">
                <a:latin typeface="+mn-ea"/>
              </a:rPr>
              <a:t>버전을 </a:t>
            </a:r>
            <a:r>
              <a:rPr lang="en-US" altLang="ko-KR" sz="2000" dirty="0">
                <a:latin typeface="+mn-ea"/>
              </a:rPr>
              <a:t>DVD</a:t>
            </a:r>
            <a:r>
              <a:rPr lang="ko-KR" altLang="en-US" sz="2000" dirty="0">
                <a:latin typeface="+mn-ea"/>
              </a:rPr>
              <a:t>로 제작한 버전으로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시장에서 소매로 판매되는 버전</a:t>
            </a:r>
          </a:p>
        </p:txBody>
      </p:sp>
    </p:spTree>
  </p:cSld>
  <p:clrMapOvr>
    <a:masterClrMapping/>
  </p:clrMapOvr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3243931-DF0B-45D5-B350-2CF444E7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/>
              <a:t>SQL Server</a:t>
            </a:r>
            <a:r>
              <a:rPr lang="ko-KR" altLang="en-US" dirty="0"/>
              <a:t>의  보편적인 특징 </a:t>
            </a:r>
            <a:r>
              <a:rPr lang="en-US" altLang="ko-KR" dirty="0"/>
              <a:t>- 1</a:t>
            </a:r>
            <a:endParaRPr lang="ko-KR" altLang="en-US" sz="4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47D411D-4AFC-46B6-BFD4-18E7DFB1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2" indent="-342900" eaLnBrk="1" hangingPunct="1">
              <a:defRPr/>
            </a:pPr>
            <a:r>
              <a:rPr lang="ko-KR" altLang="en-US" dirty="0"/>
              <a:t>신뢰성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정보의 보호 측면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데이터 암호화</a:t>
            </a:r>
            <a:r>
              <a:rPr lang="en-US" altLang="ko-KR" dirty="0"/>
              <a:t>, </a:t>
            </a:r>
            <a:r>
              <a:rPr lang="ko-KR" altLang="en-US" dirty="0"/>
              <a:t>암호화 </a:t>
            </a:r>
            <a:r>
              <a:rPr lang="en-US" altLang="ko-KR" dirty="0"/>
              <a:t>Key </a:t>
            </a:r>
            <a:r>
              <a:rPr lang="ko-KR" altLang="en-US" dirty="0"/>
              <a:t>관리 방안 제공 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고가용성 측면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DB Mirroring</a:t>
            </a:r>
          </a:p>
          <a:p>
            <a:pPr lvl="1" eaLnBrk="1" hangingPunct="1">
              <a:defRPr/>
            </a:pPr>
            <a:r>
              <a:rPr lang="ko-KR" altLang="en-US" dirty="0"/>
              <a:t>성능과 확장성 측면 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리소스 관리자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데이터 압축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백업 압축</a:t>
            </a:r>
            <a:endParaRPr lang="en-US" altLang="ko-KR" dirty="0"/>
          </a:p>
          <a:p>
            <a:pPr marL="461962" indent="-342900" eaLnBrk="1" hangingPunct="1">
              <a:defRPr/>
            </a:pPr>
            <a:endParaRPr lang="en-US" altLang="ko-KR" dirty="0"/>
          </a:p>
          <a:p>
            <a:pPr marL="461962" indent="-342900" eaLnBrk="1" hangingPunct="1">
              <a:defRPr/>
            </a:pPr>
            <a:endParaRPr lang="en-US" altLang="ko-KR" dirty="0"/>
          </a:p>
        </p:txBody>
      </p:sp>
    </p:spTree>
  </p:cSld>
  <p:clrMapOvr>
    <a:masterClrMapping/>
  </p:clrMapOvr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E0BE0DE-7F5D-4F1A-AF46-08A5507E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/>
              <a:t>SQL Server</a:t>
            </a:r>
            <a:r>
              <a:rPr lang="ko-KR" altLang="en-US" dirty="0"/>
              <a:t>의  보편적인 특징 </a:t>
            </a:r>
            <a:r>
              <a:rPr lang="en-US" altLang="ko-KR" dirty="0"/>
              <a:t>- 2</a:t>
            </a:r>
            <a:endParaRPr lang="ko-KR" altLang="en-US" sz="2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9E002D5-64E5-41CC-B303-DB01ADE3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2" indent="-342900" eaLnBrk="1" hangingPunct="1">
              <a:defRPr/>
            </a:pPr>
            <a:r>
              <a:rPr lang="ko-KR" altLang="en-US" dirty="0"/>
              <a:t>생산성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err="1"/>
              <a:t>관리성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정책 관리</a:t>
            </a:r>
            <a:r>
              <a:rPr lang="en-US" altLang="ko-KR" dirty="0"/>
              <a:t>, </a:t>
            </a:r>
            <a:r>
              <a:rPr lang="ko-KR" altLang="en-US" dirty="0"/>
              <a:t>효율적인 설치</a:t>
            </a:r>
            <a:r>
              <a:rPr lang="en-US" altLang="ko-KR" dirty="0"/>
              <a:t>, </a:t>
            </a:r>
            <a:r>
              <a:rPr lang="ko-KR" altLang="en-US" dirty="0"/>
              <a:t>성능 관련 데이터 수집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개발 환경의 지원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ADO.NET</a:t>
            </a:r>
          </a:p>
          <a:p>
            <a:pPr lvl="2" eaLnBrk="1" hangingPunct="1">
              <a:defRPr/>
            </a:pPr>
            <a:r>
              <a:rPr lang="en-US" altLang="ko-KR" dirty="0"/>
              <a:t>LINQ</a:t>
            </a:r>
          </a:p>
          <a:p>
            <a:pPr lvl="1" eaLnBrk="1" hangingPunct="1">
              <a:defRPr/>
            </a:pPr>
            <a:r>
              <a:rPr lang="ko-KR" altLang="en-US" dirty="0"/>
              <a:t>다양한 데이터 형식 지원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날짜 및 시간 데이터 타입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사용자 정의 데이터 타입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공간</a:t>
            </a:r>
            <a:r>
              <a:rPr lang="en-US" altLang="ko-KR" dirty="0"/>
              <a:t>(GIS : Geographic Information System)</a:t>
            </a:r>
            <a:r>
              <a:rPr lang="ko-KR" altLang="en-US" dirty="0"/>
              <a:t> 데이터 타입  </a:t>
            </a:r>
            <a:endParaRPr lang="en-US" altLang="ko-KR" dirty="0"/>
          </a:p>
          <a:p>
            <a:pPr marL="461962" indent="-342900" eaLnBrk="1" hangingPunct="1">
              <a:defRPr/>
            </a:pPr>
            <a:endParaRPr lang="en-US" altLang="ko-KR" dirty="0"/>
          </a:p>
        </p:txBody>
      </p:sp>
    </p:spTree>
  </p:cSld>
  <p:clrMapOvr>
    <a:masterClrMapping/>
  </p:clrMapOvr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E0BE0DE-7F5D-4F1A-AF46-08A5507E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/>
              <a:t>SQL Server</a:t>
            </a:r>
            <a:r>
              <a:rPr lang="ko-KR" altLang="en-US" dirty="0"/>
              <a:t>의  보편적인 특징 </a:t>
            </a:r>
            <a:r>
              <a:rPr lang="en-US" altLang="ko-KR" dirty="0"/>
              <a:t>- 3</a:t>
            </a:r>
            <a:endParaRPr lang="ko-KR" altLang="en-US" sz="2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9E002D5-64E5-41CC-B303-DB01ADE3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08720"/>
            <a:ext cx="8062664" cy="5105400"/>
          </a:xfrm>
        </p:spPr>
        <p:txBody>
          <a:bodyPr/>
          <a:lstStyle/>
          <a:p>
            <a:pPr marL="461962" indent="-342900" eaLnBrk="1" hangingPunct="1">
              <a:defRPr/>
            </a:pPr>
            <a:r>
              <a:rPr lang="ko-KR" altLang="en-US" dirty="0"/>
              <a:t>지능적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각종 데이터의 통합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변경 데이터 추적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MERGE SQL </a:t>
            </a:r>
            <a:r>
              <a:rPr lang="ko-KR" altLang="en-US" dirty="0"/>
              <a:t>구문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관련 보고서 제공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Reporting Services</a:t>
            </a:r>
          </a:p>
          <a:p>
            <a:pPr lvl="2" eaLnBrk="1" hangingPunct="1">
              <a:defRPr/>
            </a:pPr>
            <a:r>
              <a:rPr lang="en-US" altLang="ko-KR" dirty="0"/>
              <a:t>Office</a:t>
            </a:r>
            <a:r>
              <a:rPr lang="ko-KR" altLang="en-US" dirty="0"/>
              <a:t> 통합</a:t>
            </a:r>
            <a:endParaRPr lang="en-US" altLang="ko-KR" dirty="0"/>
          </a:p>
          <a:p>
            <a:pPr marL="461962" indent="-342900" eaLnBrk="1" hangingPunct="1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365531"/>
      </p:ext>
    </p:extLst>
  </p:cSld>
  <p:clrMapOvr>
    <a:masterClrMapping/>
  </p:clrMapOvr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학습 목표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571500" y="2564904"/>
            <a:ext cx="8001000" cy="113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lnSpc>
                <a:spcPct val="130000"/>
              </a:lnSpc>
              <a:buFont typeface="HY헤드라인M" pitchFamily="18" charset="-127"/>
              <a:buAutoNum type="arabicPeriod"/>
            </a:pPr>
            <a:r>
              <a:rPr lang="en-US" altLang="ko-KR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DBMS (</a:t>
            </a:r>
            <a:r>
              <a:rPr lang="en-US" altLang="ko-KR" sz="2800" dirty="0" err="1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DataBase</a:t>
            </a:r>
            <a:r>
              <a:rPr lang="ko-KR" altLang="en-US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Management</a:t>
            </a:r>
            <a:r>
              <a:rPr lang="ko-KR" altLang="en-US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System) </a:t>
            </a:r>
            <a:r>
              <a:rPr lang="ko-KR" altLang="en-US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개요</a:t>
            </a:r>
            <a:endParaRPr lang="en-US" altLang="ko-KR" sz="2800" dirty="0">
              <a:solidFill>
                <a:srgbClr val="0033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l" eaLnBrk="1" hangingPunct="1">
              <a:lnSpc>
                <a:spcPct val="130000"/>
              </a:lnSpc>
              <a:buFont typeface="HY헤드라인M" pitchFamily="18" charset="-127"/>
              <a:buAutoNum type="arabicPeriod"/>
            </a:pPr>
            <a:r>
              <a:rPr lang="en-US" altLang="ko-KR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MS</a:t>
            </a:r>
            <a:r>
              <a:rPr lang="ko-KR" altLang="en-US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SQL Server </a:t>
            </a:r>
            <a:r>
              <a:rPr lang="ko-KR" altLang="en-US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소개</a:t>
            </a:r>
            <a:endParaRPr lang="en-US" altLang="ko-KR" sz="2800" dirty="0">
              <a:solidFill>
                <a:srgbClr val="C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61B36-6FB3-460D-9840-4D7589B132D7}"/>
              </a:ext>
            </a:extLst>
          </p:cNvPr>
          <p:cNvSpPr txBox="1"/>
          <p:nvPr/>
        </p:nvSpPr>
        <p:spPr>
          <a:xfrm>
            <a:off x="4572000" y="5775647"/>
            <a:ext cx="453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7030A0"/>
                </a:solidFill>
                <a:latin typeface="+mn-ea"/>
                <a:ea typeface="+mn-ea"/>
              </a:rPr>
              <a:t>[Ref]</a:t>
            </a:r>
            <a:r>
              <a:rPr lang="ko-KR" altLang="en-US" dirty="0">
                <a:solidFill>
                  <a:srgbClr val="7030A0"/>
                </a:solidFill>
                <a:latin typeface="+mn-ea"/>
                <a:ea typeface="+mn-ea"/>
              </a:rPr>
              <a:t> 교재 </a:t>
            </a:r>
            <a:r>
              <a:rPr lang="en-US" altLang="ko-KR" dirty="0">
                <a:solidFill>
                  <a:srgbClr val="7030A0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srgbClr val="7030A0"/>
                </a:solidFill>
                <a:latin typeface="+mn-ea"/>
                <a:ea typeface="+mn-ea"/>
              </a:rPr>
              <a:t>장</a:t>
            </a:r>
          </a:p>
        </p:txBody>
      </p:sp>
    </p:spTree>
  </p:cSld>
  <p:clrMapOvr>
    <a:masterClrMapping/>
  </p:clrMapOvr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1A63836-DE4F-4703-9576-75184AD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/>
              <a:t>SQL Server</a:t>
            </a:r>
            <a:r>
              <a:rPr lang="ko-KR" altLang="en-US" dirty="0"/>
              <a:t> </a:t>
            </a:r>
            <a:r>
              <a:rPr lang="en-US" altLang="ko-KR" dirty="0"/>
              <a:t>2019</a:t>
            </a:r>
            <a:r>
              <a:rPr lang="ko-KR" altLang="en-US" dirty="0"/>
              <a:t> 특징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48F358-DEFE-4801-9DEC-3B2A868A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358355"/>
          </a:xfrm>
          <a:prstGeom prst="rect">
            <a:avLst/>
          </a:prstGeom>
        </p:spPr>
      </p:pic>
    </p:spTree>
  </p:cSld>
  <p:clrMapOvr>
    <a:masterClrMapping/>
  </p:clrMapOvr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학습 요약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71500" y="2599299"/>
            <a:ext cx="8001000" cy="113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DBMS (</a:t>
            </a:r>
            <a:r>
              <a:rPr lang="en-US" altLang="ko-KR" sz="2800" dirty="0" err="1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DataBase</a:t>
            </a:r>
            <a:r>
              <a:rPr lang="ko-KR" altLang="en-US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Management</a:t>
            </a:r>
            <a:r>
              <a:rPr lang="ko-KR" altLang="en-US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System) </a:t>
            </a:r>
            <a:r>
              <a:rPr lang="ko-KR" altLang="en-US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개요</a:t>
            </a:r>
            <a:endParaRPr lang="en-US" altLang="ko-KR" sz="2800" dirty="0">
              <a:solidFill>
                <a:srgbClr val="0033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MS SQL Server </a:t>
            </a:r>
            <a:r>
              <a:rPr lang="ko-KR" altLang="en-US" sz="2800" dirty="0">
                <a:solidFill>
                  <a:srgbClr val="003300"/>
                </a:solidFill>
                <a:latin typeface="HY헤드라인M" pitchFamily="18" charset="-127"/>
                <a:ea typeface="HY헤드라인M" pitchFamily="18" charset="-127"/>
              </a:rPr>
              <a:t>특징</a:t>
            </a:r>
            <a:endParaRPr lang="en-US" altLang="ko-KR" sz="2800" dirty="0">
              <a:solidFill>
                <a:srgbClr val="C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400" dirty="0"/>
              <a:t>구글링으로 다음 내용을 찾아 요약해서 </a:t>
            </a:r>
            <a:r>
              <a:rPr lang="ko-KR" altLang="en-US" sz="2400" dirty="0" err="1"/>
              <a:t>제출하시오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Database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Database Management System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SQL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2527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DBMS </a:t>
            </a:r>
            <a:r>
              <a:rPr lang="ko-KR" altLang="en-US" sz="2800" dirty="0"/>
              <a:t>개요와 </a:t>
            </a:r>
            <a:r>
              <a:rPr lang="en-US" altLang="ko-KR" sz="2800" dirty="0"/>
              <a:t>SQL Server </a:t>
            </a:r>
            <a:r>
              <a:rPr lang="ko-KR" altLang="en-US" sz="2800" dirty="0"/>
              <a:t>소개</a:t>
            </a:r>
            <a:endParaRPr lang="ko-KR" alt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CD6A576-0442-4D8D-8975-2FBE5739E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55920"/>
              </p:ext>
            </p:extLst>
          </p:nvPr>
        </p:nvGraphicFramePr>
        <p:xfrm>
          <a:off x="35496" y="780290"/>
          <a:ext cx="4464495" cy="5385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165">
                  <a:extLst>
                    <a:ext uri="{9D8B030D-6E8A-4147-A177-3AD203B41FA5}">
                      <a16:colId xmlns:a16="http://schemas.microsoft.com/office/drawing/2014/main" val="1841443414"/>
                    </a:ext>
                  </a:extLst>
                </a:gridCol>
                <a:gridCol w="1488165">
                  <a:extLst>
                    <a:ext uri="{9D8B030D-6E8A-4147-A177-3AD203B41FA5}">
                      <a16:colId xmlns:a16="http://schemas.microsoft.com/office/drawing/2014/main" val="3683570795"/>
                    </a:ext>
                  </a:extLst>
                </a:gridCol>
                <a:gridCol w="1488165">
                  <a:extLst>
                    <a:ext uri="{9D8B030D-6E8A-4147-A177-3AD203B41FA5}">
                      <a16:colId xmlns:a16="http://schemas.microsoft.com/office/drawing/2014/main" val="1038990043"/>
                    </a:ext>
                  </a:extLst>
                </a:gridCol>
              </a:tblGrid>
              <a:tr h="358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6257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Management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227519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77909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Access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1524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Integrity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28071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19889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Hierarchical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386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064623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942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48966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156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34934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Definition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64453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825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Manipulation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869646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60583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Technology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066813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Preview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61347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Release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82965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Candidate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5228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Manufacture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188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Retail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194945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Mirror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116389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Geographic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7705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6B02AA-9551-409E-A8C7-B0F5220B6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3045"/>
              </p:ext>
            </p:extLst>
          </p:nvPr>
        </p:nvGraphicFramePr>
        <p:xfrm>
          <a:off x="4644009" y="780290"/>
          <a:ext cx="4464495" cy="5385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165">
                  <a:extLst>
                    <a:ext uri="{9D8B030D-6E8A-4147-A177-3AD203B41FA5}">
                      <a16:colId xmlns:a16="http://schemas.microsoft.com/office/drawing/2014/main" val="1841443414"/>
                    </a:ext>
                  </a:extLst>
                </a:gridCol>
                <a:gridCol w="1488165">
                  <a:extLst>
                    <a:ext uri="{9D8B030D-6E8A-4147-A177-3AD203B41FA5}">
                      <a16:colId xmlns:a16="http://schemas.microsoft.com/office/drawing/2014/main" val="3683570795"/>
                    </a:ext>
                  </a:extLst>
                </a:gridCol>
                <a:gridCol w="1488165">
                  <a:extLst>
                    <a:ext uri="{9D8B030D-6E8A-4147-A177-3AD203B41FA5}">
                      <a16:colId xmlns:a16="http://schemas.microsoft.com/office/drawing/2014/main" val="1038990043"/>
                    </a:ext>
                  </a:extLst>
                </a:gridCol>
              </a:tblGrid>
              <a:tr h="358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6257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Information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227519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Merge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77909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1524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28071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19889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386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064623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942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48966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156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34934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64453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825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869646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60583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066813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61347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82965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5228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188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194945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116389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7705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F9759D5-6CE7-4C0B-960E-C164BD1C1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98865"/>
              </p:ext>
            </p:extLst>
          </p:nvPr>
        </p:nvGraphicFramePr>
        <p:xfrm>
          <a:off x="7020272" y="4462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40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F27B9273-901A-4FFF-824E-FF0BEF0CA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/>
              <a:t>DBMS </a:t>
            </a:r>
            <a:r>
              <a:rPr lang="ko-KR" altLang="en-US" dirty="0"/>
              <a:t>개요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F27B9273-901A-4FFF-824E-FF0BEF0C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데이터베이스의 정의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5D5B4144-A6B0-451F-A90A-2C55795B4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105400"/>
          </a:xfrm>
        </p:spPr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데이터베이스란 </a:t>
            </a:r>
            <a:r>
              <a:rPr lang="en-US" altLang="ko-KR" dirty="0"/>
              <a:t>‘</a:t>
            </a:r>
            <a:r>
              <a:rPr lang="ko-KR" altLang="en-US" dirty="0"/>
              <a:t>데이터의 집합</a:t>
            </a:r>
            <a:r>
              <a:rPr lang="en-US" altLang="ko-KR" dirty="0"/>
              <a:t>’</a:t>
            </a:r>
          </a:p>
          <a:p>
            <a:pPr lvl="1" eaLnBrk="1" hangingPunct="1">
              <a:defRPr/>
            </a:pPr>
            <a:r>
              <a:rPr lang="en-US" altLang="ko-KR" dirty="0"/>
              <a:t>DBMS(</a:t>
            </a:r>
            <a:r>
              <a:rPr lang="en-US" altLang="ko-KR" dirty="0" err="1">
                <a:solidFill>
                  <a:srgbClr val="C00000"/>
                </a:solidFill>
              </a:rPr>
              <a:t>D</a:t>
            </a:r>
            <a:r>
              <a:rPr lang="en-US" altLang="ko-KR" dirty="0" err="1"/>
              <a:t>ata</a:t>
            </a:r>
            <a:r>
              <a:rPr lang="en-US" altLang="ko-KR" dirty="0" err="1">
                <a:solidFill>
                  <a:srgbClr val="C00000"/>
                </a:solidFill>
              </a:rPr>
              <a:t>B</a:t>
            </a:r>
            <a:r>
              <a:rPr lang="en-US" altLang="ko-KR" dirty="0" err="1"/>
              <a:t>ase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M</a:t>
            </a:r>
            <a:r>
              <a:rPr lang="en-US" altLang="ko-KR" dirty="0"/>
              <a:t>anagement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S</a:t>
            </a:r>
            <a:r>
              <a:rPr lang="en-US" altLang="ko-KR" dirty="0"/>
              <a:t>ystem)</a:t>
            </a:r>
            <a:r>
              <a:rPr lang="ko-KR" altLang="en-US" dirty="0"/>
              <a:t>은 데이터베이스를 관리 또는 운영하는 역할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데이터베이스는 여러 사용자나 응용프로그램이 </a:t>
            </a:r>
            <a:r>
              <a:rPr lang="ko-KR" altLang="en-US" dirty="0">
                <a:solidFill>
                  <a:srgbClr val="7030A0"/>
                </a:solidFill>
              </a:rPr>
              <a:t>공유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7030A0"/>
                </a:solidFill>
              </a:rPr>
              <a:t>동시에 접근</a:t>
            </a:r>
            <a:r>
              <a:rPr lang="ko-KR" altLang="en-US" dirty="0"/>
              <a:t>이 가능해야 함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DBMS </a:t>
            </a:r>
            <a:r>
              <a:rPr lang="ko-KR" altLang="en-US" dirty="0"/>
              <a:t>중의 하나인 </a:t>
            </a:r>
            <a:r>
              <a:rPr lang="en-US" altLang="ko-KR" dirty="0"/>
              <a:t>MS SQL Server</a:t>
            </a:r>
            <a:r>
              <a:rPr lang="ko-KR" altLang="en-US" dirty="0"/>
              <a:t>는‘데이터베이스’를 파일로</a:t>
            </a:r>
            <a:r>
              <a:rPr lang="en-US" altLang="ko-KR" dirty="0"/>
              <a:t> </a:t>
            </a:r>
            <a:r>
              <a:rPr lang="ko-KR" altLang="en-US" dirty="0"/>
              <a:t>구성된 디스크 공간으로 취급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800109"/>
      </p:ext>
    </p:extLst>
  </p:cSld>
  <p:clrMapOvr>
    <a:masterClrMapping/>
  </p:clrMapOvr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E63E-0C11-4BF1-BD3C-0FC0DD43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개념도</a:t>
            </a: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BD4298D6-9AD3-4E8F-9BBF-F96ACCE55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5365" name="개체 2">
            <a:extLst>
              <a:ext uri="{FF2B5EF4-FFF2-40B4-BE49-F238E27FC236}">
                <a16:creationId xmlns:a16="http://schemas.microsoft.com/office/drawing/2014/main" id="{641CAEF6-ED40-49CD-B1CF-73AFC75F5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558573"/>
              </p:ext>
            </p:extLst>
          </p:nvPr>
        </p:nvGraphicFramePr>
        <p:xfrm>
          <a:off x="539552" y="836712"/>
          <a:ext cx="8064896" cy="5135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Slide" r:id="rId3" imgW="5003271" imgH="3176298" progId="PowerPoint.Slide.12">
                  <p:embed/>
                </p:oleObj>
              </mc:Choice>
              <mc:Fallback>
                <p:oleObj name="Slide" r:id="rId3" imgW="5003271" imgH="3176298" progId="PowerPoint.Slide.12">
                  <p:embed/>
                  <p:pic>
                    <p:nvPicPr>
                      <p:cNvPr id="15365" name="개체 2">
                        <a:extLst>
                          <a:ext uri="{FF2B5EF4-FFF2-40B4-BE49-F238E27FC236}">
                            <a16:creationId xmlns:a16="http://schemas.microsoft.com/office/drawing/2014/main" id="{641CAEF6-ED40-49CD-B1CF-73AFC75F5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836712"/>
                        <a:ext cx="8064896" cy="5135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E1C9605-F2D1-4E42-AC99-BF600D5C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많이 사용되는 </a:t>
            </a:r>
            <a:r>
              <a:rPr lang="en-US" altLang="ko-KR" dirty="0"/>
              <a:t>DBMS </a:t>
            </a:r>
            <a:r>
              <a:rPr lang="ko-KR" altLang="en-US" dirty="0"/>
              <a:t>제품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8D7DEB-E0DE-40E0-992A-FE83C1919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" y="1412776"/>
            <a:ext cx="9114971" cy="4016360"/>
          </a:xfrm>
          <a:prstGeom prst="rect">
            <a:avLst/>
          </a:prstGeom>
        </p:spPr>
      </p:pic>
    </p:spTree>
  </p:cSld>
  <p:clrMapOvr>
    <a:masterClrMapping/>
  </p:clrMapOvr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B61C20C-4438-4232-912D-01C7A8C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데이터베이스의 중요한 특징</a:t>
            </a:r>
            <a:endParaRPr lang="ko-KR" altLang="en-US" sz="2400" dirty="0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B2C5EB5E-898F-421D-85A9-DE1F6E2B0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39343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데이터의 무결성</a:t>
            </a:r>
            <a:r>
              <a:rPr lang="en-US" altLang="ko-KR" sz="2400" dirty="0"/>
              <a:t>(Integrity)</a:t>
            </a:r>
          </a:p>
          <a:p>
            <a:pPr lvl="1" eaLnBrk="1" hangingPunct="1">
              <a:defRPr/>
            </a:pPr>
            <a:r>
              <a:rPr lang="ko-KR" altLang="en-US" sz="2000" b="1" dirty="0"/>
              <a:t>데이터</a:t>
            </a:r>
            <a:r>
              <a:rPr lang="ko-KR" altLang="en-US" sz="2000" dirty="0"/>
              <a:t>의 정확성과 일관성을 유지하고 보증</a:t>
            </a:r>
            <a:endParaRPr lang="en-US" altLang="ko-KR" sz="2000" dirty="0"/>
          </a:p>
          <a:p>
            <a:pPr eaLnBrk="1" hangingPunct="1">
              <a:defRPr/>
            </a:pPr>
            <a:r>
              <a:rPr lang="ko-KR" altLang="en-US" sz="2400" dirty="0"/>
              <a:t>데이터의 독립성</a:t>
            </a:r>
            <a:endParaRPr lang="en-US" altLang="ko-KR" sz="2400" dirty="0"/>
          </a:p>
          <a:p>
            <a:pPr lvl="1" eaLnBrk="1" hangingPunct="1">
              <a:defRPr/>
            </a:pPr>
            <a:r>
              <a:rPr lang="ko-KR" altLang="en-US" sz="2000" dirty="0"/>
              <a:t>데이터베이스의 크기를 변경하거나 저장소의 위치를 변경하더라도</a:t>
            </a:r>
            <a:r>
              <a:rPr lang="en-US" altLang="ko-KR" sz="2000" dirty="0"/>
              <a:t>,</a:t>
            </a:r>
            <a:r>
              <a:rPr lang="ko-KR" altLang="en-US" sz="2000" dirty="0"/>
              <a:t> 기존에 작성된 응용 프로그램에 영향을 주지 않음</a:t>
            </a:r>
            <a:endParaRPr lang="en-US" altLang="ko-KR" sz="2000" dirty="0"/>
          </a:p>
          <a:p>
            <a:pPr eaLnBrk="1" hangingPunct="1">
              <a:defRPr/>
            </a:pPr>
            <a:r>
              <a:rPr lang="ko-KR" altLang="en-US" sz="2400" dirty="0"/>
              <a:t>보안</a:t>
            </a:r>
            <a:r>
              <a:rPr lang="en-US" altLang="ko-KR" sz="2400" dirty="0"/>
              <a:t>(Security)</a:t>
            </a:r>
          </a:p>
          <a:p>
            <a:pPr lvl="1" eaLnBrk="1" hangingPunct="1">
              <a:defRPr/>
            </a:pPr>
            <a:r>
              <a:rPr lang="ko-KR" altLang="en-US" sz="2000" dirty="0"/>
              <a:t>데이터를 소유하거나 접근이 허가된 사용자만 접근 가능</a:t>
            </a:r>
            <a:endParaRPr lang="en-US" altLang="ko-KR" sz="2000" dirty="0"/>
          </a:p>
          <a:p>
            <a:pPr eaLnBrk="1" hangingPunct="1">
              <a:defRPr/>
            </a:pPr>
            <a:r>
              <a:rPr lang="ko-KR" altLang="en-US" sz="2400" dirty="0"/>
              <a:t>데이터 중복의 최소화</a:t>
            </a:r>
            <a:endParaRPr lang="en-US" altLang="ko-KR" sz="2400" dirty="0"/>
          </a:p>
          <a:p>
            <a:pPr lvl="1" eaLnBrk="1" hangingPunct="1">
              <a:defRPr/>
            </a:pPr>
            <a:r>
              <a:rPr lang="ko-KR" altLang="en-US" sz="2000" dirty="0"/>
              <a:t>중복 저장 방지</a:t>
            </a:r>
          </a:p>
          <a:p>
            <a:pPr eaLnBrk="1" hangingPunct="1">
              <a:defRPr/>
            </a:pPr>
            <a:r>
              <a:rPr lang="ko-KR" altLang="en-US" sz="2400" dirty="0"/>
              <a:t>응용프로그램 제작 및 수정이 </a:t>
            </a:r>
            <a:r>
              <a:rPr lang="ko-KR" altLang="en-US" sz="2400" dirty="0" err="1"/>
              <a:t>쉬워짐</a:t>
            </a:r>
            <a:endParaRPr lang="en-US" altLang="ko-KR" sz="2400" dirty="0"/>
          </a:p>
          <a:p>
            <a:pPr lvl="1" eaLnBrk="1" hangingPunct="1">
              <a:defRPr/>
            </a:pPr>
            <a:r>
              <a:rPr lang="ko-KR" altLang="en-US" sz="2000" dirty="0"/>
              <a:t>파일 시스템 사용 대비 수월</a:t>
            </a:r>
          </a:p>
          <a:p>
            <a:pPr eaLnBrk="1" hangingPunct="1">
              <a:defRPr/>
            </a:pPr>
            <a:r>
              <a:rPr lang="ko-KR" altLang="en-US" sz="2400" dirty="0"/>
              <a:t>데이터의 안전성 향상</a:t>
            </a:r>
            <a:endParaRPr lang="en-US" altLang="ko-KR" sz="2400" dirty="0"/>
          </a:p>
          <a:p>
            <a:pPr lvl="1" eaLnBrk="1" hangingPunct="1">
              <a:defRPr/>
            </a:pPr>
            <a:r>
              <a:rPr lang="ko-KR" altLang="en-US" sz="2000" dirty="0"/>
              <a:t>백업</a:t>
            </a:r>
            <a:r>
              <a:rPr lang="en-US" altLang="ko-KR" sz="2000" dirty="0"/>
              <a:t>/</a:t>
            </a:r>
            <a:r>
              <a:rPr lang="ko-KR" altLang="en-US" sz="2000" dirty="0"/>
              <a:t>복구</a:t>
            </a:r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ko-KR" altLang="en-US" sz="2400" dirty="0"/>
          </a:p>
        </p:txBody>
      </p:sp>
    </p:spTree>
  </p:cSld>
  <p:clrMapOvr>
    <a:masterClrMapping/>
  </p:clrMapOvr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816A76-F6CB-4A9D-9A0A-874C49E5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데이터베이스의 탄생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배경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259BC32B-585A-48ED-89C8-900712D5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5472608"/>
          </a:xfrm>
        </p:spPr>
        <p:txBody>
          <a:bodyPr>
            <a:noAutofit/>
          </a:bodyPr>
          <a:lstStyle/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ko-KR" altLang="en-US" dirty="0"/>
              <a:t>① 오프라인으로 관리</a:t>
            </a:r>
            <a:endParaRPr lang="en-US" altLang="ko-KR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endParaRPr lang="en-US" altLang="ko-KR" sz="1400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ko-KR" altLang="en-US" dirty="0"/>
              <a:t>② 파일시스템의 사용</a:t>
            </a:r>
            <a:endParaRPr lang="en-US" altLang="ko-KR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endParaRPr lang="ko-KR" altLang="en-US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ko-KR" altLang="en-US" dirty="0"/>
              <a:t>③ 데이터베이스 관리 시스템</a:t>
            </a: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  <p:pic>
        <p:nvPicPr>
          <p:cNvPr id="18436" name="il_fi" descr="4104">
            <a:extLst>
              <a:ext uri="{FF2B5EF4-FFF2-40B4-BE49-F238E27FC236}">
                <a16:creationId xmlns:a16="http://schemas.microsoft.com/office/drawing/2014/main" id="{9C2636F6-D198-4F3F-9785-95D777E23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22894"/>
            <a:ext cx="2238877" cy="145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6" descr="C:\Users\재남\AppData\Local\Temp\SNAGHTML5932388.PNG">
            <a:extLst>
              <a:ext uri="{FF2B5EF4-FFF2-40B4-BE49-F238E27FC236}">
                <a16:creationId xmlns:a16="http://schemas.microsoft.com/office/drawing/2014/main" id="{5BCF2318-2CD8-4FA8-A5F6-7703532DF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03015"/>
            <a:ext cx="60483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>
            <a:extLst>
              <a:ext uri="{FF2B5EF4-FFF2-40B4-BE49-F238E27FC236}">
                <a16:creationId xmlns:a16="http://schemas.microsoft.com/office/drawing/2014/main" id="{E77DFF66-B029-4BB4-8DC3-5857C4202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333" y="4391049"/>
            <a:ext cx="3889375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2">
            <a:extLst>
              <a:ext uri="{FF2B5EF4-FFF2-40B4-BE49-F238E27FC236}">
                <a16:creationId xmlns:a16="http://schemas.microsoft.com/office/drawing/2014/main" id="{94AB16D7-35C3-454A-9CE3-1776483B3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333" y="728563"/>
            <a:ext cx="4033838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7364CF9-6D38-4017-99E8-ED600F9B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>
                <a:latin typeface="+mj-ea"/>
              </a:rPr>
              <a:t>DBMS </a:t>
            </a:r>
            <a:r>
              <a:rPr lang="ko-KR" altLang="en-US" dirty="0">
                <a:latin typeface="+mj-ea"/>
              </a:rPr>
              <a:t>분류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897F3D21-4D64-4DF2-90CC-93A337B6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512" y="692696"/>
            <a:ext cx="7772400" cy="5105400"/>
          </a:xfrm>
        </p:spPr>
        <p:txBody>
          <a:bodyPr/>
          <a:lstStyle/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ko-KR" altLang="en-US" dirty="0"/>
              <a:t>① </a:t>
            </a:r>
            <a:r>
              <a:rPr lang="ko-KR" altLang="en-US" dirty="0" err="1"/>
              <a:t>계층형</a:t>
            </a:r>
            <a:r>
              <a:rPr lang="ko-KR" altLang="en-US" dirty="0"/>
              <a:t> </a:t>
            </a:r>
            <a:r>
              <a:rPr lang="en-US" altLang="ko-KR" dirty="0"/>
              <a:t>DBMS</a:t>
            </a:r>
            <a:br>
              <a:rPr lang="en-US" altLang="ko-KR" dirty="0"/>
            </a:br>
            <a:r>
              <a:rPr lang="en-US" altLang="ko-KR" dirty="0"/>
              <a:t>    (Hierarchical DBMS)</a:t>
            </a:r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ko-KR" dirty="0"/>
              <a:t>② </a:t>
            </a:r>
            <a:r>
              <a:rPr lang="ko-KR" altLang="en-US" dirty="0" err="1"/>
              <a:t>망형</a:t>
            </a:r>
            <a:r>
              <a:rPr lang="ko-KR" altLang="en-US" dirty="0"/>
              <a:t> </a:t>
            </a:r>
            <a:r>
              <a:rPr lang="en-US" altLang="ko-KR" dirty="0"/>
              <a:t>DBMS</a:t>
            </a:r>
            <a:br>
              <a:rPr lang="en-US" altLang="ko-KR" dirty="0"/>
            </a:br>
            <a:r>
              <a:rPr lang="en-US" altLang="ko-KR" dirty="0"/>
              <a:t>    (Network DBMS)</a:t>
            </a:r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ko-KR" dirty="0"/>
              <a:t>③ </a:t>
            </a:r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en-US" altLang="ko-KR" dirty="0"/>
              <a:t>DBMS</a:t>
            </a:r>
            <a:br>
              <a:rPr lang="en-US" altLang="ko-KR" dirty="0"/>
            </a:br>
            <a:r>
              <a:rPr lang="en-US" altLang="ko-KR" dirty="0"/>
              <a:t>    (Relational DBMS: RDBMS)</a:t>
            </a:r>
          </a:p>
          <a:p>
            <a:pPr lvl="1" eaLnBrk="1" hangingPunct="1">
              <a:defRPr/>
            </a:pPr>
            <a:endParaRPr lang="ko-KR" altLang="en-US" dirty="0"/>
          </a:p>
        </p:txBody>
      </p:sp>
      <p:pic>
        <p:nvPicPr>
          <p:cNvPr id="19462" name="Picture 3">
            <a:extLst>
              <a:ext uri="{FF2B5EF4-FFF2-40B4-BE49-F238E27FC236}">
                <a16:creationId xmlns:a16="http://schemas.microsoft.com/office/drawing/2014/main" id="{87655F86-4F29-4B5F-BC84-5CD953D6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20" y="2584201"/>
            <a:ext cx="38354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extLst mod="1"/>
</p:sld>
</file>

<file path=ppt/theme/theme1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756</Words>
  <Application>Microsoft Office PowerPoint</Application>
  <PresentationFormat>화면 슬라이드 쇼(4:3)</PresentationFormat>
  <Paragraphs>276</Paragraphs>
  <Slides>23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HY견고딕</vt:lpstr>
      <vt:lpstr>HY헤드라인M</vt:lpstr>
      <vt:lpstr>굴림</vt:lpstr>
      <vt:lpstr>맑은 고딕</vt:lpstr>
      <vt:lpstr>Arial</vt:lpstr>
      <vt:lpstr>Georgia</vt:lpstr>
      <vt:lpstr>Times New Roman</vt:lpstr>
      <vt:lpstr>Wingdings</vt:lpstr>
      <vt:lpstr>3_기본 디자인</vt:lpstr>
      <vt:lpstr>Microsoft PowerPoint 슬라이드</vt:lpstr>
      <vt:lpstr>DBMS 개요와  SQL Server 소개</vt:lpstr>
      <vt:lpstr>학습 목표</vt:lpstr>
      <vt:lpstr>DBMS 개요</vt:lpstr>
      <vt:lpstr>데이터베이스의 정의</vt:lpstr>
      <vt:lpstr>DBMS 개념도</vt:lpstr>
      <vt:lpstr>많이 사용되는 DBMS 제품</vt:lpstr>
      <vt:lpstr>데이터베이스의 중요한 특징</vt:lpstr>
      <vt:lpstr>데이터베이스의 탄생 배경</vt:lpstr>
      <vt:lpstr>DBMS 분류</vt:lpstr>
      <vt:lpstr>SQL 개요</vt:lpstr>
      <vt:lpstr>표준 SQL 특징</vt:lpstr>
      <vt:lpstr>SQL 문의 종류</vt:lpstr>
      <vt:lpstr>데이터베이스 관리 시스템</vt:lpstr>
      <vt:lpstr>MS SQL Server 소개</vt:lpstr>
      <vt:lpstr>SQL Server 개요</vt:lpstr>
      <vt:lpstr>SQL Server 2019</vt:lpstr>
      <vt:lpstr>SQL Server의  보편적인 특징 - 1</vt:lpstr>
      <vt:lpstr>SQL Server의  보편적인 특징 - 2</vt:lpstr>
      <vt:lpstr>SQL Server의  보편적인 특징 - 3</vt:lpstr>
      <vt:lpstr>SQL Server 2019 특징</vt:lpstr>
      <vt:lpstr>학습 요약</vt:lpstr>
      <vt:lpstr>과제</vt:lpstr>
      <vt:lpstr>DBMS 개요와 SQL Server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srhyun</dc:creator>
  <cp:lastModifiedBy>현승렬</cp:lastModifiedBy>
  <cp:revision>111</cp:revision>
  <dcterms:created xsi:type="dcterms:W3CDTF">1601-01-01T00:00:00Z</dcterms:created>
  <dcterms:modified xsi:type="dcterms:W3CDTF">2024-08-29T05:07:16Z</dcterms:modified>
</cp:coreProperties>
</file>