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632" r:id="rId2"/>
    <p:sldId id="652" r:id="rId3"/>
    <p:sldId id="724" r:id="rId4"/>
    <p:sldId id="725" r:id="rId5"/>
    <p:sldId id="726" r:id="rId6"/>
    <p:sldId id="727" r:id="rId7"/>
    <p:sldId id="655" r:id="rId8"/>
    <p:sldId id="647" r:id="rId9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FF9900"/>
    <a:srgbClr val="FF9999"/>
    <a:srgbClr val="CCFF99"/>
    <a:srgbClr val="FFCC99"/>
    <a:srgbClr val="8585FF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37" autoAdjust="0"/>
  </p:normalViewPr>
  <p:slideViewPr>
    <p:cSldViewPr>
      <p:cViewPr varScale="1">
        <p:scale>
          <a:sx n="164" d="100"/>
          <a:sy n="164" d="100"/>
        </p:scale>
        <p:origin x="159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배점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7ED-4978-B085-02106CB8BDE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77ED-4978-B085-02106CB8BDE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77ED-4978-B085-02106CB8BDE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77ED-4978-B085-02106CB8BDE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77ED-4978-B085-02106CB8BD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출석</c:v>
                </c:pt>
                <c:pt idx="1">
                  <c:v>중간고사</c:v>
                </c:pt>
                <c:pt idx="2">
                  <c:v>기말고사</c:v>
                </c:pt>
                <c:pt idx="3">
                  <c:v>보고서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C-4113-9A29-8C342E31E21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C086547-548F-48C9-9756-75109F44E7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753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0CF7EF-8563-4592-A2CF-BE18F7639E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481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6580232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575045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669463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1717646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986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6869070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5135237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0419340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555656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9839795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8321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074433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1111504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srhyun.doowon.ac.k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ms.doowon.ac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02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243013" y="1057275"/>
            <a:ext cx="6615112" cy="13716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defRPr/>
            </a:pPr>
            <a:r>
              <a:rPr lang="en-US" altLang="ko-KR" sz="4400" dirty="0"/>
              <a:t>OOP</a:t>
            </a:r>
            <a:br>
              <a:rPr lang="en-US" altLang="ko-KR" sz="4400" dirty="0"/>
            </a:br>
            <a:r>
              <a:rPr lang="en-US" altLang="ko-KR" sz="4400" dirty="0"/>
              <a:t>(</a:t>
            </a:r>
            <a:r>
              <a:rPr lang="ko-KR" altLang="en-US" sz="4400" dirty="0"/>
              <a:t>객체지향프로그래밍</a:t>
            </a:r>
            <a:r>
              <a:rPr lang="en-US" altLang="ko-KR" sz="4400" dirty="0"/>
              <a:t>)</a:t>
            </a:r>
            <a:endParaRPr lang="ko-KR" altLang="en-US" sz="4400" dirty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381203"/>
            <a:ext cx="6400800" cy="1000125"/>
          </a:xfrm>
        </p:spPr>
        <p:txBody>
          <a:bodyPr/>
          <a:lstStyle/>
          <a:p>
            <a:pPr eaLnBrk="1" hangingPunct="1"/>
            <a:r>
              <a:rPr lang="ko-KR" altLang="en-US" dirty="0"/>
              <a:t>두원공과대학 컴퓨터공학과 </a:t>
            </a:r>
            <a:r>
              <a:rPr lang="en-US" altLang="ko-KR" dirty="0"/>
              <a:t>1</a:t>
            </a:r>
            <a:r>
              <a:rPr lang="ko-KR" altLang="en-US" dirty="0"/>
              <a:t>학년</a:t>
            </a:r>
          </a:p>
        </p:txBody>
      </p:sp>
      <p:pic>
        <p:nvPicPr>
          <p:cNvPr id="307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2708920"/>
            <a:ext cx="9039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학습목표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ko-KR" altLang="en-US" dirty="0"/>
              <a:t>본 강좌를 성공적으로 이수하면 학생들은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객체지향 프로그래밍의 개념을 설명하고</a:t>
            </a:r>
            <a:r>
              <a:rPr lang="en-US" altLang="ko-KR" dirty="0"/>
              <a:t>, </a:t>
            </a:r>
            <a:r>
              <a:rPr lang="ko-KR" altLang="en-US" dirty="0"/>
              <a:t>해당 작업을 수행할 수 있다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rgbClr val="003300"/>
                </a:solidFill>
              </a:rPr>
              <a:t>클래스의 정의</a:t>
            </a:r>
            <a:r>
              <a:rPr lang="en-US" altLang="ko-KR" sz="2000" dirty="0">
                <a:solidFill>
                  <a:srgbClr val="003300"/>
                </a:solidFill>
              </a:rPr>
              <a:t>, </a:t>
            </a:r>
            <a:r>
              <a:rPr lang="ko-KR" altLang="en-US" sz="2000" dirty="0">
                <a:solidFill>
                  <a:srgbClr val="003300"/>
                </a:solidFill>
              </a:rPr>
              <a:t>객체의 생성</a:t>
            </a:r>
            <a:endParaRPr lang="en-US" altLang="ko-KR" sz="2000" dirty="0">
              <a:solidFill>
                <a:srgbClr val="003300"/>
              </a:solidFill>
            </a:endParaRPr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rgbClr val="003300"/>
                </a:solidFill>
              </a:rPr>
              <a:t>객체지향의 주요 개념</a:t>
            </a:r>
            <a:endParaRPr lang="en-US" altLang="ko-KR" sz="2000" dirty="0">
              <a:solidFill>
                <a:srgbClr val="003300"/>
              </a:solidFill>
            </a:endParaRPr>
          </a:p>
          <a:p>
            <a:pPr lvl="3"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rgbClr val="003300"/>
                </a:solidFill>
              </a:rPr>
              <a:t>모델링</a:t>
            </a:r>
            <a:r>
              <a:rPr lang="en-US" altLang="ko-KR" sz="2000" dirty="0">
                <a:solidFill>
                  <a:srgbClr val="003300"/>
                </a:solidFill>
              </a:rPr>
              <a:t>(</a:t>
            </a:r>
            <a:r>
              <a:rPr lang="ko-KR" altLang="en-US" sz="2000" dirty="0">
                <a:solidFill>
                  <a:srgbClr val="003300"/>
                </a:solidFill>
              </a:rPr>
              <a:t>추상화</a:t>
            </a:r>
            <a:r>
              <a:rPr lang="en-US" altLang="ko-KR" sz="2000" dirty="0">
                <a:solidFill>
                  <a:srgbClr val="003300"/>
                </a:solidFill>
              </a:rPr>
              <a:t>), </a:t>
            </a:r>
            <a:r>
              <a:rPr lang="ko-KR" altLang="en-US" sz="2000" dirty="0">
                <a:solidFill>
                  <a:srgbClr val="003300"/>
                </a:solidFill>
              </a:rPr>
              <a:t>상속</a:t>
            </a:r>
            <a:r>
              <a:rPr lang="en-US" altLang="ko-KR" sz="2000" dirty="0">
                <a:solidFill>
                  <a:srgbClr val="003300"/>
                </a:solidFill>
              </a:rPr>
              <a:t>(</a:t>
            </a:r>
            <a:r>
              <a:rPr lang="ko-KR" altLang="en-US" sz="2000" dirty="0">
                <a:solidFill>
                  <a:srgbClr val="003300"/>
                </a:solidFill>
              </a:rPr>
              <a:t>단일</a:t>
            </a:r>
            <a:r>
              <a:rPr lang="en-US" altLang="ko-KR" sz="2000" dirty="0">
                <a:solidFill>
                  <a:srgbClr val="003300"/>
                </a:solidFill>
              </a:rPr>
              <a:t>/</a:t>
            </a:r>
            <a:r>
              <a:rPr lang="ko-KR" altLang="en-US" sz="2000" dirty="0">
                <a:solidFill>
                  <a:srgbClr val="003300"/>
                </a:solidFill>
              </a:rPr>
              <a:t>다중</a:t>
            </a:r>
            <a:r>
              <a:rPr lang="en-US" altLang="ko-KR" sz="2000" dirty="0">
                <a:solidFill>
                  <a:srgbClr val="003300"/>
                </a:solidFill>
              </a:rPr>
              <a:t>), </a:t>
            </a:r>
            <a:r>
              <a:rPr lang="ko-KR" altLang="en-US" sz="2000" dirty="0">
                <a:solidFill>
                  <a:srgbClr val="003300"/>
                </a:solidFill>
              </a:rPr>
              <a:t>캡슐화</a:t>
            </a:r>
            <a:r>
              <a:rPr lang="en-US" altLang="ko-KR" sz="2000" dirty="0">
                <a:solidFill>
                  <a:srgbClr val="003300"/>
                </a:solidFill>
              </a:rPr>
              <a:t>, </a:t>
            </a:r>
            <a:r>
              <a:rPr lang="ko-KR" altLang="en-US" sz="2000" dirty="0" err="1">
                <a:solidFill>
                  <a:srgbClr val="003300"/>
                </a:solidFill>
              </a:rPr>
              <a:t>다형성</a:t>
            </a:r>
            <a:endParaRPr lang="en-US" altLang="ko-KR" sz="2000" dirty="0">
              <a:solidFill>
                <a:srgbClr val="003300"/>
              </a:solidFill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고급 </a:t>
            </a:r>
            <a:r>
              <a:rPr lang="en-US" altLang="ko-KR" dirty="0"/>
              <a:t>C# </a:t>
            </a:r>
            <a:r>
              <a:rPr lang="ko-KR" altLang="en-US" dirty="0"/>
              <a:t>프로그래밍 기능을 활용할 수 있다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sz="2000" dirty="0">
                <a:solidFill>
                  <a:srgbClr val="003300"/>
                </a:solidFill>
              </a:rPr>
              <a:t>속성</a:t>
            </a:r>
            <a:r>
              <a:rPr lang="en-US" altLang="ko-KR" sz="2000" dirty="0">
                <a:solidFill>
                  <a:srgbClr val="003300"/>
                </a:solidFill>
              </a:rPr>
              <a:t>, </a:t>
            </a:r>
            <a:r>
              <a:rPr lang="ko-KR" altLang="en-US" sz="2000" dirty="0" err="1">
                <a:solidFill>
                  <a:srgbClr val="003300"/>
                </a:solidFill>
              </a:rPr>
              <a:t>인덱서</a:t>
            </a:r>
            <a:r>
              <a:rPr lang="en-US" altLang="ko-KR" sz="2000" dirty="0">
                <a:solidFill>
                  <a:srgbClr val="003300"/>
                </a:solidFill>
              </a:rPr>
              <a:t>, </a:t>
            </a:r>
            <a:r>
              <a:rPr lang="ko-KR" altLang="en-US" sz="2000" dirty="0" err="1">
                <a:solidFill>
                  <a:srgbClr val="003300"/>
                </a:solidFill>
              </a:rPr>
              <a:t>델리게이트</a:t>
            </a:r>
            <a:r>
              <a:rPr lang="en-US" altLang="ko-KR" sz="2000" dirty="0">
                <a:solidFill>
                  <a:srgbClr val="003300"/>
                </a:solidFill>
              </a:rPr>
              <a:t>, </a:t>
            </a:r>
            <a:r>
              <a:rPr lang="ko-KR" altLang="en-US" sz="2000" dirty="0">
                <a:solidFill>
                  <a:srgbClr val="003300"/>
                </a:solidFill>
              </a:rPr>
              <a:t>이벤트</a:t>
            </a:r>
            <a:r>
              <a:rPr lang="en-US" altLang="ko-KR" sz="2000" dirty="0">
                <a:solidFill>
                  <a:srgbClr val="003300"/>
                </a:solidFill>
              </a:rPr>
              <a:t>, </a:t>
            </a:r>
            <a:r>
              <a:rPr lang="ko-KR" altLang="en-US" sz="2000" dirty="0">
                <a:solidFill>
                  <a:srgbClr val="003300"/>
                </a:solidFill>
              </a:rPr>
              <a:t>예외처리</a:t>
            </a:r>
            <a:endParaRPr lang="en-US" altLang="ko-KR" sz="20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400" dirty="0">
                <a:solidFill>
                  <a:srgbClr val="FFC000"/>
                </a:solidFill>
              </a:rPr>
              <a:t>OOP</a:t>
            </a:r>
            <a:r>
              <a:rPr lang="ko-KR" altLang="en-US" sz="4400" dirty="0">
                <a:solidFill>
                  <a:srgbClr val="FFC000"/>
                </a:solidFill>
              </a:rPr>
              <a:t> </a:t>
            </a:r>
            <a:r>
              <a:rPr lang="ko-KR" altLang="en-US" sz="4400" dirty="0"/>
              <a:t>연계 과목</a:t>
            </a:r>
          </a:p>
        </p:txBody>
      </p:sp>
      <p:graphicFrame>
        <p:nvGraphicFramePr>
          <p:cNvPr id="83" name="Group 13">
            <a:extLst>
              <a:ext uri="{FF2B5EF4-FFF2-40B4-BE49-F238E27FC236}">
                <a16:creationId xmlns:a16="http://schemas.microsoft.com/office/drawing/2014/main" id="{BC1DEA3D-C855-41FC-B167-4CD997769B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511" y="1050825"/>
          <a:ext cx="8808888" cy="4898455"/>
        </p:xfrm>
        <a:graphic>
          <a:graphicData uri="http://schemas.openxmlformats.org/drawingml/2006/table">
            <a:tbl>
              <a:tblPr/>
              <a:tblGrid>
                <a:gridCol w="1468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142560314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407997339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137998453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3254474312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400144707"/>
                    </a:ext>
                  </a:extLst>
                </a:gridCol>
              </a:tblGrid>
              <a:tr h="55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AutoShape 226">
            <a:extLst>
              <a:ext uri="{FF2B5EF4-FFF2-40B4-BE49-F238E27FC236}">
                <a16:creationId xmlns:a16="http://schemas.microsoft.com/office/drawing/2014/main" id="{4300197D-6E1E-4AD2-A33D-7C04AA01B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86" y="2410526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데이터베이스구축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AutoShape 227">
            <a:extLst>
              <a:ext uri="{FF2B5EF4-FFF2-40B4-BE49-F238E27FC236}">
                <a16:creationId xmlns:a16="http://schemas.microsoft.com/office/drawing/2014/main" id="{9B36AF2A-084D-4CD9-BFFD-8EF5B5B5F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3861112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AB156E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컴퓨터구조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AutoShape 230">
            <a:extLst>
              <a:ext uri="{FF2B5EF4-FFF2-40B4-BE49-F238E27FC236}">
                <a16:creationId xmlns:a16="http://schemas.microsoft.com/office/drawing/2014/main" id="{AAE801C6-8F77-44A9-AA20-8917FE55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4221120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포토샵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87" name="AutoShape 267">
            <a:extLst>
              <a:ext uri="{FF2B5EF4-FFF2-40B4-BE49-F238E27FC236}">
                <a16:creationId xmlns:a16="http://schemas.microsoft.com/office/drawing/2014/main" id="{88D84747-840C-4560-86A6-F771DBB0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26" y="4221120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기획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AutoShape 334">
            <a:extLst>
              <a:ext uri="{FF2B5EF4-FFF2-40B4-BE49-F238E27FC236}">
                <a16:creationId xmlns:a16="http://schemas.microsoft.com/office/drawing/2014/main" id="{9FE3BA02-1D33-4661-B830-887FF42E3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8" y="6001255"/>
            <a:ext cx="1481346" cy="3603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응용</a:t>
            </a:r>
            <a:r>
              <a:rPr kumimoji="0" lang="en-US" altLang="ko-KR" sz="12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SW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339">
            <a:extLst>
              <a:ext uri="{FF2B5EF4-FFF2-40B4-BE49-F238E27FC236}">
                <a16:creationId xmlns:a16="http://schemas.microsoft.com/office/drawing/2014/main" id="{6A9EFD29-FBC0-4FB5-8209-F7A511E63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253" y="6015409"/>
            <a:ext cx="1316819" cy="3603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디자인</a:t>
            </a:r>
          </a:p>
        </p:txBody>
      </p:sp>
      <p:sp>
        <p:nvSpPr>
          <p:cNvPr id="90" name="AutoShape 241">
            <a:extLst>
              <a:ext uri="{FF2B5EF4-FFF2-40B4-BE49-F238E27FC236}">
                <a16:creationId xmlns:a16="http://schemas.microsoft.com/office/drawing/2014/main" id="{6FFA6B9D-87CA-48C4-96F8-3DC09305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717" y="490072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전공영어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AutoShape 241">
            <a:extLst>
              <a:ext uri="{FF2B5EF4-FFF2-40B4-BE49-F238E27FC236}">
                <a16:creationId xmlns:a16="http://schemas.microsoft.com/office/drawing/2014/main" id="{BE7D98CF-A631-4E70-B20F-FF5A3C6C9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523618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기초수학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AutoShape 241">
            <a:extLst>
              <a:ext uri="{FF2B5EF4-FFF2-40B4-BE49-F238E27FC236}">
                <a16:creationId xmlns:a16="http://schemas.microsoft.com/office/drawing/2014/main" id="{8FA3D61C-988B-4220-8EBA-635419E19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26" y="523618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전산수학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AutoShape 241">
            <a:extLst>
              <a:ext uri="{FF2B5EF4-FFF2-40B4-BE49-F238E27FC236}">
                <a16:creationId xmlns:a16="http://schemas.microsoft.com/office/drawing/2014/main" id="{4ADFB2A9-3B44-4A28-A5A2-6179C66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4566463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두원리더십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기초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AutoShape 241">
            <a:extLst>
              <a:ext uri="{FF2B5EF4-FFF2-40B4-BE49-F238E27FC236}">
                <a16:creationId xmlns:a16="http://schemas.microsoft.com/office/drawing/2014/main" id="{FFF82ABA-5E3E-48B0-8E7F-992575B1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00" y="4566463"/>
            <a:ext cx="1356055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두원리더십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심화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AutoShape 251">
            <a:extLst>
              <a:ext uri="{FF2B5EF4-FFF2-40B4-BE49-F238E27FC236}">
                <a16:creationId xmlns:a16="http://schemas.microsoft.com/office/drawing/2014/main" id="{3C8CC475-F454-4D33-BC51-AA724B08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557" y="3478523"/>
            <a:ext cx="1339404" cy="582430"/>
          </a:xfrm>
          <a:prstGeom prst="roundRect">
            <a:avLst>
              <a:gd name="adj" fmla="val 16667"/>
            </a:avLst>
          </a:prstGeom>
          <a:solidFill>
            <a:srgbClr val="AB156E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캡스톤디자인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1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AutoShape 251">
            <a:extLst>
              <a:ext uri="{FF2B5EF4-FFF2-40B4-BE49-F238E27FC236}">
                <a16:creationId xmlns:a16="http://schemas.microsoft.com/office/drawing/2014/main" id="{A7DDCECE-9CC3-4026-BCC9-25475A5BC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68" y="3473509"/>
            <a:ext cx="1339404" cy="582430"/>
          </a:xfrm>
          <a:prstGeom prst="roundRect">
            <a:avLst>
              <a:gd name="adj" fmla="val 16667"/>
            </a:avLst>
          </a:prstGeom>
          <a:solidFill>
            <a:srgbClr val="AB156E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캡스톤디자인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2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AutoShape 241">
            <a:extLst>
              <a:ext uri="{FF2B5EF4-FFF2-40B4-BE49-F238E27FC236}">
                <a16:creationId xmlns:a16="http://schemas.microsoft.com/office/drawing/2014/main" id="{E3D76F7A-4EE1-4453-97E0-8F22AA73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204" y="490072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말과 글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AutoShape 241">
            <a:extLst>
              <a:ext uri="{FF2B5EF4-FFF2-40B4-BE49-F238E27FC236}">
                <a16:creationId xmlns:a16="http://schemas.microsoft.com/office/drawing/2014/main" id="{B225256B-24CF-44A0-AD28-DBD46CF7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4884692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Office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활용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99" name="AutoShape 241">
            <a:extLst>
              <a:ext uri="{FF2B5EF4-FFF2-40B4-BE49-F238E27FC236}">
                <a16:creationId xmlns:a16="http://schemas.microsoft.com/office/drawing/2014/main" id="{0C81BC4F-3F8D-427E-B429-3817044C2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65" y="6019378"/>
            <a:ext cx="1291370" cy="3619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전문교양</a:t>
            </a:r>
          </a:p>
        </p:txBody>
      </p:sp>
      <p:sp>
        <p:nvSpPr>
          <p:cNvPr id="100" name="AutoShape 241">
            <a:extLst>
              <a:ext uri="{FF2B5EF4-FFF2-40B4-BE49-F238E27FC236}">
                <a16:creationId xmlns:a16="http://schemas.microsoft.com/office/drawing/2014/main" id="{38E55BCC-EBFA-4B24-BCC9-7E67B563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49" y="4901436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생활영어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AutoShape 239">
            <a:extLst>
              <a:ext uri="{FF2B5EF4-FFF2-40B4-BE49-F238E27FC236}">
                <a16:creationId xmlns:a16="http://schemas.microsoft.com/office/drawing/2014/main" id="{8FD83A7C-1FE4-4C59-A755-0FA408482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4" y="1719667"/>
            <a:ext cx="1334346" cy="266169"/>
          </a:xfrm>
          <a:prstGeom prst="roundRect">
            <a:avLst>
              <a:gd name="adj" fmla="val 12013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프로그래밍언어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102" name="AutoShape 239">
            <a:extLst>
              <a:ext uri="{FF2B5EF4-FFF2-40B4-BE49-F238E27FC236}">
                <a16:creationId xmlns:a16="http://schemas.microsoft.com/office/drawing/2014/main" id="{2454324D-37C1-4713-ADCF-49A23F32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83" y="1711334"/>
            <a:ext cx="1334347" cy="282837"/>
          </a:xfrm>
          <a:prstGeom prst="roundRect">
            <a:avLst>
              <a:gd name="adj" fmla="val 10461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OOP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103" name="AutoShape 226">
            <a:extLst>
              <a:ext uri="{FF2B5EF4-FFF2-40B4-BE49-F238E27FC236}">
                <a16:creationId xmlns:a16="http://schemas.microsoft.com/office/drawing/2014/main" id="{D5651B75-E2FE-4CE9-82B3-EB5F491E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00" y="2408695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데이터베이스활용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AutoShape 241">
            <a:extLst>
              <a:ext uri="{FF2B5EF4-FFF2-40B4-BE49-F238E27FC236}">
                <a16:creationId xmlns:a16="http://schemas.microsoft.com/office/drawing/2014/main" id="{59585D6F-7B98-4C2F-8DDB-960962829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202" y="4565762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전공토의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AutoShape 265">
            <a:extLst>
              <a:ext uri="{FF2B5EF4-FFF2-40B4-BE49-F238E27FC236}">
                <a16:creationId xmlns:a16="http://schemas.microsoft.com/office/drawing/2014/main" id="{9E58F629-BA83-40ED-A16F-2B19B9B5D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4" y="2408695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웹설계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AutoShape 315">
            <a:extLst>
              <a:ext uri="{FF2B5EF4-FFF2-40B4-BE49-F238E27FC236}">
                <a16:creationId xmlns:a16="http://schemas.microsoft.com/office/drawing/2014/main" id="{187D5A92-3EB9-4832-B8A7-0AF924A6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061" y="1708554"/>
            <a:ext cx="1339404" cy="288000"/>
          </a:xfrm>
          <a:prstGeom prst="roundRect">
            <a:avLst>
              <a:gd name="adj" fmla="val 12164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Android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AutoShape 315">
            <a:extLst>
              <a:ext uri="{FF2B5EF4-FFF2-40B4-BE49-F238E27FC236}">
                <a16:creationId xmlns:a16="http://schemas.microsoft.com/office/drawing/2014/main" id="{AED615E6-B229-49D3-A541-0FCEA5F6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247" y="1715538"/>
            <a:ext cx="1339404" cy="288000"/>
          </a:xfrm>
          <a:prstGeom prst="roundRect">
            <a:avLst>
              <a:gd name="adj" fmla="val 15814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ASP.NET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AutoShape 315">
            <a:extLst>
              <a:ext uri="{FF2B5EF4-FFF2-40B4-BE49-F238E27FC236}">
                <a16:creationId xmlns:a16="http://schemas.microsoft.com/office/drawing/2014/main" id="{B917403A-2C82-4CBC-AB03-DAB14107E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86" y="2059029"/>
            <a:ext cx="1339404" cy="288000"/>
          </a:xfrm>
          <a:prstGeom prst="roundRect">
            <a:avLst>
              <a:gd name="adj" fmla="val 15814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Windows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AutoShape 241">
            <a:extLst>
              <a:ext uri="{FF2B5EF4-FFF2-40B4-BE49-F238E27FC236}">
                <a16:creationId xmlns:a16="http://schemas.microsoft.com/office/drawing/2014/main" id="{D158963F-2E03-41AE-A2B1-EC504460E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424" y="4565762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취업과 창업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AutoShape 315">
            <a:extLst>
              <a:ext uri="{FF2B5EF4-FFF2-40B4-BE49-F238E27FC236}">
                <a16:creationId xmlns:a16="http://schemas.microsoft.com/office/drawing/2014/main" id="{86820F68-9AF5-4BF8-9405-EBB5B4017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831" y="1708554"/>
            <a:ext cx="1339404" cy="288000"/>
          </a:xfrm>
          <a:prstGeom prst="roundRect">
            <a:avLst>
              <a:gd name="adj" fmla="val 12164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Android``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응용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AutoShape 241">
            <a:extLst>
              <a:ext uri="{FF2B5EF4-FFF2-40B4-BE49-F238E27FC236}">
                <a16:creationId xmlns:a16="http://schemas.microsoft.com/office/drawing/2014/main" id="{D315F9FD-D513-4F0F-AD28-717B45771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023" y="3861112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AB156E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정보처리산업기사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AutoShape 241">
            <a:extLst>
              <a:ext uri="{FF2B5EF4-FFF2-40B4-BE49-F238E27FC236}">
                <a16:creationId xmlns:a16="http://schemas.microsoft.com/office/drawing/2014/main" id="{5157F648-AB1D-4664-892C-A1395FD3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162" y="524926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응용수학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8CB254E-8D60-401A-B73E-4F1CC8A30686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 flipV="1">
            <a:off x="7466961" y="3764724"/>
            <a:ext cx="129507" cy="50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ABC05F0-1F57-4EF6-B9E4-15DC5773F389}"/>
              </a:ext>
            </a:extLst>
          </p:cNvPr>
          <p:cNvCxnSpPr>
            <a:stCxn id="106" idx="3"/>
            <a:endCxn id="110" idx="1"/>
          </p:cNvCxnSpPr>
          <p:nvPr/>
        </p:nvCxnSpPr>
        <p:spPr>
          <a:xfrm>
            <a:off x="5980465" y="1852554"/>
            <a:ext cx="11836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C5E7D9C-5087-47AB-88EC-99382B48409C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>
          <a:xfrm>
            <a:off x="3052230" y="1852753"/>
            <a:ext cx="143156" cy="35027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D7052BA-DB64-492B-A650-A7D91909E3A9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>
            <a:off x="1565460" y="1852752"/>
            <a:ext cx="152423" cy="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D0177A0-4D68-44EC-BADA-2A8F5B532FF1}"/>
              </a:ext>
            </a:extLst>
          </p:cNvPr>
          <p:cNvCxnSpPr>
            <a:cxnSpLocks/>
            <a:stCxn id="102" idx="3"/>
            <a:endCxn id="107" idx="1"/>
          </p:cNvCxnSpPr>
          <p:nvPr/>
        </p:nvCxnSpPr>
        <p:spPr>
          <a:xfrm>
            <a:off x="3052230" y="1852753"/>
            <a:ext cx="146017" cy="678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261">
            <a:extLst>
              <a:ext uri="{FF2B5EF4-FFF2-40B4-BE49-F238E27FC236}">
                <a16:creationId xmlns:a16="http://schemas.microsoft.com/office/drawing/2014/main" id="{8995F013-6693-4662-B62B-179FF5257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49" y="3855676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AB156E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자료구조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AutoShape 241">
            <a:extLst>
              <a:ext uri="{FF2B5EF4-FFF2-40B4-BE49-F238E27FC236}">
                <a16:creationId xmlns:a16="http://schemas.microsoft.com/office/drawing/2014/main" id="{965215CA-6021-40CD-A528-2FE377CC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042" y="3858052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AB156E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정보통신개론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AutoShape 315">
            <a:extLst>
              <a:ext uri="{FF2B5EF4-FFF2-40B4-BE49-F238E27FC236}">
                <a16:creationId xmlns:a16="http://schemas.microsoft.com/office/drawing/2014/main" id="{F21A8B17-F025-459C-B6A1-557E6CD10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585" y="2060937"/>
            <a:ext cx="1339404" cy="288000"/>
          </a:xfrm>
          <a:prstGeom prst="roundRect">
            <a:avLst>
              <a:gd name="adj" fmla="val 12164"/>
            </a:avLst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JSP 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AutoShape 227">
            <a:extLst>
              <a:ext uri="{FF2B5EF4-FFF2-40B4-BE49-F238E27FC236}">
                <a16:creationId xmlns:a16="http://schemas.microsoft.com/office/drawing/2014/main" id="{1CDDE96C-33A7-4DE5-B9E1-5E313371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807" y="4128882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AB156E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운영체제 </a:t>
            </a:r>
            <a:r>
              <a:rPr lang="en-US" altLang="ko-KR" sz="9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AutoShape 261">
            <a:extLst>
              <a:ext uri="{FF2B5EF4-FFF2-40B4-BE49-F238E27FC236}">
                <a16:creationId xmlns:a16="http://schemas.microsoft.com/office/drawing/2014/main" id="{7C5E32AD-07C7-4F9A-B878-AC00B6D8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744" y="4143432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AB156E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알고리즘분석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AutoShape 226">
            <a:extLst>
              <a:ext uri="{FF2B5EF4-FFF2-40B4-BE49-F238E27FC236}">
                <a16:creationId xmlns:a16="http://schemas.microsoft.com/office/drawing/2014/main" id="{09BA3DB5-BA9D-4C53-99C2-684DD4D63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86" y="2762841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467A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파이썬프로그래밍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AutoShape 226">
            <a:extLst>
              <a:ext uri="{FF2B5EF4-FFF2-40B4-BE49-F238E27FC236}">
                <a16:creationId xmlns:a16="http://schemas.microsoft.com/office/drawing/2014/main" id="{EBA2C054-D328-465C-8A30-729C2C11F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87" y="2768863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467A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머신러닝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AutoShape 226">
            <a:extLst>
              <a:ext uri="{FF2B5EF4-FFF2-40B4-BE49-F238E27FC236}">
                <a16:creationId xmlns:a16="http://schemas.microsoft.com/office/drawing/2014/main" id="{92C70387-F9FA-47DD-A3EB-2715901E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202" y="2762841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467A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딥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러닝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AutoShape 226">
            <a:extLst>
              <a:ext uri="{FF2B5EF4-FFF2-40B4-BE49-F238E27FC236}">
                <a16:creationId xmlns:a16="http://schemas.microsoft.com/office/drawing/2014/main" id="{743E9A54-CE06-4F27-A507-1AAC4647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424" y="2758934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467A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9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응용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AutoShape 226">
            <a:extLst>
              <a:ext uri="{FF2B5EF4-FFF2-40B4-BE49-F238E27FC236}">
                <a16:creationId xmlns:a16="http://schemas.microsoft.com/office/drawing/2014/main" id="{73C16BFC-6CBF-499C-A5B5-DA0EA009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1" y="3105915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임베디드시스템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AutoShape 226">
            <a:extLst>
              <a:ext uri="{FF2B5EF4-FFF2-40B4-BE49-F238E27FC236}">
                <a16:creationId xmlns:a16="http://schemas.microsoft.com/office/drawing/2014/main" id="{4A865BE4-98DA-468C-8C55-CE010C7B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162" y="3110353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네트워크및응용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AutoShape 226">
            <a:extLst>
              <a:ext uri="{FF2B5EF4-FFF2-40B4-BE49-F238E27FC236}">
                <a16:creationId xmlns:a16="http://schemas.microsoft.com/office/drawing/2014/main" id="{75A7A9C8-AB78-4A86-A905-853A458C9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557" y="3110353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무선통신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AutoShape 226">
            <a:extLst>
              <a:ext uri="{FF2B5EF4-FFF2-40B4-BE49-F238E27FC236}">
                <a16:creationId xmlns:a16="http://schemas.microsoft.com/office/drawing/2014/main" id="{A7332967-190C-4B77-A4A2-46AB2D5BD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072" y="3102270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플랫폼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AutoShape 334">
            <a:extLst>
              <a:ext uri="{FF2B5EF4-FFF2-40B4-BE49-F238E27FC236}">
                <a16:creationId xmlns:a16="http://schemas.microsoft.com/office/drawing/2014/main" id="{F657F8F0-C8B3-454A-A431-77DB0E33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14" y="6015409"/>
            <a:ext cx="1481346" cy="360363"/>
          </a:xfrm>
          <a:prstGeom prst="roundRect">
            <a:avLst>
              <a:gd name="adj" fmla="val 16667"/>
            </a:avLst>
          </a:prstGeom>
          <a:solidFill>
            <a:srgbClr val="AB156E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일반</a:t>
            </a:r>
          </a:p>
        </p:txBody>
      </p:sp>
      <p:sp>
        <p:nvSpPr>
          <p:cNvPr id="132" name="AutoShape 334">
            <a:extLst>
              <a:ext uri="{FF2B5EF4-FFF2-40B4-BE49-F238E27FC236}">
                <a16:creationId xmlns:a16="http://schemas.microsoft.com/office/drawing/2014/main" id="{87DC2734-3BFA-4F6F-AA6E-B0F64199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630" y="6009885"/>
            <a:ext cx="1481346" cy="360363"/>
          </a:xfrm>
          <a:prstGeom prst="roundRect">
            <a:avLst>
              <a:gd name="adj" fmla="val 16667"/>
            </a:avLst>
          </a:prstGeom>
          <a:solidFill>
            <a:srgbClr val="00467A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AI/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빅데이터</a:t>
            </a:r>
          </a:p>
        </p:txBody>
      </p:sp>
      <p:sp>
        <p:nvSpPr>
          <p:cNvPr id="133" name="AutoShape 334">
            <a:extLst>
              <a:ext uri="{FF2B5EF4-FFF2-40B4-BE49-F238E27FC236}">
                <a16:creationId xmlns:a16="http://schemas.microsoft.com/office/drawing/2014/main" id="{86442355-03FD-414F-8F45-8134100B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322" y="6008127"/>
            <a:ext cx="1481346" cy="360363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D0714D2-99F8-4B48-8ADF-6494C65B92FA}"/>
              </a:ext>
            </a:extLst>
          </p:cNvPr>
          <p:cNvCxnSpPr>
            <a:cxnSpLocks/>
            <a:stCxn id="103" idx="3"/>
            <a:endCxn id="84" idx="1"/>
          </p:cNvCxnSpPr>
          <p:nvPr/>
        </p:nvCxnSpPr>
        <p:spPr>
          <a:xfrm>
            <a:off x="3043904" y="2552695"/>
            <a:ext cx="151482" cy="183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55C16A7-A1F8-4CEE-B86B-52DEFA56A00A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4534790" y="2906841"/>
            <a:ext cx="111897" cy="602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56AB611-FF02-4309-8B00-E5938620411C}"/>
              </a:ext>
            </a:extLst>
          </p:cNvPr>
          <p:cNvCxnSpPr>
            <a:stCxn id="124" idx="3"/>
            <a:endCxn id="125" idx="1"/>
          </p:cNvCxnSpPr>
          <p:nvPr/>
        </p:nvCxnSpPr>
        <p:spPr>
          <a:xfrm flipV="1">
            <a:off x="5986091" y="2906841"/>
            <a:ext cx="130111" cy="602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E74A5BD-4482-4E5E-B216-EB9DDFB31806}"/>
              </a:ext>
            </a:extLst>
          </p:cNvPr>
          <p:cNvCxnSpPr>
            <a:cxnSpLocks/>
            <a:stCxn id="125" idx="3"/>
            <a:endCxn id="126" idx="1"/>
          </p:cNvCxnSpPr>
          <p:nvPr/>
        </p:nvCxnSpPr>
        <p:spPr>
          <a:xfrm flipV="1">
            <a:off x="7455606" y="2902934"/>
            <a:ext cx="122818" cy="390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3B78D67-900A-4811-88E9-8D7CCB0A72D7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>
            <a:off x="4546145" y="3249915"/>
            <a:ext cx="91017" cy="44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BA069DF-A577-43CA-B3AD-614CC285D267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5976566" y="3254353"/>
            <a:ext cx="150991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0B12AA9-4C0D-4B7F-8466-BAA765008CCE}"/>
              </a:ext>
            </a:extLst>
          </p:cNvPr>
          <p:cNvCxnSpPr>
            <a:stCxn id="129" idx="3"/>
            <a:endCxn id="130" idx="1"/>
          </p:cNvCxnSpPr>
          <p:nvPr/>
        </p:nvCxnSpPr>
        <p:spPr>
          <a:xfrm flipV="1">
            <a:off x="7466961" y="3246270"/>
            <a:ext cx="130111" cy="8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82DDBE9-C826-4468-8CFD-0A63ED6E5E9B}"/>
              </a:ext>
            </a:extLst>
          </p:cNvPr>
          <p:cNvGrpSpPr/>
          <p:nvPr/>
        </p:nvGrpSpPr>
        <p:grpSpPr>
          <a:xfrm>
            <a:off x="2158178" y="5584197"/>
            <a:ext cx="432048" cy="293043"/>
            <a:chOff x="722587" y="5584197"/>
            <a:chExt cx="432048" cy="293043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3305AE70-81D3-45E9-8DA1-597BE04FD50C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7DE5AFF-135D-4D9A-8437-7CD908AEB14F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EE4D69A-4B06-4506-A48B-31AA5DB2C58E}"/>
              </a:ext>
            </a:extLst>
          </p:cNvPr>
          <p:cNvGrpSpPr/>
          <p:nvPr/>
        </p:nvGrpSpPr>
        <p:grpSpPr>
          <a:xfrm>
            <a:off x="3633641" y="5584197"/>
            <a:ext cx="432048" cy="293043"/>
            <a:chOff x="722587" y="5584197"/>
            <a:chExt cx="432048" cy="293043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AB4D4D2A-B4F4-4BDD-8EC6-E4B8BEAE62A6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4BE8E08-6FC5-4B94-8428-015A435F8745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19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F7A6AF3-08A9-43BE-8D8B-C5AC439C793B}"/>
              </a:ext>
            </a:extLst>
          </p:cNvPr>
          <p:cNvGrpSpPr/>
          <p:nvPr/>
        </p:nvGrpSpPr>
        <p:grpSpPr>
          <a:xfrm>
            <a:off x="5109104" y="5584197"/>
            <a:ext cx="432048" cy="293043"/>
            <a:chOff x="722587" y="5584197"/>
            <a:chExt cx="432048" cy="293043"/>
          </a:xfrm>
        </p:grpSpPr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E6BDAF5-6507-4A1B-817E-3F4D624A61FF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5253E07-A042-479C-9628-A99A458F7786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A9035460-17B8-411F-AF6F-37FF8A7169BE}"/>
              </a:ext>
            </a:extLst>
          </p:cNvPr>
          <p:cNvGrpSpPr/>
          <p:nvPr/>
        </p:nvGrpSpPr>
        <p:grpSpPr>
          <a:xfrm>
            <a:off x="6584567" y="5584197"/>
            <a:ext cx="432048" cy="293043"/>
            <a:chOff x="722587" y="5584197"/>
            <a:chExt cx="432048" cy="293043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F5611CF-9833-42C4-B3BF-420957F9F812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79FA3FD1-BB49-4370-A81F-8B78658D155B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B72B3DE-6370-40EE-A16D-FF281F92506A}"/>
              </a:ext>
            </a:extLst>
          </p:cNvPr>
          <p:cNvGrpSpPr/>
          <p:nvPr/>
        </p:nvGrpSpPr>
        <p:grpSpPr>
          <a:xfrm>
            <a:off x="8060030" y="5584197"/>
            <a:ext cx="432048" cy="293043"/>
            <a:chOff x="722587" y="5584197"/>
            <a:chExt cx="432048" cy="293043"/>
          </a:xfrm>
        </p:grpSpPr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B3CF39D-6203-4359-8F0A-9A7BA09D3154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3803EAC-4DD1-4C62-9CF4-00ACD14C563B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5FD5E774-ABB4-41B4-B8FF-79B2AE9ECE31}"/>
              </a:ext>
            </a:extLst>
          </p:cNvPr>
          <p:cNvGrpSpPr/>
          <p:nvPr/>
        </p:nvGrpSpPr>
        <p:grpSpPr>
          <a:xfrm>
            <a:off x="722587" y="5584197"/>
            <a:ext cx="432048" cy="293043"/>
            <a:chOff x="722587" y="5584197"/>
            <a:chExt cx="432048" cy="293043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7B8AB8B-7B6F-40BC-9568-10D22C90405F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4C212F6-03E6-44BE-AA87-6C220D193A8A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zoom/>
  </p:transition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dirty="0"/>
              <a:t>강좌 소개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7950" y="981075"/>
            <a:ext cx="4824089" cy="5581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lang="ko-KR" altLang="en-US" dirty="0"/>
              <a:t>학점</a:t>
            </a:r>
            <a:r>
              <a:rPr lang="en-US" altLang="ko-KR" dirty="0"/>
              <a:t>/</a:t>
            </a:r>
            <a:r>
              <a:rPr lang="ko-KR" altLang="en-US" dirty="0" err="1"/>
              <a:t>시수</a:t>
            </a:r>
            <a:r>
              <a:rPr lang="en-US" altLang="ko-KR" dirty="0"/>
              <a:t>: 4</a:t>
            </a:r>
            <a:r>
              <a:rPr lang="ko-KR" altLang="en-US" dirty="0"/>
              <a:t>학점</a:t>
            </a:r>
            <a:r>
              <a:rPr lang="en-US" altLang="ko-KR" dirty="0"/>
              <a:t>,</a:t>
            </a:r>
            <a:r>
              <a:rPr lang="ko-KR" altLang="en-US" dirty="0"/>
              <a:t>이론</a:t>
            </a:r>
            <a:r>
              <a:rPr lang="en-US" altLang="ko-KR" dirty="0"/>
              <a:t>2,</a:t>
            </a:r>
            <a:r>
              <a:rPr lang="ko-KR" altLang="en-US" dirty="0"/>
              <a:t>실습</a:t>
            </a:r>
            <a:r>
              <a:rPr lang="en-US" altLang="ko-KR" dirty="0"/>
              <a:t>2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ko-KR" altLang="en-US" dirty="0"/>
              <a:t>교   재 </a:t>
            </a:r>
            <a:r>
              <a:rPr lang="en-US" altLang="ko-KR" dirty="0"/>
              <a:t>: </a:t>
            </a:r>
            <a:r>
              <a:rPr lang="ko-KR" altLang="en-US" dirty="0" err="1"/>
              <a:t>교수제공</a:t>
            </a:r>
            <a:r>
              <a:rPr lang="ko-KR" altLang="en-US" dirty="0"/>
              <a:t> </a:t>
            </a:r>
            <a:r>
              <a:rPr lang="en-US" altLang="ko-KR" dirty="0"/>
              <a:t>PPT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ko-KR" altLang="en-US" dirty="0"/>
              <a:t>부교재</a:t>
            </a:r>
            <a:r>
              <a:rPr lang="en-US" altLang="ko-KR" dirty="0"/>
              <a:t> : </a:t>
            </a:r>
            <a:r>
              <a:rPr lang="ko-KR" altLang="en-US" dirty="0"/>
              <a:t>시작하세요</a:t>
            </a:r>
            <a:r>
              <a:rPr lang="en-US" altLang="ko-KR" dirty="0"/>
              <a:t>! C# 12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정성태 저</a:t>
            </a:r>
            <a:r>
              <a:rPr lang="en-US" altLang="ko-KR" dirty="0"/>
              <a:t>, </a:t>
            </a:r>
            <a:r>
              <a:rPr lang="ko-KR" altLang="en-US" dirty="0" err="1"/>
              <a:t>위키북스</a:t>
            </a:r>
            <a:endParaRPr lang="en-US" altLang="ko-KR" dirty="0"/>
          </a:p>
          <a:p>
            <a:pPr eaLnBrk="1" hangingPunct="1">
              <a:lnSpc>
                <a:spcPct val="170000"/>
              </a:lnSpc>
              <a:defRPr/>
            </a:pPr>
            <a:r>
              <a:rPr lang="ko-KR" altLang="en-US" dirty="0"/>
              <a:t>담당교수 </a:t>
            </a:r>
          </a:p>
          <a:p>
            <a:pPr lvl="1" eaLnBrk="1" hangingPunct="1">
              <a:lnSpc>
                <a:spcPct val="170000"/>
              </a:lnSpc>
              <a:defRPr/>
            </a:pPr>
            <a:r>
              <a:rPr lang="en-US" altLang="ko-KR" dirty="0"/>
              <a:t> </a:t>
            </a:r>
            <a:r>
              <a:rPr lang="ko-KR" altLang="en-US" dirty="0"/>
              <a:t>김영우 </a:t>
            </a:r>
            <a:r>
              <a:rPr lang="en-US" altLang="ko-KR" dirty="0"/>
              <a:t>(010-3697-5977)</a:t>
            </a:r>
          </a:p>
          <a:p>
            <a:pPr marL="432000" lvl="1" indent="0" eaLnBrk="1" hangingPunct="1">
              <a:lnSpc>
                <a:spcPct val="170000"/>
              </a:lnSpc>
              <a:buNone/>
              <a:defRPr/>
            </a:pPr>
            <a:r>
              <a:rPr lang="en-US" altLang="ko-KR" dirty="0"/>
              <a:t>   yoookimnate@nate.com</a:t>
            </a:r>
            <a:br>
              <a:rPr lang="en-US" altLang="ko-KR" dirty="0">
                <a:hlinkClick r:id="rId2"/>
              </a:rPr>
            </a:br>
            <a:r>
              <a:rPr lang="en-US" altLang="ko-KR" dirty="0"/>
              <a:t>   </a:t>
            </a:r>
          </a:p>
        </p:txBody>
      </p:sp>
      <p:pic>
        <p:nvPicPr>
          <p:cNvPr id="1026" name="Picture 2" descr="시작하세요! C# 12 프로그래밍">
            <a:extLst>
              <a:ext uri="{FF2B5EF4-FFF2-40B4-BE49-F238E27FC236}">
                <a16:creationId xmlns:a16="http://schemas.microsoft.com/office/drawing/2014/main" id="{961EEA45-BDF1-4382-A838-2B371424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3155626" cy="38717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dirty="0"/>
              <a:t>강의 진행 방식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강의 진행 방식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담당교수의 설명과 학생들의 실습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매시간 실습내용은 </a:t>
            </a:r>
            <a:r>
              <a:rPr lang="en-US" altLang="ko-KR" dirty="0"/>
              <a:t>LMS(</a:t>
            </a:r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활동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과제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/>
              <a:t> 에 제출</a:t>
            </a:r>
            <a:endParaRPr lang="en-US" altLang="ko-KR" dirty="0"/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ko-KR" dirty="0"/>
              <a:t>LMS : </a:t>
            </a:r>
            <a:r>
              <a:rPr lang="en-US" altLang="ko-KR" dirty="0">
                <a:solidFill>
                  <a:srgbClr val="C00000"/>
                </a:solidFill>
              </a:rPr>
              <a:t>L</a:t>
            </a:r>
            <a:r>
              <a:rPr lang="en-US" altLang="ko-KR" dirty="0"/>
              <a:t>earning </a:t>
            </a:r>
            <a:r>
              <a:rPr lang="en-US" altLang="ko-KR" dirty="0">
                <a:solidFill>
                  <a:srgbClr val="C00000"/>
                </a:solidFill>
              </a:rPr>
              <a:t>M</a:t>
            </a:r>
            <a:r>
              <a:rPr lang="en-US" altLang="ko-KR" dirty="0"/>
              <a:t>anagement </a:t>
            </a:r>
            <a:r>
              <a:rPr lang="en-US" altLang="ko-KR" dirty="0">
                <a:solidFill>
                  <a:srgbClr val="C00000"/>
                </a:solidFill>
              </a:rPr>
              <a:t>S</a:t>
            </a:r>
            <a:r>
              <a:rPr lang="en-US" altLang="ko-KR" dirty="0"/>
              <a:t>ystem</a:t>
            </a:r>
            <a:endParaRPr lang="ko-KR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강의록 다운로드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ko-KR" dirty="0">
                <a:hlinkClick r:id="rId2"/>
              </a:rPr>
              <a:t>http://lms.doowon.ac.kr/</a:t>
            </a:r>
            <a:r>
              <a:rPr lang="en-US" altLang="ko-KR" dirty="0"/>
              <a:t> → </a:t>
            </a:r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정보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강의 자료실</a:t>
            </a:r>
            <a:endParaRPr lang="en-US" altLang="ko-KR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dirty="0"/>
              <a:t>Weekly Report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주차 별 강의록</a:t>
            </a:r>
            <a:r>
              <a:rPr lang="en-US" altLang="ko-KR" dirty="0"/>
              <a:t> </a:t>
            </a:r>
            <a:r>
              <a:rPr lang="ko-KR" altLang="en-US" dirty="0"/>
              <a:t>내용 중에 모르는 </a:t>
            </a:r>
            <a:r>
              <a:rPr lang="ko-KR" altLang="en-US" dirty="0">
                <a:solidFill>
                  <a:srgbClr val="6600CC"/>
                </a:solidFill>
              </a:rPr>
              <a:t>영어 단어</a:t>
            </a:r>
            <a:r>
              <a:rPr lang="ko-KR" altLang="en-US" dirty="0"/>
              <a:t>가 있는 경우</a:t>
            </a:r>
            <a:r>
              <a:rPr lang="en-US" altLang="ko-KR" dirty="0"/>
              <a:t>, </a:t>
            </a:r>
            <a:r>
              <a:rPr lang="ko-KR" altLang="en-US" dirty="0"/>
              <a:t>영어 단어의 뜻과 발음</a:t>
            </a:r>
            <a:r>
              <a:rPr lang="en-US" altLang="ko-KR" dirty="0"/>
              <a:t>, Spelling 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/>
              <a:t>번 이상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암기될 때까지</a:t>
            </a:r>
            <a:r>
              <a:rPr lang="en-US" altLang="ko-KR" dirty="0"/>
              <a:t>)</a:t>
            </a:r>
            <a:r>
              <a:rPr lang="ko-KR" altLang="en-US" dirty="0"/>
              <a:t> 수기로 작성 제출</a:t>
            </a:r>
            <a:endParaRPr lang="en-US" altLang="ko-KR" dirty="0"/>
          </a:p>
        </p:txBody>
      </p:sp>
    </p:spTree>
  </p:cSld>
  <p:clrMapOvr>
    <a:masterClrMapping/>
  </p:clrMapOvr>
  <p:transition>
    <p:zoom/>
  </p:transition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dirty="0"/>
              <a:t>평가 방법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일반적 사항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출석</a:t>
            </a:r>
            <a:r>
              <a:rPr lang="en-US" altLang="ko-KR" dirty="0"/>
              <a:t>, </a:t>
            </a:r>
            <a:r>
              <a:rPr lang="ko-KR" altLang="en-US" dirty="0"/>
              <a:t>시험</a:t>
            </a:r>
            <a:r>
              <a:rPr lang="en-US" altLang="ko-KR" dirty="0"/>
              <a:t>, </a:t>
            </a:r>
            <a:r>
              <a:rPr lang="ko-KR" altLang="en-US" dirty="0"/>
              <a:t>보고서의 </a:t>
            </a:r>
            <a:r>
              <a:rPr lang="en-US" altLang="ko-KR" dirty="0"/>
              <a:t>3</a:t>
            </a:r>
            <a:r>
              <a:rPr lang="ko-KR" altLang="en-US" dirty="0"/>
              <a:t>가지 항목으로 평가함</a:t>
            </a:r>
            <a:endParaRPr lang="en-US" altLang="ko-KR" dirty="0"/>
          </a:p>
          <a:p>
            <a:pPr lvl="1" algn="just" eaLnBrk="1" hangingPunct="1">
              <a:lnSpc>
                <a:spcPct val="130000"/>
              </a:lnSpc>
              <a:defRPr/>
            </a:pPr>
            <a:endParaRPr lang="ko-KR" altLang="en-US" dirty="0"/>
          </a:p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 dirty="0"/>
              <a:t>평가의 배점</a:t>
            </a:r>
            <a:endParaRPr lang="en-US" altLang="ko-KR" dirty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출석 </a:t>
            </a:r>
            <a:r>
              <a:rPr lang="en-US" altLang="ko-KR" dirty="0"/>
              <a:t>: 20%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중간고사 </a:t>
            </a:r>
            <a:r>
              <a:rPr lang="en-US" altLang="ko-KR" dirty="0"/>
              <a:t>: 30%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기말고사 </a:t>
            </a:r>
            <a:r>
              <a:rPr lang="en-US" altLang="ko-KR" dirty="0"/>
              <a:t>: 30%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보고서 </a:t>
            </a:r>
            <a:r>
              <a:rPr lang="en-US" altLang="ko-KR" dirty="0"/>
              <a:t>: 20%</a:t>
            </a:r>
          </a:p>
        </p:txBody>
      </p:sp>
      <p:graphicFrame>
        <p:nvGraphicFramePr>
          <p:cNvPr id="6" name="차트 5"/>
          <p:cNvGraphicFramePr/>
          <p:nvPr>
            <p:extLst/>
          </p:nvPr>
        </p:nvGraphicFramePr>
        <p:xfrm>
          <a:off x="3419872" y="2204864"/>
          <a:ext cx="5256584" cy="37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zoom/>
  </p:transition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강의 내용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1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강의 소개</a:t>
            </a:r>
            <a:r>
              <a:rPr lang="en-US" altLang="ko-KR" sz="1800" dirty="0">
                <a:effectLst/>
              </a:rPr>
              <a:t>, OOP</a:t>
            </a:r>
            <a:r>
              <a:rPr lang="ko-KR" altLang="en-US" sz="1800" dirty="0">
                <a:effectLst/>
              </a:rPr>
              <a:t>의 개념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2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클래스의</a:t>
            </a:r>
            <a:r>
              <a:rPr lang="en-US" altLang="ko-KR" sz="1800" dirty="0">
                <a:effectLst/>
              </a:rPr>
              <a:t> </a:t>
            </a:r>
            <a:r>
              <a:rPr lang="ko-KR" altLang="en-US" sz="1800" dirty="0">
                <a:effectLst/>
              </a:rPr>
              <a:t>정의 </a:t>
            </a:r>
            <a:r>
              <a:rPr lang="en-US" altLang="ko-KR" sz="1800" dirty="0">
                <a:effectLst/>
              </a:rPr>
              <a:t>/ </a:t>
            </a:r>
            <a:r>
              <a:rPr lang="ko-KR" altLang="en-US" sz="1800" dirty="0">
                <a:effectLst/>
              </a:rPr>
              <a:t>객체 생성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3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클래스의</a:t>
            </a:r>
            <a:r>
              <a:rPr lang="en-US" altLang="ko-KR" sz="1800" dirty="0">
                <a:effectLst/>
              </a:rPr>
              <a:t> </a:t>
            </a:r>
            <a:r>
              <a:rPr lang="ko-KR" altLang="en-US" sz="1800" dirty="0">
                <a:effectLst/>
              </a:rPr>
              <a:t>정의 </a:t>
            </a:r>
            <a:r>
              <a:rPr lang="en-US" altLang="ko-KR" sz="1800" dirty="0">
                <a:effectLst/>
              </a:rPr>
              <a:t>/ </a:t>
            </a:r>
            <a:r>
              <a:rPr lang="ko-KR" altLang="en-US" sz="1800" dirty="0">
                <a:effectLst/>
              </a:rPr>
              <a:t>객체 생성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모델링</a:t>
            </a:r>
            <a:r>
              <a:rPr lang="en-US" altLang="ko-KR" sz="1800" dirty="0">
                <a:effectLst/>
              </a:rPr>
              <a:t>(</a:t>
            </a:r>
            <a:r>
              <a:rPr lang="ko-KR" altLang="en-US" sz="1800" dirty="0">
                <a:effectLst/>
              </a:rPr>
              <a:t>추상화</a:t>
            </a:r>
            <a:r>
              <a:rPr lang="en-US" altLang="ko-KR" sz="1800" dirty="0">
                <a:effectLst/>
              </a:rPr>
              <a:t>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4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상속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5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메서드 </a:t>
            </a:r>
            <a:r>
              <a:rPr lang="ko-KR" altLang="en-US" sz="1800" dirty="0" err="1">
                <a:effectLst/>
              </a:rPr>
              <a:t>오버라이딩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6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 err="1">
                <a:effectLst/>
              </a:rPr>
              <a:t>다형성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7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 err="1">
                <a:effectLst/>
              </a:rPr>
              <a:t>다중상속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8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 err="1">
                <a:effectLst/>
              </a:rPr>
              <a:t>정적멤버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중간고사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9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구조체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배열과 컬렉션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10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배열과 컬렉션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 err="1">
                <a:effectLst/>
              </a:rPr>
              <a:t>프로퍼티와</a:t>
            </a:r>
            <a:r>
              <a:rPr lang="ko-KR" altLang="en-US" sz="1800" dirty="0">
                <a:effectLst/>
              </a:rPr>
              <a:t> </a:t>
            </a:r>
            <a:r>
              <a:rPr lang="ko-KR" altLang="en-US" sz="1800" dirty="0" err="1">
                <a:effectLst/>
              </a:rPr>
              <a:t>인덱서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11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 err="1">
                <a:effectLst/>
              </a:rPr>
              <a:t>델리게이트</a:t>
            </a:r>
            <a:r>
              <a:rPr lang="en-US" altLang="ko-KR" sz="1800">
                <a:effectLst/>
              </a:rPr>
              <a:t>, Lambda,</a:t>
            </a:r>
            <a:r>
              <a:rPr lang="ko-KR" altLang="en-US" sz="1800">
                <a:effectLst/>
              </a:rPr>
              <a:t> </a:t>
            </a:r>
            <a:r>
              <a:rPr lang="ko-KR" altLang="en-US" sz="1800" dirty="0">
                <a:effectLst/>
              </a:rPr>
              <a:t>이벤트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12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예외처리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13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스레드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14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 err="1">
                <a:effectLst/>
              </a:rPr>
              <a:t>제너릭</a:t>
            </a:r>
            <a:endParaRPr lang="en-US" altLang="ko-KR" sz="1800" dirty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ko-KR" sz="1800" dirty="0">
                <a:effectLst/>
              </a:rPr>
              <a:t>15</a:t>
            </a:r>
            <a:r>
              <a:rPr lang="ko-KR" altLang="en-US" sz="1800" dirty="0">
                <a:effectLst/>
              </a:rPr>
              <a:t>주 </a:t>
            </a:r>
            <a:r>
              <a:rPr lang="en-US" altLang="ko-KR" sz="1800" dirty="0">
                <a:effectLst/>
              </a:rPr>
              <a:t>: </a:t>
            </a:r>
            <a:r>
              <a:rPr lang="ko-KR" altLang="en-US" sz="1800" dirty="0">
                <a:effectLst/>
              </a:rPr>
              <a:t>기말고사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800"/>
              <a:t>질의 응답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ffectLst/>
              </a:rPr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>
                <a:effectLst/>
              </a:rPr>
              <a:t>No dumb question !!!</a:t>
            </a:r>
          </a:p>
          <a:p>
            <a:pPr eaLnBrk="1" hangingPunct="1">
              <a:defRPr/>
            </a:pPr>
            <a:r>
              <a:rPr lang="en-US" altLang="ko-KR" dirty="0">
                <a:effectLst/>
              </a:rPr>
              <a:t>I</a:t>
            </a:r>
            <a:r>
              <a:rPr lang="en-US" altLang="ko-KR" dirty="0">
                <a:effectLst/>
                <a:latin typeface="Times New Roman" pitchFamily="18" charset="0"/>
              </a:rPr>
              <a:t>’</a:t>
            </a:r>
            <a:r>
              <a:rPr lang="en-US" altLang="ko-KR" dirty="0">
                <a:effectLst/>
              </a:rPr>
              <a:t>m here to be interrupted.</a:t>
            </a:r>
          </a:p>
          <a:p>
            <a:pPr eaLnBrk="1" hangingPunct="1">
              <a:defRPr/>
            </a:pPr>
            <a:r>
              <a:rPr lang="en-US" altLang="ko-KR" dirty="0">
                <a:effectLst/>
              </a:rPr>
              <a:t>I</a:t>
            </a:r>
            <a:r>
              <a:rPr lang="en-US" altLang="ko-KR" dirty="0">
                <a:effectLst/>
                <a:latin typeface="Times New Roman" pitchFamily="18" charset="0"/>
              </a:rPr>
              <a:t>’</a:t>
            </a:r>
            <a:r>
              <a:rPr lang="en-US" altLang="ko-KR" dirty="0">
                <a:effectLst/>
              </a:rPr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>
                <a:effectLst/>
              </a:rPr>
              <a:t>I teach less, students learn more.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14859</TotalTime>
  <Words>557</Words>
  <Application>Microsoft Office PowerPoint</Application>
  <PresentationFormat>화면 슬라이드 쇼(4:3)</PresentationFormat>
  <Paragraphs>115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Times New Roman</vt:lpstr>
      <vt:lpstr>Wingdings</vt:lpstr>
      <vt:lpstr>1_기본 디자인</vt:lpstr>
      <vt:lpstr>OOP (객체지향프로그래밍)</vt:lpstr>
      <vt:lpstr>학습목표</vt:lpstr>
      <vt:lpstr>OOP 연계 과목</vt:lpstr>
      <vt:lpstr>강좌 소개</vt:lpstr>
      <vt:lpstr>강의 진행 방식</vt:lpstr>
      <vt:lpstr>평가 방법</vt:lpstr>
      <vt:lpstr>강의 내용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KimNPark</cp:lastModifiedBy>
  <cp:revision>189</cp:revision>
  <dcterms:created xsi:type="dcterms:W3CDTF">2003-05-07T20:17:23Z</dcterms:created>
  <dcterms:modified xsi:type="dcterms:W3CDTF">2024-09-03T15:38:24Z</dcterms:modified>
</cp:coreProperties>
</file>