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632" r:id="rId2"/>
    <p:sldId id="646" r:id="rId3"/>
    <p:sldId id="650" r:id="rId4"/>
    <p:sldId id="667" r:id="rId5"/>
    <p:sldId id="651" r:id="rId6"/>
    <p:sldId id="654" r:id="rId7"/>
    <p:sldId id="653" r:id="rId8"/>
    <p:sldId id="652" r:id="rId9"/>
    <p:sldId id="655" r:id="rId10"/>
    <p:sldId id="656" r:id="rId11"/>
    <p:sldId id="658" r:id="rId12"/>
    <p:sldId id="659" r:id="rId13"/>
    <p:sldId id="657" r:id="rId14"/>
    <p:sldId id="661" r:id="rId15"/>
    <p:sldId id="662" r:id="rId16"/>
    <p:sldId id="663" r:id="rId17"/>
    <p:sldId id="668" r:id="rId18"/>
    <p:sldId id="665" r:id="rId19"/>
    <p:sldId id="664" r:id="rId20"/>
    <p:sldId id="647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00"/>
    <a:srgbClr val="99CCFF"/>
    <a:srgbClr val="FF9999"/>
    <a:srgbClr val="FF9900"/>
    <a:srgbClr val="CCFF99"/>
    <a:srgbClr val="FFCC99"/>
    <a:srgbClr val="858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637" autoAdjust="0"/>
  </p:normalViewPr>
  <p:slideViewPr>
    <p:cSldViewPr>
      <p:cViewPr varScale="1">
        <p:scale>
          <a:sx n="99" d="100"/>
          <a:sy n="99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086547-548F-48C9-9756-75109F44E7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753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2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0CF7EF-8563-4592-A2CF-BE18F7639E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4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265205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8335216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2916848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52168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D42B6-6DBD-4304-A6F4-692AE97812E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6148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5597188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0331487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7685332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017787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05086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49473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458445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49240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94249" y="1700808"/>
            <a:ext cx="4270239" cy="1470025"/>
          </a:xfrm>
        </p:spPr>
        <p:txBody>
          <a:bodyPr/>
          <a:lstStyle/>
          <a:p>
            <a:r>
              <a:rPr lang="ko-KR" altLang="en-US" dirty="0"/>
              <a:t>객체지향의 개념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31987" y="4797152"/>
            <a:ext cx="4188992" cy="1000125"/>
          </a:xfrm>
        </p:spPr>
        <p:txBody>
          <a:bodyPr/>
          <a:lstStyle/>
          <a:p>
            <a:pPr eaLnBrk="1" hangingPunct="1"/>
            <a:r>
              <a:rPr lang="ko-KR" altLang="en-US" dirty="0"/>
              <a:t>두원공과대학 컴퓨터공학과</a:t>
            </a:r>
            <a:endParaRPr lang="en-US" altLang="ko-KR" dirty="0"/>
          </a:p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775"/>
            <a:ext cx="4400550" cy="66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4749042" y="548680"/>
            <a:ext cx="4071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ko-KR" altLang="en-US" sz="2400" kern="0" dirty="0">
                <a:solidFill>
                  <a:srgbClr val="B44900"/>
                </a:solidFill>
                <a:latin typeface="+mj-lt"/>
                <a:ea typeface="+mj-ea"/>
                <a:cs typeface="+mj-cs"/>
              </a:rPr>
              <a:t>객체지향 프로그래밍</a:t>
            </a:r>
            <a:endParaRPr lang="ko-KR" altLang="en-US" sz="4000" kern="0" dirty="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어디서나 볼 수 있는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ko-KR" altLang="en-US" sz="2000" dirty="0" err="1"/>
              <a:t>실세계</a:t>
            </a:r>
            <a:r>
              <a:rPr lang="en-US" altLang="ko-KR" sz="2000" dirty="0"/>
              <a:t>(</a:t>
            </a:r>
            <a:r>
              <a:rPr lang="ko-KR" altLang="en-US" sz="2000" dirty="0"/>
              <a:t>현실</a:t>
            </a:r>
            <a:r>
              <a:rPr lang="en-US" altLang="ko-KR" sz="2000" dirty="0"/>
              <a:t>)</a:t>
            </a:r>
            <a:r>
              <a:rPr lang="ko-KR" altLang="en-US" sz="2000" dirty="0"/>
              <a:t>에 존재하는 사물</a:t>
            </a:r>
            <a:r>
              <a:rPr lang="en-US" altLang="ko-KR" sz="2000" dirty="0"/>
              <a:t>(</a:t>
            </a:r>
            <a:r>
              <a:rPr lang="ko-KR" altLang="en-US" sz="2000" dirty="0"/>
              <a:t>물체</a:t>
            </a:r>
            <a:r>
              <a:rPr lang="en-US" altLang="ko-KR" sz="2000" dirty="0"/>
              <a:t>)</a:t>
            </a:r>
            <a:r>
              <a:rPr lang="ko-KR" altLang="en-US" sz="2000" dirty="0"/>
              <a:t>이나 개념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우리가</a:t>
            </a:r>
            <a:r>
              <a:rPr lang="en-US" altLang="ko-KR" dirty="0"/>
              <a:t> </a:t>
            </a:r>
            <a:r>
              <a:rPr lang="ko-KR" altLang="en-US" dirty="0"/>
              <a:t>눈으로 볼 수 있는 모든 물체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보이지 않는 가상적인 의미나 추상적인 개념</a:t>
            </a:r>
            <a:r>
              <a:rPr lang="en-US" altLang="ko-KR" dirty="0"/>
              <a:t>(</a:t>
            </a:r>
            <a:r>
              <a:rPr lang="ko-KR" altLang="en-US" dirty="0"/>
              <a:t>수학공식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객체</a:t>
            </a:r>
          </a:p>
          <a:p>
            <a:pPr lvl="1">
              <a:defRPr/>
            </a:pPr>
            <a:r>
              <a:rPr lang="ko-KR" altLang="en-US" sz="2000" dirty="0"/>
              <a:t>구조</a:t>
            </a:r>
            <a:r>
              <a:rPr lang="en-US" altLang="ko-KR" sz="2000" dirty="0"/>
              <a:t>(Structure)</a:t>
            </a:r>
            <a:r>
              <a:rPr lang="ko-KR" altLang="en-US" sz="2000" dirty="0"/>
              <a:t>를 가짐</a:t>
            </a:r>
          </a:p>
          <a:p>
            <a:pPr lvl="1">
              <a:defRPr/>
            </a:pPr>
            <a:r>
              <a:rPr lang="ko-KR" altLang="en-US" sz="2000" dirty="0"/>
              <a:t>특성</a:t>
            </a:r>
            <a:r>
              <a:rPr lang="en-US" altLang="ko-KR" sz="2000" dirty="0"/>
              <a:t>(Feature) </a:t>
            </a:r>
          </a:p>
          <a:p>
            <a:pPr marL="432000" lvl="1" indent="0"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</a:t>
            </a:r>
            <a:r>
              <a:rPr lang="ko-KR" altLang="en-US" dirty="0"/>
              <a:t> 속성</a:t>
            </a:r>
            <a:r>
              <a:rPr lang="en-US" altLang="ko-KR" dirty="0"/>
              <a:t>(Attribute, </a:t>
            </a:r>
            <a:r>
              <a:rPr lang="en-US" altLang="ko-KR" dirty="0">
                <a:solidFill>
                  <a:srgbClr val="C00000"/>
                </a:solidFill>
              </a:rPr>
              <a:t>Property</a:t>
            </a:r>
            <a:r>
              <a:rPr lang="en-US" altLang="ko-KR" dirty="0"/>
              <a:t>) + </a:t>
            </a:r>
            <a:r>
              <a:rPr lang="ko-KR" altLang="en-US" dirty="0"/>
              <a:t>행위</a:t>
            </a:r>
            <a:r>
              <a:rPr lang="en-US" altLang="ko-KR" dirty="0"/>
              <a:t>(Behavior, </a:t>
            </a:r>
            <a:r>
              <a:rPr lang="en-US" altLang="ko-KR" dirty="0">
                <a:solidFill>
                  <a:srgbClr val="C00000"/>
                </a:solidFill>
              </a:rPr>
              <a:t>Method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Picture 5" descr="C:\Program Files\Microsoft Office\Clipart\standard\stddir4\SO01489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15" y="4856440"/>
            <a:ext cx="24193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932040" y="4653136"/>
            <a:ext cx="2448272" cy="1549164"/>
            <a:chOff x="4932040" y="4509120"/>
            <a:chExt cx="2447925" cy="194468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932040" y="4509120"/>
              <a:ext cx="2447925" cy="1944688"/>
            </a:xfrm>
            <a:prstGeom prst="roundRect">
              <a:avLst>
                <a:gd name="adj" fmla="val 581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lang="en-US" altLang="ko-KR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</a:t>
              </a:r>
              <a:endPara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32053" y="5156820"/>
              <a:ext cx="2232025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(Attribute)</a:t>
              </a:r>
              <a:endPara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32053" y="5733083"/>
              <a:ext cx="2232025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행위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(Behavior)</a:t>
              </a:r>
              <a:endPara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02812" y="6165304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눈에 보이는 사물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0544" y="6165304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개념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6557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2000" dirty="0"/>
              <a:t>비슷한 속성과 공통적 행동 수단을 지닌 것들의 범주 </a:t>
            </a:r>
            <a:r>
              <a:rPr lang="en-US" altLang="ko-KR" sz="2000" dirty="0"/>
              <a:t>/ </a:t>
            </a:r>
            <a:r>
              <a:rPr lang="ko-KR" altLang="en-US" sz="2000" dirty="0"/>
              <a:t>그룹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2000" dirty="0">
                <a:solidFill>
                  <a:srgbClr val="C00000"/>
                </a:solidFill>
              </a:rPr>
              <a:t>객체 생성 틀</a:t>
            </a:r>
            <a:r>
              <a:rPr lang="en-US" altLang="ko-KR" sz="2000" dirty="0"/>
              <a:t>/</a:t>
            </a:r>
            <a:r>
              <a:rPr lang="ko-KR" altLang="en-US" sz="2000" dirty="0">
                <a:solidFill>
                  <a:srgbClr val="C00000"/>
                </a:solidFill>
              </a:rPr>
              <a:t>템플릿</a:t>
            </a:r>
            <a:r>
              <a:rPr lang="en-US" altLang="ko-KR" sz="2000" dirty="0"/>
              <a:t>(Template)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1600" dirty="0"/>
              <a:t>붕어빵 기계</a:t>
            </a:r>
            <a:r>
              <a:rPr lang="en-US" altLang="ko-KR" sz="1600" dirty="0"/>
              <a:t>(</a:t>
            </a:r>
            <a:r>
              <a:rPr lang="ko-KR" altLang="en-US" sz="1600" dirty="0"/>
              <a:t>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와 붕어빵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1600" dirty="0"/>
              <a:t>설계도면</a:t>
            </a:r>
            <a:r>
              <a:rPr lang="en-US" altLang="ko-KR" sz="1600" dirty="0"/>
              <a:t>(</a:t>
            </a:r>
            <a:r>
              <a:rPr lang="ko-KR" altLang="en-US" sz="1600" dirty="0"/>
              <a:t>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와 만들어진 집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2000" dirty="0"/>
              <a:t>속성</a:t>
            </a:r>
            <a:r>
              <a:rPr lang="en-US" altLang="ko-KR" sz="2000" dirty="0"/>
              <a:t>(Property)</a:t>
            </a:r>
            <a:r>
              <a:rPr lang="ko-KR" altLang="en-US" sz="2000" dirty="0"/>
              <a:t>과 행위</a:t>
            </a:r>
            <a:r>
              <a:rPr lang="en-US" altLang="ko-KR" sz="2000" dirty="0"/>
              <a:t>(Behavior)</a:t>
            </a:r>
            <a:r>
              <a:rPr lang="ko-KR" altLang="en-US" sz="2000" dirty="0"/>
              <a:t>로 정의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구조</a:t>
            </a:r>
            <a:r>
              <a:rPr lang="ko-KR" altLang="en-US" sz="2000" dirty="0">
                <a:sym typeface="Wingdings" panose="05000000000000000000" pitchFamily="2" charset="2"/>
              </a:rPr>
              <a:t>만 정의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값 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非 할당</a:t>
            </a:r>
            <a:endParaRPr lang="ko-KR" altLang="en-US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2000" dirty="0"/>
              <a:t>속성과 행위가 더 많을수록 복잡해지며</a:t>
            </a:r>
            <a:r>
              <a:rPr lang="en-US" altLang="ko-KR" sz="2000" dirty="0"/>
              <a:t>,</a:t>
            </a:r>
            <a:r>
              <a:rPr lang="ko-KR" altLang="en-US" sz="2000" dirty="0"/>
              <a:t> 현실세계에 더 가까운 모델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14400" y="4321819"/>
            <a:ext cx="1764750" cy="1752330"/>
            <a:chOff x="2016" y="2448"/>
            <a:chExt cx="1728" cy="158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016" y="2448"/>
              <a:ext cx="17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Washing Machine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016" y="2688"/>
              <a:ext cx="1728" cy="6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brandName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modelName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serialNumber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16" y="3341"/>
              <a:ext cx="1728" cy="6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addClothes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addDetergent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removeClothes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389054" y="4321819"/>
            <a:ext cx="5287402" cy="1752330"/>
            <a:chOff x="3072" y="2400"/>
            <a:chExt cx="2016" cy="1680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20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Washing Machine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72" y="2640"/>
              <a:ext cx="2016" cy="7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brandName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modelName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serialNumber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Capacity  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drumVolume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internalTimer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trap                 motor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motorSpeed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072" y="3347"/>
              <a:ext cx="2016" cy="7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addClothes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        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addDetergent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   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removeClothes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addBleach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         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setTimeTheSoak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setTimeTheWash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setTimeTheRinse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  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setTimeTheSpin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79150" y="6174584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236" y="42930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757" y="48992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5" y="56235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</a:p>
        </p:txBody>
      </p: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56E085C3-DF8F-4B98-B9D4-B3C98DAC2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13565"/>
              </p:ext>
            </p:extLst>
          </p:nvPr>
        </p:nvGraphicFramePr>
        <p:xfrm>
          <a:off x="5151263" y="1988840"/>
          <a:ext cx="1317368" cy="109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비트맵 이미지" r:id="rId3" imgW="2409524" imgH="2010056" progId="Paint.Picture">
                  <p:embed/>
                </p:oleObj>
              </mc:Choice>
              <mc:Fallback>
                <p:oleObj name="비트맵 이미지" r:id="rId3" imgW="2409524" imgH="2010056" progId="Paint.Picture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46259525-0545-4E0D-85A2-4B134FC09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263" y="1988840"/>
                        <a:ext cx="1317368" cy="1099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072" descr="D:\My Documents\_ 두원공대\연구 Project\Contents\2003\내용\붕어빵.gif">
            <a:extLst>
              <a:ext uri="{FF2B5EF4-FFF2-40B4-BE49-F238E27FC236}">
                <a16:creationId xmlns:a16="http://schemas.microsoft.com/office/drawing/2014/main" id="{3EDAE61B-2E14-4A34-B62E-CF9975E7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35" y="2299714"/>
            <a:ext cx="718813" cy="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73" descr="D:\My Documents\_ 두원공대\연구 Project\Contents\2003\내용\붕어빵.gif">
            <a:extLst>
              <a:ext uri="{FF2B5EF4-FFF2-40B4-BE49-F238E27FC236}">
                <a16:creationId xmlns:a16="http://schemas.microsoft.com/office/drawing/2014/main" id="{955F24D6-3487-48C2-8802-4734F9E3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82" y="2245739"/>
            <a:ext cx="718813" cy="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74" descr="D:\My Documents\_ 두원공대\연구 Project\Contents\2003\내용\붕어빵.gif">
            <a:extLst>
              <a:ext uri="{FF2B5EF4-FFF2-40B4-BE49-F238E27FC236}">
                <a16:creationId xmlns:a16="http://schemas.microsoft.com/office/drawing/2014/main" id="{3763C883-57C7-43CC-83A1-44A6ACE9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27" y="2223514"/>
            <a:ext cx="718813" cy="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75" descr="D:\My Documents\_ 두원공대\연구 Project\Contents\2003\내용\붕어빵.gif">
            <a:extLst>
              <a:ext uri="{FF2B5EF4-FFF2-40B4-BE49-F238E27FC236}">
                <a16:creationId xmlns:a16="http://schemas.microsoft.com/office/drawing/2014/main" id="{83D337EA-AB18-4AAD-B8F6-02D4F55A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643" y="2223514"/>
            <a:ext cx="718813" cy="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76" descr="D:\My Documents\_ 두원공대\연구 Project\Contents\2003\내용\붕어빵.gif">
            <a:extLst>
              <a:ext uri="{FF2B5EF4-FFF2-40B4-BE49-F238E27FC236}">
                <a16:creationId xmlns:a16="http://schemas.microsoft.com/office/drawing/2014/main" id="{C31FBC45-0F9B-4084-8F86-11DA004B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59" y="2223514"/>
            <a:ext cx="718813" cy="6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077">
            <a:extLst>
              <a:ext uri="{FF2B5EF4-FFF2-40B4-BE49-F238E27FC236}">
                <a16:creationId xmlns:a16="http://schemas.microsoft.com/office/drawing/2014/main" id="{1C29558A-DB55-4DA5-BD2D-64F8A50253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06640" y="1900683"/>
            <a:ext cx="754854" cy="1219200"/>
          </a:xfrm>
          <a:prstGeom prst="downArrow">
            <a:avLst>
              <a:gd name="adj1" fmla="val 53352"/>
              <a:gd name="adj2" fmla="val 50003"/>
            </a:avLst>
          </a:prstGeom>
          <a:solidFill>
            <a:srgbClr val="92D050"/>
          </a:solidFill>
          <a:ln w="3175">
            <a:noFill/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1800" dirty="0">
                <a:solidFill>
                  <a:srgbClr val="0000CC"/>
                </a:solidFill>
              </a:rPr>
              <a:t>new</a:t>
            </a:r>
            <a:endParaRPr lang="ko-KR" altLang="en-US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654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와 객체</a:t>
            </a:r>
            <a:r>
              <a:rPr lang="en-US" altLang="ko-KR" dirty="0"/>
              <a:t>(Object)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5808657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>
              <a:defRPr/>
            </a:pPr>
            <a:r>
              <a:rPr lang="ko-KR" altLang="en-US" sz="2000" dirty="0"/>
              <a:t>속성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과 메서드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조작함수</a:t>
            </a:r>
            <a:r>
              <a:rPr lang="en-US" altLang="ko-KR" sz="2000" dirty="0"/>
              <a:t>, </a:t>
            </a:r>
            <a:r>
              <a:rPr lang="ko-KR" altLang="en-US" sz="2000" dirty="0"/>
              <a:t>행위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갖는 추상적인 </a:t>
            </a:r>
            <a:r>
              <a:rPr lang="ko-KR" altLang="en-US" sz="2000" dirty="0">
                <a:solidFill>
                  <a:srgbClr val="C00000"/>
                </a:solidFill>
              </a:rPr>
              <a:t>데이터 타입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ko-KR" altLang="en-US" sz="2000" dirty="0"/>
              <a:t>객체들의 템플릿</a:t>
            </a:r>
            <a:r>
              <a:rPr lang="en-US" altLang="ko-KR" sz="2000" dirty="0"/>
              <a:t>(Template)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객체 생성 틀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“</a:t>
            </a:r>
            <a:r>
              <a:rPr lang="ko-KR" altLang="en-US" sz="2000" dirty="0"/>
              <a:t>개념은</a:t>
            </a:r>
            <a:r>
              <a:rPr lang="en-US" altLang="ko-KR" sz="2000" dirty="0"/>
              <a:t> </a:t>
            </a:r>
            <a:r>
              <a:rPr lang="ko-KR" altLang="en-US" sz="2000" dirty="0"/>
              <a:t>이러한 것이다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정의</a:t>
            </a:r>
            <a:endParaRPr lang="en-US" altLang="ko-KR" sz="2000" dirty="0"/>
          </a:p>
          <a:p>
            <a:pPr lvl="1"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>
              <a:defRPr/>
            </a:pPr>
            <a:r>
              <a:rPr lang="ko-KR" altLang="en-US" sz="2000" dirty="0"/>
              <a:t>정의에</a:t>
            </a:r>
            <a:r>
              <a:rPr lang="en-US" altLang="ko-KR" sz="2000" dirty="0"/>
              <a:t> </a:t>
            </a:r>
            <a:r>
              <a:rPr lang="ko-KR" altLang="en-US" sz="2000" dirty="0"/>
              <a:t>근거해서 만든 </a:t>
            </a:r>
            <a:r>
              <a:rPr lang="ko-KR" altLang="en-US" sz="2000" dirty="0">
                <a:solidFill>
                  <a:srgbClr val="C00000"/>
                </a:solidFill>
              </a:rPr>
              <a:t>실체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ko-KR" altLang="en-US" sz="2000" dirty="0"/>
              <a:t>클래스의 한 인스턴스</a:t>
            </a:r>
            <a:r>
              <a:rPr lang="en-US" altLang="ko-KR" sz="2000" dirty="0"/>
              <a:t>(Instance) </a:t>
            </a:r>
          </a:p>
          <a:p>
            <a:pPr marL="288000" lvl="1" indent="0">
              <a:buNone/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   </a:t>
            </a:r>
            <a:r>
              <a:rPr lang="ko-KR" altLang="en-US" sz="2000" dirty="0">
                <a:solidFill>
                  <a:srgbClr val="C00000"/>
                </a:solidFill>
              </a:rPr>
              <a:t>하나의 클래스로 여러 개 객체 생성 가능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ko-KR" altLang="en-US" sz="2000" dirty="0"/>
              <a:t>속성에</a:t>
            </a:r>
            <a:r>
              <a:rPr lang="en-US" altLang="ko-KR" sz="2000" dirty="0"/>
              <a:t> </a:t>
            </a:r>
            <a:r>
              <a:rPr lang="ko-KR" altLang="en-US" sz="2000" dirty="0"/>
              <a:t>값을 부여하고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메서드에 따라 움직이게 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4" y="1177666"/>
            <a:ext cx="2592286" cy="2467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9" y="4690771"/>
            <a:ext cx="1273167" cy="1330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4690771"/>
            <a:ext cx="1273167" cy="133051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823974">
            <a:off x="6538355" y="3657055"/>
            <a:ext cx="875585" cy="1040213"/>
          </a:xfrm>
          <a:prstGeom prst="downArrow">
            <a:avLst>
              <a:gd name="adj1" fmla="val 76326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21073551">
            <a:off x="7599112" y="3696244"/>
            <a:ext cx="875585" cy="1040213"/>
          </a:xfrm>
          <a:prstGeom prst="downArrow">
            <a:avLst>
              <a:gd name="adj1" fmla="val 76326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9713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모델링 </a:t>
            </a:r>
            <a:r>
              <a:rPr lang="en-US" altLang="ko-KR" dirty="0"/>
              <a:t>(Modelling)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과 메서드</a:t>
            </a:r>
            <a:r>
              <a:rPr lang="en-US" altLang="ko-KR" dirty="0"/>
              <a:t>(Method, </a:t>
            </a:r>
            <a:r>
              <a:rPr lang="ko-KR" altLang="en-US" dirty="0"/>
              <a:t>기능</a:t>
            </a:r>
            <a:r>
              <a:rPr lang="en-US" altLang="ko-KR" dirty="0"/>
              <a:t>) </a:t>
            </a:r>
            <a:r>
              <a:rPr lang="ko-KR" altLang="en-US" dirty="0"/>
              <a:t>추출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54931"/>
              </p:ext>
            </p:extLst>
          </p:nvPr>
        </p:nvGraphicFramePr>
        <p:xfrm>
          <a:off x="214313" y="1708150"/>
          <a:ext cx="8715376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(Property)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Method)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4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객체가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가지는 성질이나 특성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CC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명사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바퀴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있다</a:t>
                      </a:r>
                    </a:p>
                  </a:txBody>
                  <a:tcPr marL="91439" marR="91439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객체의 속성을 변경하거나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동작을 하도록 명령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CC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동사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속도를 줄여라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움직여라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2000" b="1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멈춰라</a:t>
                      </a:r>
                    </a:p>
                  </a:txBody>
                  <a:tcPr marL="91439" marR="91439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281" y="4995971"/>
            <a:ext cx="5611151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명사가 속성이 되는 것은 아님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되기 위해서는 값을 가질 수 있어야 함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이름도 명사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자동차는 클래스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5478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5E286926-EA4D-44FA-999D-907218E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26605-D2DD-460C-A90D-186BAF09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추상화</a:t>
            </a:r>
            <a:r>
              <a:rPr lang="en-US" altLang="ko-KR" dirty="0"/>
              <a:t> : </a:t>
            </a:r>
            <a:r>
              <a:rPr lang="ko-KR" altLang="en-US" dirty="0"/>
              <a:t>객체 모델링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현실세계의 물체에서 필요로 하는 만큼의 속성과 오퍼레이션을 추출</a:t>
            </a:r>
            <a:endParaRPr lang="en-US" altLang="ko-KR" dirty="0"/>
          </a:p>
          <a:p>
            <a:pPr lvl="2">
              <a:lnSpc>
                <a:spcPct val="130000"/>
              </a:lnSpc>
              <a:defRPr/>
            </a:pPr>
            <a:r>
              <a:rPr lang="ko-KR" altLang="en-US" dirty="0"/>
              <a:t>용도에 따라 개수가 달라짐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dirty="0"/>
              <a:t>복잡성을 줄여서 단순하게 표현하는 것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객체 모델링의 예</a:t>
            </a:r>
            <a:endParaRPr lang="en-US" altLang="ko-KR" dirty="0"/>
          </a:p>
          <a:p>
            <a:pPr lvl="2">
              <a:lnSpc>
                <a:spcPct val="130000"/>
              </a:lnSpc>
              <a:defRPr/>
            </a:pPr>
            <a:r>
              <a:rPr lang="ko-KR" altLang="en-US" dirty="0"/>
              <a:t>세탁기</a:t>
            </a:r>
            <a:r>
              <a:rPr lang="en-US" altLang="ko-KR" dirty="0"/>
              <a:t>(</a:t>
            </a:r>
            <a:r>
              <a:rPr lang="ko-KR" altLang="en-US" dirty="0"/>
              <a:t>제조기술자</a:t>
            </a:r>
            <a:r>
              <a:rPr lang="en-US" altLang="ko-KR" dirty="0"/>
              <a:t>, </a:t>
            </a:r>
            <a:r>
              <a:rPr lang="ko-KR" altLang="en-US" dirty="0"/>
              <a:t>세탁물 출입관리 프로그램</a:t>
            </a:r>
            <a:r>
              <a:rPr lang="en-US" altLang="ko-KR" dirty="0"/>
              <a:t>)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dirty="0"/>
              <a:t>자동차</a:t>
            </a:r>
            <a:r>
              <a:rPr lang="en-US" altLang="ko-KR" dirty="0"/>
              <a:t>(</a:t>
            </a:r>
            <a:r>
              <a:rPr lang="ko-KR" altLang="en-US" dirty="0"/>
              <a:t>세무공무원</a:t>
            </a:r>
            <a:r>
              <a:rPr lang="en-US" altLang="ko-KR" dirty="0"/>
              <a:t>, </a:t>
            </a:r>
            <a:r>
              <a:rPr lang="ko-KR" altLang="en-US" dirty="0"/>
              <a:t>중고딜러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29700" name="Picture 7" descr="C:\Program Files\Microsoft Office\Clipart\standard\stddir4\SO01489_.wmf">
            <a:extLst>
              <a:ext uri="{FF2B5EF4-FFF2-40B4-BE49-F238E27FC236}">
                <a16:creationId xmlns:a16="http://schemas.microsoft.com/office/drawing/2014/main" id="{0B735384-CD36-4164-B9F3-17DEDF60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740275"/>
            <a:ext cx="300196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12">
            <a:extLst>
              <a:ext uri="{FF2B5EF4-FFF2-40B4-BE49-F238E27FC236}">
                <a16:creationId xmlns:a16="http://schemas.microsoft.com/office/drawing/2014/main" id="{03E17186-21CA-4876-9BEB-D22DB50356CB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4368800"/>
            <a:ext cx="3200400" cy="1984375"/>
            <a:chOff x="3312" y="2406"/>
            <a:chExt cx="2016" cy="1250"/>
          </a:xfrm>
        </p:grpSpPr>
        <p:sp>
          <p:nvSpPr>
            <p:cNvPr id="29703" name="Rectangle 9">
              <a:extLst>
                <a:ext uri="{FF2B5EF4-FFF2-40B4-BE49-F238E27FC236}">
                  <a16:creationId xmlns:a16="http://schemas.microsoft.com/office/drawing/2014/main" id="{289D2F01-2508-4539-906C-A9930D4F7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6"/>
              <a:ext cx="20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Car</a:t>
              </a:r>
            </a:p>
          </p:txBody>
        </p:sp>
        <p:sp>
          <p:nvSpPr>
            <p:cNvPr id="29704" name="Rectangle 10">
              <a:extLst>
                <a:ext uri="{FF2B5EF4-FFF2-40B4-BE49-F238E27FC236}">
                  <a16:creationId xmlns:a16="http://schemas.microsoft.com/office/drawing/2014/main" id="{339C0682-54D0-4696-9860-61AD63912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9"/>
              <a:ext cx="2016" cy="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carType</a:t>
              </a:r>
            </a:p>
            <a:p>
              <a:pPr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displacement</a:t>
              </a:r>
            </a:p>
            <a:p>
              <a:pPr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age</a:t>
              </a:r>
            </a:p>
            <a:p>
              <a:pPr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residence</a:t>
              </a:r>
            </a:p>
          </p:txBody>
        </p:sp>
        <p:sp>
          <p:nvSpPr>
            <p:cNvPr id="29705" name="Rectangle 11">
              <a:extLst>
                <a:ext uri="{FF2B5EF4-FFF2-40B4-BE49-F238E27FC236}">
                  <a16:creationId xmlns:a16="http://schemas.microsoft.com/office/drawing/2014/main" id="{DA0EF0DC-CA59-49CF-8755-801AFE98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6"/>
              <a:ext cx="20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Franklin Gothic Heavy" panose="020B0903020102020204" pitchFamily="34" charset="0"/>
                </a:rPr>
                <a:t>addTax( )</a:t>
              </a:r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869F852E-8090-4908-A054-305A14F0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045075"/>
            <a:ext cx="1066800" cy="838200"/>
          </a:xfrm>
          <a:prstGeom prst="notchedRightArrow">
            <a:avLst>
              <a:gd name="adj1" fmla="val 50000"/>
              <a:gd name="adj2" fmla="val 31818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F07EC848-B5E5-41A6-9CCD-32570BD8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0FC80-726E-4A9F-8B85-E2B5A77F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상속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객체는 클래스의 한 인스턴스로 클래스의 속성과 행동을 가짐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서브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 </a:t>
            </a:r>
            <a:r>
              <a:rPr lang="ko-KR" altLang="en-US" dirty="0"/>
              <a:t>클래스는 </a:t>
            </a:r>
            <a:r>
              <a:rPr lang="ko-KR" altLang="en-US" dirty="0" err="1"/>
              <a:t>수퍼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 </a:t>
            </a:r>
            <a:r>
              <a:rPr lang="ko-KR" altLang="en-US" dirty="0"/>
              <a:t>클래스의 속성과 행동을 물려받음</a:t>
            </a:r>
          </a:p>
        </p:txBody>
      </p:sp>
      <p:grpSp>
        <p:nvGrpSpPr>
          <p:cNvPr id="30724" name="Group 17">
            <a:extLst>
              <a:ext uri="{FF2B5EF4-FFF2-40B4-BE49-F238E27FC236}">
                <a16:creationId xmlns:a16="http://schemas.microsoft.com/office/drawing/2014/main" id="{18210B2E-2450-4511-B699-32B4CE89506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68638"/>
            <a:ext cx="6132512" cy="2898775"/>
            <a:chOff x="707" y="1933"/>
            <a:chExt cx="3863" cy="1826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3AFF1CAF-F416-48D2-9FFA-4635EC7D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3086"/>
              <a:ext cx="672" cy="28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latin typeface="+mn-ea"/>
                  <a:ea typeface="+mn-ea"/>
                </a:rPr>
                <a:t>과일</a:t>
              </a: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7A30E5D-E752-4ED7-8D79-BA578129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3507"/>
              <a:ext cx="100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solidFill>
                    <a:srgbClr val="0000CC"/>
                  </a:solidFill>
                  <a:latin typeface="+mn-ea"/>
                  <a:ea typeface="+mn-ea"/>
                </a:rPr>
                <a:t>&lt;</a:t>
              </a:r>
              <a:r>
                <a:rPr lang="ko-KR" altLang="en-US" sz="2000" dirty="0">
                  <a:solidFill>
                    <a:srgbClr val="0000CC"/>
                  </a:solidFill>
                  <a:latin typeface="+mn-ea"/>
                  <a:ea typeface="+mn-ea"/>
                </a:rPr>
                <a:t>단일 상속</a:t>
              </a:r>
              <a:r>
                <a:rPr lang="en-US" altLang="ko-KR" sz="2000" dirty="0">
                  <a:solidFill>
                    <a:srgbClr val="0000CC"/>
                  </a:solidFill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78909D5C-D227-4E2A-AAC2-848FBCD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1982"/>
              <a:ext cx="672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latin typeface="+mn-ea"/>
                  <a:ea typeface="+mn-ea"/>
                </a:rPr>
                <a:t>열매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3ADF3FA2-FB4B-441C-BFA7-2F7E98761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9" y="2270"/>
              <a:ext cx="0" cy="816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DF6969F3-2AED-45FA-ADAB-A1AEEB75D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3507"/>
              <a:ext cx="100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solidFill>
                    <a:srgbClr val="0000CC"/>
                  </a:solidFill>
                  <a:latin typeface="+mn-ea"/>
                  <a:ea typeface="+mn-ea"/>
                </a:rPr>
                <a:t>&lt;</a:t>
              </a:r>
              <a:r>
                <a:rPr lang="ko-KR" altLang="en-US" sz="2000" dirty="0">
                  <a:solidFill>
                    <a:srgbClr val="0000CC"/>
                  </a:solidFill>
                  <a:latin typeface="+mn-ea"/>
                  <a:ea typeface="+mn-ea"/>
                </a:rPr>
                <a:t>다중 상속</a:t>
              </a:r>
              <a:r>
                <a:rPr lang="en-US" altLang="ko-KR" sz="2000" dirty="0">
                  <a:solidFill>
                    <a:srgbClr val="0000CC"/>
                  </a:solidFill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013CC4F2-D431-4A5E-A060-6CC4C29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3134"/>
              <a:ext cx="672" cy="288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latin typeface="+mn-ea"/>
                  <a:ea typeface="+mn-ea"/>
                </a:rPr>
                <a:t>과일</a:t>
              </a: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D0842E29-4DA0-4192-A804-16E500CC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982"/>
              <a:ext cx="672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latin typeface="+mn-ea"/>
                  <a:ea typeface="+mn-ea"/>
                </a:rPr>
                <a:t>열매</a:t>
              </a: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AF7DE119-BB0D-4EC7-A498-C877EEB4F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2251"/>
              <a:ext cx="318" cy="907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1CA575A9-D6FB-4C5C-AA48-8FE5D963B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982"/>
              <a:ext cx="672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latin typeface="+mn-ea"/>
                  <a:ea typeface="+mn-ea"/>
                </a:rPr>
                <a:t>식물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C6514B61-D84F-4148-BA74-018DE8F98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5" y="2270"/>
              <a:ext cx="442" cy="888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2883C0A9-8545-4FED-A737-194FF46B3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933"/>
              <a:ext cx="1220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FF0000"/>
                  </a:solidFill>
                  <a:latin typeface="+mn-ea"/>
                  <a:ea typeface="+mn-ea"/>
                </a:rPr>
                <a:t>상위클래스</a:t>
              </a:r>
            </a:p>
            <a:p>
              <a:pPr algn="ctr">
                <a:defRPr/>
              </a:pPr>
              <a:r>
                <a:rPr lang="en-US" altLang="ko-KR" sz="2000" b="1" dirty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+mn-ea"/>
                  <a:ea typeface="+mn-ea"/>
                </a:rPr>
                <a:t>Superclass</a:t>
              </a:r>
              <a:r>
                <a:rPr lang="en-US" altLang="ko-KR" sz="20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3D238A73-6842-4794-9673-35F1417B6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3030"/>
              <a:ext cx="1048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rgbClr val="FF0000"/>
                  </a:solidFill>
                  <a:latin typeface="+mn-ea"/>
                  <a:ea typeface="+mn-ea"/>
                </a:rPr>
                <a:t>하위클래스</a:t>
              </a:r>
            </a:p>
            <a:p>
              <a:pPr algn="ctr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+mn-ea"/>
                  <a:ea typeface="+mn-ea"/>
                </a:rPr>
                <a:t>(Subclass)</a:t>
              </a:r>
            </a:p>
          </p:txBody>
        </p:sp>
      </p:grpSp>
      <p:sp>
        <p:nvSpPr>
          <p:cNvPr id="27" name="Rectangle 6">
            <a:extLst>
              <a:ext uri="{FF2B5EF4-FFF2-40B4-BE49-F238E27FC236}">
                <a16:creationId xmlns:a16="http://schemas.microsoft.com/office/drawing/2014/main" id="{BAA2FFBE-A179-4D53-A7F4-A530423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3111500"/>
            <a:ext cx="1778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sz="2000">
                <a:latin typeface="Franklin Gothic Heavy" panose="020B0903020102020204" pitchFamily="34" charset="0"/>
              </a:rPr>
              <a:t>Appliance</a:t>
            </a:r>
          </a:p>
        </p:txBody>
      </p:sp>
      <p:pic>
        <p:nvPicPr>
          <p:cNvPr id="28" name="Picture 19" descr="C:\Program Files\Microsoft Office\Clipart\standard\stddir3\HH01142_.wmf">
            <a:extLst>
              <a:ext uri="{FF2B5EF4-FFF2-40B4-BE49-F238E27FC236}">
                <a16:creationId xmlns:a16="http://schemas.microsoft.com/office/drawing/2014/main" id="{CDCA040B-663C-4C93-BB23-ECFFCE60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4543425"/>
            <a:ext cx="56673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1" descr="C:\Program Files\Microsoft Office\Clipart\standard\stddir3\HH01314_.wmf">
            <a:extLst>
              <a:ext uri="{FF2B5EF4-FFF2-40B4-BE49-F238E27FC236}">
                <a16:creationId xmlns:a16="http://schemas.microsoft.com/office/drawing/2014/main" id="{195DEBC8-D2D6-4891-B7C5-CB2D1815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4508500"/>
            <a:ext cx="9413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AutoShape 22">
            <a:extLst>
              <a:ext uri="{FF2B5EF4-FFF2-40B4-BE49-F238E27FC236}">
                <a16:creationId xmlns:a16="http://schemas.microsoft.com/office/drawing/2014/main" id="{CF294D5D-BC84-4152-8943-7FAF3BE8B189}"/>
              </a:ext>
            </a:extLst>
          </p:cNvPr>
          <p:cNvCxnSpPr>
            <a:cxnSpLocks noChangeShapeType="1"/>
            <a:stCxn id="27" idx="2"/>
          </p:cNvCxnSpPr>
          <p:nvPr/>
        </p:nvCxnSpPr>
        <p:spPr bwMode="auto">
          <a:xfrm rot="5400000">
            <a:off x="7359650" y="3863975"/>
            <a:ext cx="863600" cy="425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3">
            <a:extLst>
              <a:ext uri="{FF2B5EF4-FFF2-40B4-BE49-F238E27FC236}">
                <a16:creationId xmlns:a16="http://schemas.microsoft.com/office/drawing/2014/main" id="{3A6C0299-5EAB-40A6-A19F-F26A8B2DE7B6}"/>
              </a:ext>
            </a:extLst>
          </p:cNvPr>
          <p:cNvCxnSpPr>
            <a:cxnSpLocks noChangeShapeType="1"/>
            <a:stCxn id="27" idx="2"/>
          </p:cNvCxnSpPr>
          <p:nvPr/>
        </p:nvCxnSpPr>
        <p:spPr bwMode="auto">
          <a:xfrm rot="16200000" flipH="1">
            <a:off x="7781131" y="3867944"/>
            <a:ext cx="898525" cy="452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5">
            <a:extLst>
              <a:ext uri="{FF2B5EF4-FFF2-40B4-BE49-F238E27FC236}">
                <a16:creationId xmlns:a16="http://schemas.microsoft.com/office/drawing/2014/main" id="{DE744445-B988-4674-BAB1-8071DFF6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5589588"/>
            <a:ext cx="12620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rgbClr val="0000CC"/>
                </a:solidFill>
                <a:latin typeface="+mn-ea"/>
                <a:ea typeface="+mn-ea"/>
              </a:rPr>
              <a:t>&lt;?</a:t>
            </a:r>
            <a:r>
              <a:rPr lang="ko-KR" altLang="en-US" sz="2000" dirty="0">
                <a:solidFill>
                  <a:srgbClr val="0000CC"/>
                </a:solidFill>
                <a:latin typeface="+mn-ea"/>
                <a:ea typeface="+mn-ea"/>
              </a:rPr>
              <a:t> 상속</a:t>
            </a:r>
            <a:r>
              <a:rPr lang="en-US" altLang="ko-KR" sz="2000" dirty="0">
                <a:solidFill>
                  <a:srgbClr val="0000CC"/>
                </a:solidFill>
                <a:latin typeface="+mn-ea"/>
                <a:ea typeface="+mn-ea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8E6CB54-EB24-469D-B409-E6432807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85C24-31DC-4BC0-B19B-3D7D12BD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  </a:t>
            </a:r>
          </a:p>
          <a:p>
            <a:pPr lvl="1">
              <a:defRPr/>
            </a:pPr>
            <a:r>
              <a:rPr lang="ko-KR" altLang="en-US" dirty="0"/>
              <a:t>동일한 이름의 오퍼레이션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이라도 오퍼레이션이 일어나는 클래스에 따라 취하는 행동이 다름</a:t>
            </a:r>
          </a:p>
          <a:p>
            <a:pPr lvl="1">
              <a:defRPr/>
            </a:pPr>
            <a:r>
              <a:rPr lang="ko-KR" altLang="en-US" dirty="0"/>
              <a:t>각 클래스마다 자신의 오퍼레이션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이 어떻게 행동하는 지를 앎</a:t>
            </a:r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open</a:t>
            </a:r>
          </a:p>
          <a:p>
            <a:pPr lvl="2">
              <a:defRPr/>
            </a:pPr>
            <a:r>
              <a:rPr lang="en-US" altLang="ko-KR" dirty="0"/>
              <a:t>open door, open window, </a:t>
            </a:r>
            <a:r>
              <a:rPr lang="en-US" altLang="ko-KR"/>
              <a:t>open present, open newspaper, </a:t>
            </a:r>
            <a:r>
              <a:rPr lang="en-US" altLang="ko-KR" dirty="0"/>
              <a:t>open account, open conversation</a:t>
            </a:r>
          </a:p>
        </p:txBody>
      </p:sp>
      <p:pic>
        <p:nvPicPr>
          <p:cNvPr id="31748" name="Picture 16" descr="C:\Program Files\Microsoft Office\Clipart\standard\stddir4\PE07670_.WMF">
            <a:extLst>
              <a:ext uri="{FF2B5EF4-FFF2-40B4-BE49-F238E27FC236}">
                <a16:creationId xmlns:a16="http://schemas.microsoft.com/office/drawing/2014/main" id="{71471758-776D-4754-9CDA-E1406E67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21200"/>
            <a:ext cx="1262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7" descr="C:\Program Files\Microsoft Office\Clipart\standard\stddir1\BD05205_.WMF">
            <a:extLst>
              <a:ext uri="{FF2B5EF4-FFF2-40B4-BE49-F238E27FC236}">
                <a16:creationId xmlns:a16="http://schemas.microsoft.com/office/drawing/2014/main" id="{2F4D9DD6-4CAE-4B75-9081-4EB6CFC6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4521200"/>
            <a:ext cx="1449387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8" descr="C:\Program Files\Microsoft Office\Clipart\standard\stddir4\SO01102_.wmf">
            <a:extLst>
              <a:ext uri="{FF2B5EF4-FFF2-40B4-BE49-F238E27FC236}">
                <a16:creationId xmlns:a16="http://schemas.microsoft.com/office/drawing/2014/main" id="{ECCA93C1-2EE9-4DAA-BEA2-011B0FEB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45000"/>
            <a:ext cx="15240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9" descr="C:\Program Files\Microsoft Office\Clipart\standard\stddir1\BD05517_.WMF">
            <a:extLst>
              <a:ext uri="{FF2B5EF4-FFF2-40B4-BE49-F238E27FC236}">
                <a16:creationId xmlns:a16="http://schemas.microsoft.com/office/drawing/2014/main" id="{B8C272FC-4188-4564-8C6B-3D8B5C2A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92600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9F32F6DA-998F-4148-8380-97D93EB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A6B0E-52AC-485A-AFA4-33DDAA82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  </a:t>
            </a:r>
          </a:p>
          <a:p>
            <a:pPr lvl="1">
              <a:defRPr/>
            </a:pPr>
            <a:r>
              <a:rPr lang="ko-KR" altLang="en-US" dirty="0"/>
              <a:t>객체는 </a:t>
            </a:r>
            <a:r>
              <a:rPr lang="ko-KR" altLang="en-US" dirty="0" err="1"/>
              <a:t>메서드를</a:t>
            </a:r>
            <a:r>
              <a:rPr lang="ko-KR" altLang="en-US" dirty="0"/>
              <a:t> 실행하여 결과를 내지만</a:t>
            </a:r>
            <a:r>
              <a:rPr lang="en-US" altLang="ko-KR" dirty="0"/>
              <a:t>, </a:t>
            </a:r>
            <a:r>
              <a:rPr lang="ko-KR" altLang="en-US" dirty="0"/>
              <a:t>동작원리는 숨겨져 있음</a:t>
            </a:r>
          </a:p>
          <a:p>
            <a:pPr lvl="2">
              <a:defRPr/>
            </a:pPr>
            <a:r>
              <a:rPr lang="en-US" altLang="ko-KR" dirty="0"/>
              <a:t>TV</a:t>
            </a:r>
            <a:r>
              <a:rPr lang="ko-KR" altLang="en-US" dirty="0"/>
              <a:t>의 동작원리를 알아야 볼 수 있다면</a:t>
            </a:r>
            <a:r>
              <a:rPr lang="en-US" altLang="ko-KR" dirty="0"/>
              <a:t>, </a:t>
            </a:r>
            <a:r>
              <a:rPr lang="ko-KR" altLang="en-US" dirty="0"/>
              <a:t>대부분 사람은 보지 못함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정보은닉</a:t>
            </a:r>
            <a:r>
              <a:rPr lang="en-US" altLang="ko-KR" dirty="0"/>
              <a:t>(Information Hiding)</a:t>
            </a:r>
            <a:r>
              <a:rPr lang="ko-KR" altLang="en-US" dirty="0"/>
              <a:t>이라 부르기도 함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C#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protected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private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컴포넌트 기반 프로그래밍이 가능해지게 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필요한 영역을 수정하여 바꾸어도 전체 동작에 영향을 주지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각종</a:t>
            </a:r>
            <a:r>
              <a:rPr lang="en-US" altLang="ko-KR" dirty="0"/>
              <a:t> </a:t>
            </a:r>
            <a:r>
              <a:rPr lang="ko-KR" altLang="en-US" dirty="0"/>
              <a:t>소프트웨어의 </a:t>
            </a:r>
            <a:r>
              <a:rPr lang="en-US" altLang="ko-KR" dirty="0"/>
              <a:t>Patch(</a:t>
            </a:r>
            <a:r>
              <a:rPr lang="ko-KR" altLang="en-US" dirty="0"/>
              <a:t>혹은 </a:t>
            </a:r>
            <a:r>
              <a:rPr lang="en-US" altLang="ko-KR" dirty="0"/>
              <a:t>Update)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객체와는 인터페이스</a:t>
            </a:r>
            <a:r>
              <a:rPr lang="en-US" altLang="ko-KR" dirty="0"/>
              <a:t>(Interface)</a:t>
            </a:r>
            <a:r>
              <a:rPr lang="ko-KR" altLang="en-US" dirty="0"/>
              <a:t>를 통해 메시지를 주고 받음</a:t>
            </a:r>
          </a:p>
        </p:txBody>
      </p:sp>
      <p:pic>
        <p:nvPicPr>
          <p:cNvPr id="32772" name="Picture 5" descr="C:\Program Files\Microsoft Office\Clipart\standard\stddir3\HH01163_.wmf">
            <a:extLst>
              <a:ext uri="{FF2B5EF4-FFF2-40B4-BE49-F238E27FC236}">
                <a16:creationId xmlns:a16="http://schemas.microsoft.com/office/drawing/2014/main" id="{2B1E27D3-721C-4FAC-9925-A7D110B3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86" y="5332965"/>
            <a:ext cx="1108383" cy="104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 descr="C:\Program Files\Microsoft Office\Clipart\standard\stddir3\HH01529_.wmf">
            <a:extLst>
              <a:ext uri="{FF2B5EF4-FFF2-40B4-BE49-F238E27FC236}">
                <a16:creationId xmlns:a16="http://schemas.microsoft.com/office/drawing/2014/main" id="{E179FD87-EDB3-41AC-97CE-4E3579EF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">
            <a:off x="2546364" y="5512015"/>
            <a:ext cx="817786" cy="75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F9EDC02-69A4-45B9-86B8-C8EEE774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692775"/>
            <a:ext cx="252095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800" dirty="0">
                <a:latin typeface="+mn-ea"/>
                <a:ea typeface="+mn-ea"/>
              </a:rPr>
              <a:t>message to turn on</a:t>
            </a:r>
          </a:p>
        </p:txBody>
      </p:sp>
      <p:sp>
        <p:nvSpPr>
          <p:cNvPr id="32775" name="Freeform 10">
            <a:extLst>
              <a:ext uri="{FF2B5EF4-FFF2-40B4-BE49-F238E27FC236}">
                <a16:creationId xmlns:a16="http://schemas.microsoft.com/office/drawing/2014/main" id="{50BEF2A1-5D64-4A4B-B635-2E980DB92566}"/>
              </a:ext>
            </a:extLst>
          </p:cNvPr>
          <p:cNvSpPr>
            <a:spLocks/>
          </p:cNvSpPr>
          <p:nvPr/>
        </p:nvSpPr>
        <p:spPr bwMode="auto">
          <a:xfrm rot="660000">
            <a:off x="3533775" y="5556250"/>
            <a:ext cx="2384425" cy="457200"/>
          </a:xfrm>
          <a:custGeom>
            <a:avLst/>
            <a:gdLst>
              <a:gd name="T0" fmla="*/ 0 w 912"/>
              <a:gd name="T1" fmla="*/ 2147483647 h 288"/>
              <a:gd name="T2" fmla="*/ 2147483647 w 912"/>
              <a:gd name="T3" fmla="*/ 2147483647 h 288"/>
              <a:gd name="T4" fmla="*/ 2147483647 w 912"/>
              <a:gd name="T5" fmla="*/ 0 h 288"/>
              <a:gd name="T6" fmla="*/ 0 60000 65536"/>
              <a:gd name="T7" fmla="*/ 0 60000 65536"/>
              <a:gd name="T8" fmla="*/ 0 60000 65536"/>
              <a:gd name="T9" fmla="*/ 0 w 912"/>
              <a:gd name="T10" fmla="*/ 0 h 288"/>
              <a:gd name="T11" fmla="*/ 912 w 91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88">
                <a:moveTo>
                  <a:pt x="0" y="288"/>
                </a:moveTo>
                <a:cubicBezTo>
                  <a:pt x="140" y="192"/>
                  <a:pt x="280" y="96"/>
                  <a:pt x="432" y="48"/>
                </a:cubicBezTo>
                <a:cubicBezTo>
                  <a:pt x="584" y="0"/>
                  <a:pt x="748" y="0"/>
                  <a:pt x="912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2776" name="Picture 2">
            <a:extLst>
              <a:ext uri="{FF2B5EF4-FFF2-40B4-BE49-F238E27FC236}">
                <a16:creationId xmlns:a16="http://schemas.microsoft.com/office/drawing/2014/main" id="{5B9E37BD-8EF1-4CB1-9E07-F5E9A192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r="7692"/>
          <a:stretch>
            <a:fillRect/>
          </a:stretch>
        </p:blipFill>
        <p:spPr bwMode="auto">
          <a:xfrm>
            <a:off x="6818313" y="31750"/>
            <a:ext cx="22320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2. Object Oriented Programming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4016"/>
              </p:ext>
            </p:extLst>
          </p:nvPr>
        </p:nvGraphicFramePr>
        <p:xfrm>
          <a:off x="107504" y="980728"/>
          <a:ext cx="4392042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984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175312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727746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polymorphism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reuse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template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ultra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373526-70EA-4BFE-AB22-64F823BD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5182"/>
              </p:ext>
            </p:extLst>
          </p:nvPr>
        </p:nvGraphicFramePr>
        <p:xfrm>
          <a:off x="4644454" y="980728"/>
          <a:ext cx="4392042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984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174866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inheritance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encapsulation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5649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객체지향의 개념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소프트웨어의 중요성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컴퓨터의 개발사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err="1"/>
              <a:t>절차지향</a:t>
            </a:r>
            <a:r>
              <a:rPr lang="en-US" altLang="ko-KR" dirty="0"/>
              <a:t>/</a:t>
            </a:r>
            <a:r>
              <a:rPr lang="ko-KR" altLang="en-US" dirty="0"/>
              <a:t>객체지향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객체란</a:t>
            </a:r>
            <a:r>
              <a:rPr lang="en-US" altLang="ko-KR" dirty="0"/>
              <a:t>?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객체지향의 개념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추상화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상속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 err="1"/>
              <a:t>다형성</a:t>
            </a:r>
            <a:endParaRPr lang="ko-KR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정보은닉</a:t>
            </a:r>
            <a:r>
              <a:rPr lang="en-US" altLang="ko-KR"/>
              <a:t>)</a:t>
            </a:r>
            <a:endParaRPr lang="en-US" altLang="ko-KR" dirty="0"/>
          </a:p>
        </p:txBody>
      </p:sp>
      <p:pic>
        <p:nvPicPr>
          <p:cNvPr id="4" name="Picture 4" descr="BD0014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811736" cy="277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79989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객체지향의 개념을</a:t>
            </a:r>
            <a:r>
              <a:rPr lang="en-US" altLang="ko-KR" dirty="0"/>
              <a:t> </a:t>
            </a:r>
            <a:r>
              <a:rPr lang="ko-KR" altLang="en-US" dirty="0"/>
              <a:t>이해할 수 있다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소프트웨어의 중요성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컴퓨터의 개발사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절차지향</a:t>
            </a:r>
            <a:r>
              <a:rPr lang="en-US" altLang="ko-KR" dirty="0"/>
              <a:t>/</a:t>
            </a:r>
            <a:r>
              <a:rPr lang="ko-KR" altLang="en-US" dirty="0"/>
              <a:t>객체지향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 err="1"/>
              <a:t>객체란</a:t>
            </a:r>
            <a:r>
              <a:rPr lang="en-US" altLang="ko-KR" dirty="0"/>
              <a:t>?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객체지향의 개념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/>
              <a:t>추상화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/>
              <a:t>상속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 err="1"/>
              <a:t>다형성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정보은닉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발달과 소프트웨어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1" y="981075"/>
            <a:ext cx="5400154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ko-KR" sz="2000" dirty="0">
                <a:effectLst/>
              </a:rPr>
              <a:t>1904</a:t>
            </a:r>
            <a:r>
              <a:rPr lang="ko-KR" altLang="en-US" sz="2000" dirty="0">
                <a:effectLst/>
              </a:rPr>
              <a:t>년 </a:t>
            </a:r>
            <a:r>
              <a:rPr lang="en-US" altLang="ko-KR" sz="2000" dirty="0">
                <a:effectLst/>
              </a:rPr>
              <a:t>: 2</a:t>
            </a:r>
            <a:r>
              <a:rPr lang="ko-KR" altLang="en-US" sz="2000" dirty="0" err="1">
                <a:effectLst/>
              </a:rPr>
              <a:t>극관</a:t>
            </a:r>
            <a:r>
              <a:rPr lang="ko-KR" altLang="en-US" sz="2000" dirty="0">
                <a:effectLst/>
              </a:rPr>
              <a:t> 발명 </a:t>
            </a:r>
            <a:r>
              <a:rPr lang="en-US" altLang="ko-KR" sz="2000" dirty="0">
                <a:effectLst/>
              </a:rPr>
              <a:t>(</a:t>
            </a:r>
            <a:r>
              <a:rPr lang="ko-KR" altLang="en-US" sz="2000" dirty="0" err="1">
                <a:effectLst/>
              </a:rPr>
              <a:t>플래밍</a:t>
            </a:r>
            <a:r>
              <a:rPr lang="en-US" altLang="ko-KR" sz="2000" dirty="0">
                <a:effectLst/>
              </a:rPr>
              <a:t>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ko-KR" sz="2000" dirty="0">
                <a:effectLst/>
                <a:sym typeface="Wingdings" pitchFamily="2" charset="2"/>
              </a:rPr>
              <a:t>1942</a:t>
            </a:r>
            <a:r>
              <a:rPr lang="ko-KR" altLang="en-US" sz="2000" dirty="0">
                <a:effectLst/>
                <a:sym typeface="Wingdings" pitchFamily="2" charset="2"/>
              </a:rPr>
              <a:t>년 </a:t>
            </a:r>
            <a:r>
              <a:rPr lang="en-US" altLang="ko-KR" sz="2000" dirty="0">
                <a:effectLst/>
                <a:sym typeface="Wingdings" pitchFamily="2" charset="2"/>
              </a:rPr>
              <a:t>: </a:t>
            </a:r>
            <a:r>
              <a:rPr lang="ko-KR" altLang="en-US" sz="2000" dirty="0">
                <a:solidFill>
                  <a:srgbClr val="CC6600"/>
                </a:solidFill>
                <a:effectLst/>
                <a:sym typeface="Wingdings" pitchFamily="2" charset="2"/>
              </a:rPr>
              <a:t>컴퓨터 프로그램 </a:t>
            </a:r>
            <a:r>
              <a:rPr lang="ko-KR" altLang="en-US" sz="2000" dirty="0" err="1">
                <a:solidFill>
                  <a:srgbClr val="CC6600"/>
                </a:solidFill>
                <a:effectLst/>
                <a:sym typeface="Wingdings" pitchFamily="2" charset="2"/>
              </a:rPr>
              <a:t>내장방식</a:t>
            </a:r>
            <a:r>
              <a:rPr lang="en-US" altLang="ko-KR" sz="2000" dirty="0">
                <a:effectLst/>
                <a:sym typeface="Wingdings" pitchFamily="2" charset="2"/>
              </a:rPr>
              <a:t>(von Neumann)</a:t>
            </a:r>
            <a:endParaRPr lang="en-US" altLang="ko-KR" sz="2000" dirty="0">
              <a:effectLst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ko-KR" sz="2000" dirty="0">
                <a:effectLst/>
              </a:rPr>
              <a:t>1944</a:t>
            </a:r>
            <a:r>
              <a:rPr lang="ko-KR" altLang="en-US" sz="2000" dirty="0">
                <a:effectLst/>
              </a:rPr>
              <a:t>년 </a:t>
            </a:r>
            <a:r>
              <a:rPr lang="en-US" altLang="ko-KR" sz="2000" dirty="0">
                <a:effectLst/>
              </a:rPr>
              <a:t>: </a:t>
            </a:r>
            <a:r>
              <a:rPr lang="en-US" altLang="ko-KR" sz="2000" dirty="0">
                <a:solidFill>
                  <a:schemeClr val="accent6"/>
                </a:solidFill>
                <a:effectLst/>
              </a:rPr>
              <a:t>Mark-I</a:t>
            </a:r>
            <a:r>
              <a:rPr lang="en-US" altLang="ko-KR" sz="2000" dirty="0">
                <a:effectLst/>
              </a:rPr>
              <a:t> </a:t>
            </a: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ko-KR" sz="2000" dirty="0">
                <a:sym typeface="Wingdings" pitchFamily="2" charset="2"/>
              </a:rPr>
              <a:t>    </a:t>
            </a:r>
            <a:r>
              <a:rPr lang="en-US" altLang="ko-KR" sz="2000" dirty="0">
                <a:effectLst/>
                <a:sym typeface="Wingdings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범용</a:t>
            </a: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기계식 컴퓨터</a:t>
            </a: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천공 테이프</a:t>
            </a:r>
            <a:endParaRPr lang="en-US" altLang="ko-KR" sz="2000" dirty="0">
              <a:solidFill>
                <a:srgbClr val="0070C0"/>
              </a:solidFill>
              <a:effectLst/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ko-KR" sz="2000" dirty="0">
                <a:effectLst/>
                <a:sym typeface="Wingdings" pitchFamily="2" charset="2"/>
              </a:rPr>
              <a:t>1946</a:t>
            </a:r>
            <a:r>
              <a:rPr lang="ko-KR" altLang="en-US" sz="2000" dirty="0">
                <a:effectLst/>
                <a:sym typeface="Wingdings" pitchFamily="2" charset="2"/>
              </a:rPr>
              <a:t>년 </a:t>
            </a:r>
            <a:r>
              <a:rPr lang="en-US" altLang="ko-KR" sz="2000" dirty="0">
                <a:effectLst/>
                <a:sym typeface="Wingdings" pitchFamily="2" charset="2"/>
              </a:rPr>
              <a:t>: </a:t>
            </a:r>
            <a:r>
              <a:rPr lang="en-US" altLang="ko-KR" sz="2000" dirty="0">
                <a:solidFill>
                  <a:schemeClr val="accent6"/>
                </a:solidFill>
                <a:effectLst/>
                <a:sym typeface="Wingdings" pitchFamily="2" charset="2"/>
              </a:rPr>
              <a:t>ENIAC</a:t>
            </a:r>
            <a:r>
              <a:rPr lang="en-US" altLang="ko-KR" sz="2000" dirty="0">
                <a:effectLst/>
                <a:sym typeface="Wingdings" pitchFamily="2" charset="2"/>
              </a:rPr>
              <a:t>(Electronic Numerical Integrator And Computer) </a:t>
            </a: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ko-KR" sz="2000" dirty="0">
                <a:sym typeface="Wingdings" pitchFamily="2" charset="2"/>
              </a:rPr>
              <a:t>    </a:t>
            </a:r>
            <a:r>
              <a:rPr lang="en-US" altLang="ko-KR" sz="2000" dirty="0">
                <a:effectLst/>
                <a:sym typeface="Wingdings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진공관을</a:t>
            </a: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이용한 컴퓨터</a:t>
            </a:r>
            <a:endParaRPr lang="en-US" altLang="ko-KR" sz="2000" dirty="0">
              <a:solidFill>
                <a:srgbClr val="0070C0"/>
              </a:solidFill>
              <a:effectLst/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ko-KR" sz="2000" dirty="0">
                <a:effectLst/>
                <a:sym typeface="Wingdings" pitchFamily="2" charset="2"/>
              </a:rPr>
              <a:t>1949</a:t>
            </a:r>
            <a:r>
              <a:rPr lang="ko-KR" altLang="en-US" sz="2000" dirty="0">
                <a:effectLst/>
                <a:sym typeface="Wingdings" pitchFamily="2" charset="2"/>
              </a:rPr>
              <a:t>년 </a:t>
            </a:r>
            <a:r>
              <a:rPr lang="en-US" altLang="ko-KR" sz="2000" dirty="0">
                <a:effectLst/>
                <a:sym typeface="Wingdings" pitchFamily="2" charset="2"/>
              </a:rPr>
              <a:t>: </a:t>
            </a:r>
            <a:r>
              <a:rPr lang="en-US" altLang="ko-KR" sz="2000" dirty="0">
                <a:solidFill>
                  <a:schemeClr val="accent6"/>
                </a:solidFill>
                <a:effectLst/>
                <a:sym typeface="Wingdings" pitchFamily="2" charset="2"/>
              </a:rPr>
              <a:t>EDSAC</a:t>
            </a:r>
            <a:r>
              <a:rPr lang="en-US" altLang="ko-KR" sz="2000" dirty="0">
                <a:effectLst/>
                <a:sym typeface="Wingdings" pitchFamily="2" charset="2"/>
              </a:rPr>
              <a:t>(Electronic Delayed Storage Automatic Calculator) </a:t>
            </a: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ko-KR" sz="2000" dirty="0">
                <a:sym typeface="Wingdings" pitchFamily="2" charset="2"/>
              </a:rPr>
              <a:t>    </a:t>
            </a:r>
            <a:r>
              <a:rPr lang="en-US" altLang="ko-KR" sz="2000" dirty="0">
                <a:effectLst/>
                <a:sym typeface="Wingdings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프로그램</a:t>
            </a: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  <a:effectLst/>
                <a:sym typeface="Wingdings" pitchFamily="2" charset="2"/>
              </a:rPr>
              <a:t>기억방식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 계산기</a:t>
            </a:r>
            <a:endParaRPr lang="en-US" altLang="ko-KR" sz="2000" dirty="0">
              <a:solidFill>
                <a:srgbClr val="0070C0"/>
              </a:solidFill>
              <a:effectLst/>
            </a:endParaRPr>
          </a:p>
          <a:p>
            <a:endParaRPr lang="ko-KR" altLang="en-US" sz="2000" dirty="0">
              <a:effectLst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052513"/>
            <a:ext cx="331311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90" y="2822576"/>
            <a:ext cx="1080169" cy="130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69" y="4357426"/>
            <a:ext cx="3467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954963" y="1016000"/>
            <a:ext cx="893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</a:rPr>
              <a:t>ENIAC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893531" y="3771900"/>
            <a:ext cx="101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Neumann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0267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ko-KR" altLang="en-US" dirty="0"/>
              <a:t>진공관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1" y="1257570"/>
            <a:ext cx="4628096" cy="476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04" y="2924944"/>
            <a:ext cx="4150129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482" y="5957119"/>
            <a:ext cx="7149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 진공관의 기능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증폭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진공관오디오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457" y="3970169"/>
            <a:ext cx="1057143" cy="1923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74" y="1861471"/>
            <a:ext cx="9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58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발달과 소프트웨어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7216776" cy="5581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1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세대</a:t>
            </a:r>
            <a:r>
              <a:rPr lang="en-US" altLang="ko-KR" sz="2000" dirty="0">
                <a:effectLst/>
                <a:sym typeface="Wingdings" pitchFamily="2" charset="2"/>
              </a:rPr>
              <a:t>(1951-1958) : </a:t>
            </a:r>
            <a:r>
              <a:rPr lang="ko-KR" altLang="en-US" sz="2000" dirty="0">
                <a:effectLst/>
                <a:sym typeface="Wingdings" pitchFamily="2" charset="2"/>
              </a:rPr>
              <a:t>진공관</a:t>
            </a:r>
            <a:r>
              <a:rPr lang="en-US" altLang="ko-KR" sz="2000" dirty="0">
                <a:effectLst/>
                <a:sym typeface="Wingdings" pitchFamily="2" charset="2"/>
              </a:rPr>
              <a:t>, </a:t>
            </a:r>
            <a:r>
              <a:rPr lang="ko-KR" altLang="en-US" sz="2000" dirty="0">
                <a:effectLst/>
                <a:sym typeface="Wingdings" pitchFamily="2" charset="2"/>
              </a:rPr>
              <a:t>기계어</a:t>
            </a:r>
            <a:r>
              <a:rPr lang="en-US" altLang="ko-KR" sz="2000" dirty="0">
                <a:effectLst/>
                <a:sym typeface="Wingdings" pitchFamily="2" charset="2"/>
              </a:rPr>
              <a:t>, </a:t>
            </a:r>
            <a:r>
              <a:rPr lang="ko-KR" altLang="en-US" sz="2000" dirty="0">
                <a:effectLst/>
                <a:sym typeface="Wingdings" pitchFamily="2" charset="2"/>
              </a:rPr>
              <a:t>어셈블리어</a:t>
            </a:r>
            <a:endParaRPr lang="en-US" altLang="ko-KR" sz="2000" dirty="0">
              <a:effectLst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세대</a:t>
            </a:r>
            <a:r>
              <a:rPr lang="en-US" altLang="ko-KR" sz="2000" dirty="0">
                <a:effectLst/>
                <a:sym typeface="Wingdings" pitchFamily="2" charset="2"/>
              </a:rPr>
              <a:t>(1958-1963) : </a:t>
            </a:r>
            <a:r>
              <a:rPr lang="ko-KR" altLang="en-US" sz="2000" dirty="0">
                <a:effectLst/>
                <a:sym typeface="Wingdings" pitchFamily="2" charset="2"/>
              </a:rPr>
              <a:t>트랜지스터</a:t>
            </a:r>
            <a:r>
              <a:rPr lang="en-US" altLang="ko-KR" sz="2000" dirty="0">
                <a:effectLst/>
                <a:sym typeface="Wingdings" pitchFamily="2" charset="2"/>
              </a:rPr>
              <a:t>, COBOL, FORTRAN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3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세대</a:t>
            </a:r>
            <a:r>
              <a:rPr lang="en-US" altLang="ko-KR" sz="2000" dirty="0">
                <a:effectLst/>
                <a:sym typeface="Wingdings" pitchFamily="2" charset="2"/>
              </a:rPr>
              <a:t>(1964-1970) : ICSSI(Small Scale Integration), </a:t>
            </a:r>
            <a:r>
              <a:rPr lang="ko-KR" altLang="en-US" sz="2000" dirty="0">
                <a:effectLst/>
                <a:sym typeface="Wingdings" pitchFamily="2" charset="2"/>
              </a:rPr>
              <a:t>시분할방식</a:t>
            </a:r>
            <a:endParaRPr lang="en-US" altLang="ko-KR" sz="2000" dirty="0">
              <a:effectLst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4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세대</a:t>
            </a:r>
            <a:r>
              <a:rPr lang="en-US" altLang="ko-KR" sz="2000" dirty="0">
                <a:effectLst/>
                <a:sym typeface="Wingdings" pitchFamily="2" charset="2"/>
              </a:rPr>
              <a:t>(1971-1983) : LSI(Large Scale Integrated Circuit), </a:t>
            </a:r>
            <a:r>
              <a:rPr lang="ko-KR" altLang="en-US" sz="2000" dirty="0">
                <a:effectLst/>
                <a:sym typeface="Wingdings" pitchFamily="2" charset="2"/>
              </a:rPr>
              <a:t>마이크로프로세서</a:t>
            </a:r>
            <a:endParaRPr lang="en-US" altLang="ko-KR" sz="2000" dirty="0">
              <a:effectLst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70C0"/>
                </a:solidFill>
                <a:effectLst/>
                <a:sym typeface="Wingdings" pitchFamily="2" charset="2"/>
              </a:rPr>
              <a:t>5</a:t>
            </a:r>
            <a:r>
              <a:rPr lang="ko-KR" altLang="en-US" sz="2000" dirty="0">
                <a:solidFill>
                  <a:srgbClr val="0070C0"/>
                </a:solidFill>
                <a:effectLst/>
                <a:sym typeface="Wingdings" pitchFamily="2" charset="2"/>
              </a:rPr>
              <a:t>세대</a:t>
            </a:r>
            <a:r>
              <a:rPr lang="en-US" altLang="ko-KR" sz="2000" dirty="0">
                <a:effectLst/>
                <a:sym typeface="Wingdings" pitchFamily="2" charset="2"/>
              </a:rPr>
              <a:t>(1984~ ) : VLSI(Very LSI)  ULSI(Ultra LSI, </a:t>
            </a:r>
            <a:r>
              <a:rPr lang="ko-KR" altLang="en-US" sz="2000" dirty="0">
                <a:effectLst/>
                <a:sym typeface="Wingdings" pitchFamily="2" charset="2"/>
              </a:rPr>
              <a:t>인공지능</a:t>
            </a:r>
            <a:r>
              <a:rPr lang="en-US" altLang="ko-KR" sz="2000" dirty="0">
                <a:effectLst/>
                <a:sym typeface="Wingdings" pitchFamily="2" charset="2"/>
              </a:rPr>
              <a:t>, </a:t>
            </a:r>
            <a:r>
              <a:rPr lang="ko-KR" altLang="en-US" sz="2000" dirty="0">
                <a:effectLst/>
                <a:sym typeface="Wingdings" pitchFamily="2" charset="2"/>
              </a:rPr>
              <a:t>병렬처리</a:t>
            </a:r>
            <a:r>
              <a:rPr lang="en-US" altLang="ko-KR" sz="2000" dirty="0">
                <a:effectLst/>
                <a:sym typeface="Wingdings" pitchFamily="2" charset="2"/>
              </a:rPr>
              <a:t>, </a:t>
            </a:r>
            <a:r>
              <a:rPr lang="ko-KR" altLang="en-US" sz="2000" dirty="0">
                <a:effectLst/>
                <a:sym typeface="Wingdings" pitchFamily="2" charset="2"/>
              </a:rPr>
              <a:t>자연언어 처리</a:t>
            </a:r>
            <a:r>
              <a:rPr lang="en-US" altLang="ko-KR" sz="2000" dirty="0">
                <a:effectLst/>
                <a:sym typeface="Wingdings" pitchFamily="2" charset="2"/>
              </a:rPr>
              <a:t> </a:t>
            </a:r>
          </a:p>
          <a:p>
            <a:endParaRPr lang="ko-KR" altLang="en-US" sz="2000" dirty="0">
              <a:effectLst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052513"/>
            <a:ext cx="16287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235950" y="1916113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진공관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335213"/>
            <a:ext cx="15843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826375" y="2257132"/>
            <a:ext cx="1209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트랜지스터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8585200" y="3484563"/>
            <a:ext cx="380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19" y="5006250"/>
            <a:ext cx="1824581" cy="1513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4857914"/>
            <a:ext cx="1662002" cy="1662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140" y="3466807"/>
            <a:ext cx="1380923" cy="1334655"/>
          </a:xfrm>
          <a:prstGeom prst="rect">
            <a:avLst/>
          </a:prstGeom>
        </p:spPr>
      </p:pic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8368232" y="3573016"/>
            <a:ext cx="380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831" y="4764416"/>
            <a:ext cx="1712232" cy="1745250"/>
          </a:xfrm>
          <a:prstGeom prst="rect">
            <a:avLst/>
          </a:prstGeom>
        </p:spPr>
      </p:pic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7710358" y="4814049"/>
            <a:ext cx="620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ULSI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24490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현대의 소프트웨어</a:t>
            </a:r>
            <a:r>
              <a:rPr lang="en-US" altLang="ko-KR" dirty="0"/>
              <a:t>(SW)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소프트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웨</a:t>
            </a:r>
            <a:r>
              <a:rPr lang="ko-KR" altLang="en-US" dirty="0"/>
              <a:t>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실세계를</a:t>
            </a:r>
            <a:r>
              <a:rPr lang="ko-KR" altLang="en-US" dirty="0"/>
              <a:t> 그대로 혹은 약간 본떠 만듦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우리 주변의 객체를 프로그램으로 흉내 내는 것</a:t>
            </a:r>
          </a:p>
          <a:p>
            <a:pPr lvl="2" algn="just" eaLnBrk="1" hangingPunct="1"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스타크래프트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인류의 전쟁</a:t>
            </a:r>
            <a:endParaRPr lang="en-US" altLang="ko-KR" dirty="0"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</a:t>
            </a:r>
            <a:r>
              <a:rPr lang="en-US" altLang="ko-KR" dirty="0">
                <a:sym typeface="Wingdings" pitchFamily="2" charset="2"/>
              </a:rPr>
              <a:t>) Age of Empires  </a:t>
            </a:r>
            <a:r>
              <a:rPr lang="ko-KR" altLang="en-US" dirty="0">
                <a:sym typeface="Wingdings" pitchFamily="2" charset="2"/>
              </a:rPr>
              <a:t>인류의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역사</a:t>
            </a:r>
            <a:endParaRPr lang="ko-KR" altLang="en-US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SI(System Integration)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회사의 업무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http://lms.doowon.ac.kr  </a:t>
            </a:r>
            <a:r>
              <a:rPr lang="ko-KR" altLang="en-US" dirty="0">
                <a:sym typeface="Wingdings" panose="05000000000000000000" pitchFamily="2" charset="2"/>
              </a:rPr>
              <a:t>강의실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498" y="4077072"/>
            <a:ext cx="8931241" cy="1819148"/>
            <a:chOff x="33247" y="4880949"/>
            <a:chExt cx="7750034" cy="130330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170" y="4880949"/>
              <a:ext cx="1755383" cy="130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157" y="4880949"/>
              <a:ext cx="1726124" cy="130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7" y="4881159"/>
              <a:ext cx="1916765" cy="1303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243" y="4880949"/>
              <a:ext cx="1986597" cy="130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736404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절차지향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객체지향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ko-KR" altLang="en-US" dirty="0" err="1"/>
              <a:t>절차지향</a:t>
            </a:r>
            <a:r>
              <a:rPr lang="ko-KR" altLang="en-US" dirty="0"/>
              <a:t> 프로그래밍 방식</a:t>
            </a:r>
            <a:r>
              <a:rPr lang="en-US" altLang="ko-KR" dirty="0"/>
              <a:t>(</a:t>
            </a:r>
            <a:r>
              <a:rPr lang="ko-KR" altLang="en-US" dirty="0"/>
              <a:t>내장 프로그램 방식 이후 적용</a:t>
            </a:r>
            <a:r>
              <a:rPr lang="en-US" altLang="ko-KR" dirty="0"/>
              <a:t>)</a:t>
            </a:r>
          </a:p>
          <a:p>
            <a:pPr lvl="1" algn="just" eaLnBrk="1" hangingPunct="1">
              <a:defRPr/>
            </a:pPr>
            <a:r>
              <a:rPr lang="ko-KR" altLang="en-US" dirty="0"/>
              <a:t>이루어지는 일의 순서에 의거하여 프로그래밍 작성</a:t>
            </a:r>
            <a:endParaRPr lang="en-US" altLang="ko-KR" dirty="0"/>
          </a:p>
          <a:p>
            <a:pPr lvl="2" algn="just" eaLnBrk="1" hangingPunct="1">
              <a:defRPr/>
            </a:pPr>
            <a:r>
              <a:rPr lang="ko-KR" altLang="en-US" dirty="0"/>
              <a:t>오늘 아침 일어나서 학교로 오기까지 일어난 일의 순서는</a:t>
            </a:r>
            <a:r>
              <a:rPr lang="en-US" altLang="ko-KR" dirty="0"/>
              <a:t>?</a:t>
            </a:r>
          </a:p>
          <a:p>
            <a:pPr lvl="2" algn="just" eaLnBrk="1" hangingPunct="1">
              <a:defRPr/>
            </a:pPr>
            <a:r>
              <a:rPr lang="ko-KR" altLang="en-US" dirty="0"/>
              <a:t>친구와 스타크래프트를 한다</a:t>
            </a:r>
            <a:r>
              <a:rPr lang="en-US" altLang="ko-KR" dirty="0"/>
              <a:t>. Build Order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</a:p>
          <a:p>
            <a:pPr algn="just" eaLnBrk="1" hangingPunct="1">
              <a:defRPr/>
            </a:pPr>
            <a:r>
              <a:rPr lang="ko-KR" altLang="en-US" dirty="0"/>
              <a:t>객체지향 프로그래밍 방식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/>
              <a:t>명령어의 목록보다는 </a:t>
            </a:r>
            <a:r>
              <a:rPr lang="ko-KR" altLang="en-US" dirty="0">
                <a:solidFill>
                  <a:srgbClr val="C00000"/>
                </a:solidFill>
              </a:rPr>
              <a:t>객체</a:t>
            </a:r>
            <a:r>
              <a:rPr lang="en-US" altLang="ko-KR" dirty="0">
                <a:solidFill>
                  <a:srgbClr val="C00000"/>
                </a:solidFill>
              </a:rPr>
              <a:t>(Object)</a:t>
            </a:r>
            <a:r>
              <a:rPr lang="ko-KR" altLang="en-US" dirty="0"/>
              <a:t>들의 모임으로 표현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/>
              <a:t>객체가 갖는 </a:t>
            </a:r>
            <a:r>
              <a:rPr lang="ko-KR" altLang="en-US" dirty="0">
                <a:solidFill>
                  <a:srgbClr val="C00000"/>
                </a:solidFill>
              </a:rPr>
              <a:t>데이터</a:t>
            </a:r>
            <a:r>
              <a:rPr lang="ko-KR" altLang="en-US" dirty="0"/>
              <a:t>와</a:t>
            </a:r>
            <a:r>
              <a:rPr lang="ko-KR" altLang="en-US" dirty="0">
                <a:solidFill>
                  <a:srgbClr val="C00000"/>
                </a:solidFill>
              </a:rPr>
              <a:t> 행위</a:t>
            </a:r>
            <a:r>
              <a:rPr lang="ko-KR" altLang="en-US" dirty="0"/>
              <a:t>에 중점을 둠</a:t>
            </a:r>
            <a:r>
              <a:rPr lang="en-US" altLang="ko-KR" dirty="0"/>
              <a:t>, </a:t>
            </a:r>
            <a:r>
              <a:rPr lang="ko-KR" altLang="en-US" dirty="0"/>
              <a:t>객체 모델링이 필요함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/>
              <a:t>객체는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독립</a:t>
            </a:r>
            <a:r>
              <a:rPr lang="ko-KR" altLang="en-US" dirty="0"/>
              <a:t>적으로 존재하고</a:t>
            </a:r>
            <a:r>
              <a:rPr lang="en-US" altLang="ko-KR" dirty="0"/>
              <a:t>, </a:t>
            </a:r>
            <a:r>
              <a:rPr lang="ko-KR" altLang="en-US" dirty="0"/>
              <a:t>동작 가능함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>
                <a:solidFill>
                  <a:srgbClr val="C00000"/>
                </a:solidFill>
              </a:rPr>
              <a:t>현실세계</a:t>
            </a:r>
            <a:r>
              <a:rPr lang="ko-KR" altLang="en-US" dirty="0"/>
              <a:t>를 좀더 정확하게 다룰 수 있음</a:t>
            </a:r>
            <a:endParaRPr lang="en-US" altLang="ko-KR" dirty="0"/>
          </a:p>
          <a:p>
            <a:pPr lvl="2" algn="just" eaLnBrk="1" hangingPunct="1">
              <a:defRPr/>
            </a:pPr>
            <a:r>
              <a:rPr lang="ko-KR" altLang="en-US" dirty="0"/>
              <a:t>스타크래프트의 다양한 </a:t>
            </a:r>
            <a:r>
              <a:rPr lang="en-US" altLang="ko-KR" dirty="0"/>
              <a:t>Build Order </a:t>
            </a:r>
            <a:r>
              <a:rPr lang="ko-KR" altLang="en-US" dirty="0"/>
              <a:t>존재 가능</a:t>
            </a:r>
            <a:endParaRPr lang="en-US" altLang="ko-KR" dirty="0"/>
          </a:p>
          <a:p>
            <a:pPr algn="just" eaLnBrk="1" hangingPunct="1">
              <a:defRPr/>
            </a:pPr>
            <a:r>
              <a:rPr lang="ko-KR" altLang="en-US" dirty="0" err="1"/>
              <a:t>절차지향</a:t>
            </a:r>
            <a:r>
              <a:rPr lang="ko-KR" altLang="en-US" dirty="0"/>
              <a:t> 프로그래밍 방식은 완전 소멸</a:t>
            </a:r>
            <a:r>
              <a:rPr lang="en-US" altLang="ko-KR" dirty="0"/>
              <a:t>?</a:t>
            </a:r>
          </a:p>
          <a:p>
            <a:pPr lvl="1" algn="just" eaLnBrk="1" hangingPunct="1">
              <a:defRPr/>
            </a:pPr>
            <a:r>
              <a:rPr lang="ko-KR" altLang="en-US" dirty="0"/>
              <a:t>객체지향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+ </a:t>
            </a:r>
            <a:r>
              <a:rPr lang="ko-KR" altLang="en-US" dirty="0"/>
              <a:t>행위</a:t>
            </a:r>
            <a:r>
              <a:rPr lang="en-US" altLang="ko-KR" dirty="0"/>
              <a:t>(</a:t>
            </a:r>
            <a:r>
              <a:rPr lang="ko-KR" altLang="en-US" dirty="0"/>
              <a:t>여기에 </a:t>
            </a:r>
            <a:r>
              <a:rPr lang="ko-KR" altLang="en-US" dirty="0" err="1"/>
              <a:t>절차지향</a:t>
            </a:r>
            <a:r>
              <a:rPr lang="ko-KR" altLang="en-US" dirty="0"/>
              <a:t> 개념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5628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소프트웨어 개발의 영원한 과제 </a:t>
            </a:r>
            <a:r>
              <a:rPr lang="en-US" altLang="ko-KR" sz="4000" dirty="0"/>
              <a:t>: QCD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QCD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en-US" altLang="ko-KR" dirty="0"/>
              <a:t>Quality(</a:t>
            </a:r>
            <a:r>
              <a:rPr lang="ko-KR" altLang="en-US" dirty="0"/>
              <a:t>품질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Cost(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Delivery(</a:t>
            </a:r>
            <a:r>
              <a:rPr lang="ko-KR" altLang="en-US" dirty="0"/>
              <a:t>납기</a:t>
            </a:r>
            <a:r>
              <a:rPr lang="en-US" altLang="ko-KR" dirty="0"/>
              <a:t>)</a:t>
            </a:r>
          </a:p>
          <a:p>
            <a:pPr marL="28800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QCD </a:t>
            </a:r>
            <a:r>
              <a:rPr lang="ko-KR" altLang="en-US" dirty="0"/>
              <a:t>충족을 위한 생산성 향상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 개발 과정의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무리한 일</a:t>
            </a:r>
            <a:r>
              <a:rPr lang="en-US" altLang="ko-KR" dirty="0">
                <a:solidFill>
                  <a:srgbClr val="00B050"/>
                </a:solidFill>
              </a:rPr>
              <a:t>/</a:t>
            </a:r>
            <a:r>
              <a:rPr lang="ko-KR" altLang="en-US" dirty="0">
                <a:solidFill>
                  <a:srgbClr val="00B050"/>
                </a:solidFill>
              </a:rPr>
              <a:t>헛된 일</a:t>
            </a:r>
            <a:r>
              <a:rPr lang="en-US" altLang="ko-KR" dirty="0">
                <a:solidFill>
                  <a:srgbClr val="00B050"/>
                </a:solidFill>
              </a:rPr>
              <a:t>/</a:t>
            </a:r>
            <a:r>
              <a:rPr lang="ko-KR" altLang="en-US" dirty="0">
                <a:solidFill>
                  <a:srgbClr val="00B050"/>
                </a:solidFill>
              </a:rPr>
              <a:t>정리되지 않은 일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ko-KR" altLang="en-US" dirty="0"/>
              <a:t>을 줄여 개발 효율을 올린다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설계</a:t>
            </a:r>
            <a:r>
              <a:rPr lang="ko-KR" altLang="en-US" dirty="0">
                <a:sym typeface="Wingdings" panose="05000000000000000000" pitchFamily="2" charset="2"/>
              </a:rPr>
              <a:t>가 중요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srgbClr val="00B050"/>
                </a:solidFill>
              </a:rPr>
              <a:t>엔지니어의 역량</a:t>
            </a:r>
            <a:r>
              <a:rPr lang="ko-KR" altLang="en-US" dirty="0"/>
              <a:t>을 높여 개발할 수 있는 작업량 그 자체를 늘림</a:t>
            </a:r>
            <a:endParaRPr lang="en-US" altLang="ko-KR" dirty="0"/>
          </a:p>
          <a:p>
            <a:pPr marL="288000" lvl="1" indent="0"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엔지니어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재직자 교육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평생교육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 중요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124744"/>
            <a:ext cx="183809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725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552450" eaLnBrk="1" hangingPunct="1">
              <a:defRPr/>
            </a:pPr>
            <a:r>
              <a:rPr lang="ko-KR" altLang="en-US" dirty="0" err="1"/>
              <a:t>추적성이</a:t>
            </a:r>
            <a:r>
              <a:rPr lang="ko-KR" altLang="en-US" dirty="0"/>
              <a:t> 좋은 개발</a:t>
            </a:r>
            <a:endParaRPr lang="en-US" altLang="ko-KR" dirty="0"/>
          </a:p>
          <a:p>
            <a:pPr marL="552450" indent="-552450" eaLnBrk="1" hangingPunct="1">
              <a:defRPr/>
            </a:pPr>
            <a:endParaRPr lang="en-US" altLang="ko-KR" dirty="0"/>
          </a:p>
          <a:p>
            <a:pPr marL="552450" indent="-552450" eaLnBrk="1" hangingPunct="1">
              <a:defRPr/>
            </a:pPr>
            <a:endParaRPr lang="en-US" altLang="ko-KR" dirty="0"/>
          </a:p>
          <a:p>
            <a:pPr marL="552450" indent="-552450" eaLnBrk="1" hangingPunct="1">
              <a:defRPr/>
            </a:pPr>
            <a:endParaRPr lang="en-US" altLang="ko-KR" dirty="0"/>
          </a:p>
          <a:p>
            <a:pPr marL="552450" indent="-552450" eaLnBrk="1" hangingPunct="1">
              <a:defRPr/>
            </a:pPr>
            <a:endParaRPr lang="en-US" altLang="ko-KR" dirty="0"/>
          </a:p>
          <a:p>
            <a:pPr marL="552450" indent="-552450" eaLnBrk="1" hangingPunct="1">
              <a:defRPr/>
            </a:pPr>
            <a:endParaRPr lang="en-US" altLang="ko-KR" dirty="0"/>
          </a:p>
          <a:p>
            <a:pPr marL="552450" indent="-552450" eaLnBrk="1" hangingPunct="1">
              <a:defRPr/>
            </a:pPr>
            <a:r>
              <a:rPr lang="ko-KR" altLang="en-US" dirty="0"/>
              <a:t>장점</a:t>
            </a:r>
          </a:p>
          <a:p>
            <a:pPr marL="971550" lvl="1" indent="-304800" eaLnBrk="1" hangingPunct="1">
              <a:defRPr/>
            </a:pPr>
            <a:r>
              <a:rPr lang="en-US" altLang="ko-KR" dirty="0"/>
              <a:t>Software</a:t>
            </a:r>
            <a:r>
              <a:rPr lang="ko-KR" altLang="en-US" dirty="0"/>
              <a:t>의 확장성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extensibility</a:t>
            </a:r>
            <a:r>
              <a:rPr lang="en-US" altLang="ko-KR" dirty="0"/>
              <a:t>) </a:t>
            </a:r>
            <a:r>
              <a:rPr lang="ko-KR" altLang="en-US" dirty="0"/>
              <a:t>향상</a:t>
            </a:r>
          </a:p>
          <a:p>
            <a:pPr marL="971550" lvl="1" indent="-304800" eaLnBrk="1" hangingPunct="1">
              <a:defRPr/>
            </a:pPr>
            <a:r>
              <a:rPr lang="ko-KR" altLang="en-US" dirty="0" err="1"/>
              <a:t>재사용성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reusability</a:t>
            </a:r>
            <a:r>
              <a:rPr lang="en-US" altLang="ko-KR" dirty="0"/>
              <a:t>) </a:t>
            </a:r>
            <a:r>
              <a:rPr lang="ko-KR" altLang="en-US" dirty="0"/>
              <a:t>향상</a:t>
            </a:r>
          </a:p>
          <a:p>
            <a:pPr marL="971550" lvl="1" indent="-304800" eaLnBrk="1" hangingPunct="1">
              <a:defRPr/>
            </a:pPr>
            <a:r>
              <a:rPr lang="ko-KR" altLang="en-US" dirty="0"/>
              <a:t>프로그래머의 생산성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productivity</a:t>
            </a:r>
            <a:r>
              <a:rPr lang="en-US" altLang="ko-KR" dirty="0"/>
              <a:t>)</a:t>
            </a:r>
          </a:p>
          <a:p>
            <a:pPr marL="971550" lvl="1" indent="-304800" eaLnBrk="1" hangingPunct="1">
              <a:defRPr/>
            </a:pPr>
            <a:r>
              <a:rPr lang="ko-KR" altLang="en-US" dirty="0"/>
              <a:t>유지보수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maintainability</a:t>
            </a:r>
            <a:r>
              <a:rPr lang="en-US" altLang="ko-KR" dirty="0"/>
              <a:t>) </a:t>
            </a:r>
            <a:r>
              <a:rPr lang="ko-KR" altLang="en-US" dirty="0"/>
              <a:t>비용 절감</a:t>
            </a:r>
          </a:p>
        </p:txBody>
      </p:sp>
      <p:grpSp>
        <p:nvGrpSpPr>
          <p:cNvPr id="5" name="그룹 36"/>
          <p:cNvGrpSpPr>
            <a:grpSpLocks/>
          </p:cNvGrpSpPr>
          <p:nvPr/>
        </p:nvGrpSpPr>
        <p:grpSpPr bwMode="auto">
          <a:xfrm>
            <a:off x="874713" y="1584325"/>
            <a:ext cx="7326312" cy="2941638"/>
            <a:chOff x="414338" y="2000250"/>
            <a:chExt cx="8443912" cy="3714750"/>
          </a:xfrm>
        </p:grpSpPr>
        <p:sp>
          <p:nvSpPr>
            <p:cNvPr id="6" name="순서도: 처리 5"/>
            <p:cNvSpPr/>
            <p:nvPr/>
          </p:nvSpPr>
          <p:spPr>
            <a:xfrm>
              <a:off x="428975" y="2000250"/>
              <a:ext cx="1785755" cy="2429723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2642872" y="2429260"/>
              <a:ext cx="1785755" cy="2427719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858598" y="2858271"/>
              <a:ext cx="1785755" cy="2427719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072495" y="3285277"/>
              <a:ext cx="1785755" cy="2429723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0332" y="2571596"/>
              <a:ext cx="1643041" cy="214505"/>
            </a:xfrm>
            <a:prstGeom prst="rect">
              <a:avLst/>
            </a:prstGeom>
            <a:solidFill>
              <a:srgbClr val="66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714229" y="2643766"/>
              <a:ext cx="720889" cy="358845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72343" y="2643766"/>
              <a:ext cx="720889" cy="358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43699" y="3425608"/>
              <a:ext cx="720889" cy="360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85586" y="3429617"/>
              <a:ext cx="720889" cy="358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 14"/>
            <p:cNvCxnSpPr>
              <a:stCxn id="11" idx="3"/>
              <a:endCxn id="12" idx="1"/>
            </p:cNvCxnSpPr>
            <p:nvPr/>
          </p:nvCxnSpPr>
          <p:spPr>
            <a:xfrm>
              <a:off x="3435117" y="2822186"/>
              <a:ext cx="137226" cy="200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2"/>
              <a:endCxn id="14" idx="0"/>
            </p:cNvCxnSpPr>
            <p:nvPr/>
          </p:nvCxnSpPr>
          <p:spPr>
            <a:xfrm rot="5400000">
              <a:off x="3325906" y="2822735"/>
              <a:ext cx="427006" cy="78675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2" idx="2"/>
              <a:endCxn id="13" idx="0"/>
            </p:cNvCxnSpPr>
            <p:nvPr/>
          </p:nvCxnSpPr>
          <p:spPr>
            <a:xfrm rot="16200000" flipH="1">
              <a:off x="3756967" y="3178431"/>
              <a:ext cx="422997" cy="7135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001312" y="3000607"/>
              <a:ext cx="720889" cy="360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5001312" y="3571952"/>
              <a:ext cx="720889" cy="36085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57596" y="2986573"/>
              <a:ext cx="720889" cy="360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596" y="3559924"/>
              <a:ext cx="720889" cy="35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57596" y="4131270"/>
              <a:ext cx="720889" cy="358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7596" y="4704620"/>
              <a:ext cx="720889" cy="358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93994" y="4139289"/>
              <a:ext cx="720889" cy="360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43853" y="4714643"/>
              <a:ext cx="1643041" cy="713681"/>
            </a:xfrm>
            <a:prstGeom prst="rect">
              <a:avLst/>
            </a:prstGeom>
            <a:solidFill>
              <a:srgbClr val="66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/>
            <p:cNvCxnSpPr>
              <a:stCxn id="18" idx="2"/>
              <a:endCxn id="19" idx="0"/>
            </p:cNvCxnSpPr>
            <p:nvPr/>
          </p:nvCxnSpPr>
          <p:spPr>
            <a:xfrm rot="5400000">
              <a:off x="5254591" y="3466792"/>
              <a:ext cx="212501" cy="183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0" idx="2"/>
              <a:endCxn id="21" idx="0"/>
            </p:cNvCxnSpPr>
            <p:nvPr/>
          </p:nvCxnSpPr>
          <p:spPr>
            <a:xfrm rot="5400000">
              <a:off x="6110875" y="3452759"/>
              <a:ext cx="212501" cy="183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1" idx="2"/>
              <a:endCxn id="22" idx="0"/>
            </p:cNvCxnSpPr>
            <p:nvPr/>
          </p:nvCxnSpPr>
          <p:spPr>
            <a:xfrm rot="5400000">
              <a:off x="6110875" y="4024105"/>
              <a:ext cx="212501" cy="183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2" idx="2"/>
              <a:endCxn id="23" idx="0"/>
            </p:cNvCxnSpPr>
            <p:nvPr/>
          </p:nvCxnSpPr>
          <p:spPr>
            <a:xfrm rot="5400000">
              <a:off x="6110875" y="4597456"/>
              <a:ext cx="212501" cy="183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1" idx="2"/>
              <a:endCxn id="24" idx="0"/>
            </p:cNvCxnSpPr>
            <p:nvPr/>
          </p:nvCxnSpPr>
          <p:spPr>
            <a:xfrm rot="5400000">
              <a:off x="5675980" y="3597228"/>
              <a:ext cx="220519" cy="86360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3" idx="0"/>
              <a:endCxn id="24" idx="2"/>
            </p:cNvCxnSpPr>
            <p:nvPr/>
          </p:nvCxnSpPr>
          <p:spPr>
            <a:xfrm rot="16200000" flipV="1">
              <a:off x="5683999" y="4170579"/>
              <a:ext cx="204482" cy="86360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 31"/>
            <p:cNvSpPr/>
            <p:nvPr/>
          </p:nvSpPr>
          <p:spPr>
            <a:xfrm>
              <a:off x="1828670" y="2176666"/>
              <a:ext cx="1247833" cy="479129"/>
            </a:xfrm>
            <a:custGeom>
              <a:avLst/>
              <a:gdLst>
                <a:gd name="connsiteX0" fmla="*/ 0 w 1248229"/>
                <a:gd name="connsiteY0" fmla="*/ 391886 h 478971"/>
                <a:gd name="connsiteX1" fmla="*/ 624114 w 1248229"/>
                <a:gd name="connsiteY1" fmla="*/ 14514 h 478971"/>
                <a:gd name="connsiteX2" fmla="*/ 1248229 w 1248229"/>
                <a:gd name="connsiteY2" fmla="*/ 478971 h 478971"/>
                <a:gd name="connsiteX3" fmla="*/ 1248229 w 1248229"/>
                <a:gd name="connsiteY3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229" h="478971">
                  <a:moveTo>
                    <a:pt x="0" y="391886"/>
                  </a:moveTo>
                  <a:cubicBezTo>
                    <a:pt x="208038" y="195943"/>
                    <a:pt x="416076" y="0"/>
                    <a:pt x="624114" y="14514"/>
                  </a:cubicBezTo>
                  <a:cubicBezTo>
                    <a:pt x="832152" y="29028"/>
                    <a:pt x="1248229" y="478971"/>
                    <a:pt x="1248229" y="478971"/>
                  </a:cubicBezTo>
                  <a:lnTo>
                    <a:pt x="1248229" y="478971"/>
                  </a:lnTo>
                </a:path>
              </a:pathLst>
            </a:custGeom>
            <a:ln w="28575">
              <a:solidFill>
                <a:srgbClr val="666699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178964" y="2110510"/>
              <a:ext cx="1822348" cy="1487504"/>
            </a:xfrm>
            <a:custGeom>
              <a:avLst/>
              <a:gdLst>
                <a:gd name="connsiteX0" fmla="*/ 0 w 2075542"/>
                <a:gd name="connsiteY0" fmla="*/ 529772 h 1487715"/>
                <a:gd name="connsiteX1" fmla="*/ 957942 w 2075542"/>
                <a:gd name="connsiteY1" fmla="*/ 36286 h 1487715"/>
                <a:gd name="connsiteX2" fmla="*/ 1596571 w 2075542"/>
                <a:gd name="connsiteY2" fmla="*/ 312058 h 1487715"/>
                <a:gd name="connsiteX3" fmla="*/ 2075542 w 2075542"/>
                <a:gd name="connsiteY3" fmla="*/ 1487715 h 148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5542" h="1487715">
                  <a:moveTo>
                    <a:pt x="0" y="529772"/>
                  </a:moveTo>
                  <a:cubicBezTo>
                    <a:pt x="345923" y="301172"/>
                    <a:pt x="691847" y="72572"/>
                    <a:pt x="957942" y="36286"/>
                  </a:cubicBezTo>
                  <a:cubicBezTo>
                    <a:pt x="1224037" y="0"/>
                    <a:pt x="1410304" y="70153"/>
                    <a:pt x="1596571" y="312058"/>
                  </a:cubicBezTo>
                  <a:cubicBezTo>
                    <a:pt x="1782838" y="553963"/>
                    <a:pt x="2017485" y="1301448"/>
                    <a:pt x="2075542" y="1487715"/>
                  </a:cubicBezTo>
                </a:path>
              </a:pathLst>
            </a:custGeom>
            <a:ln w="28575">
              <a:solidFill>
                <a:srgbClr val="666699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5500812" y="2369119"/>
              <a:ext cx="2060205" cy="2419700"/>
            </a:xfrm>
            <a:custGeom>
              <a:avLst/>
              <a:gdLst>
                <a:gd name="connsiteX0" fmla="*/ 0 w 2061029"/>
                <a:gd name="connsiteY0" fmla="*/ 1173239 h 2421467"/>
                <a:gd name="connsiteX1" fmla="*/ 406400 w 2061029"/>
                <a:gd name="connsiteY1" fmla="*/ 374953 h 2421467"/>
                <a:gd name="connsiteX2" fmla="*/ 957943 w 2061029"/>
                <a:gd name="connsiteY2" fmla="*/ 84667 h 2421467"/>
                <a:gd name="connsiteX3" fmla="*/ 1553029 w 2061029"/>
                <a:gd name="connsiteY3" fmla="*/ 882953 h 2421467"/>
                <a:gd name="connsiteX4" fmla="*/ 2061029 w 2061029"/>
                <a:gd name="connsiteY4" fmla="*/ 2421467 h 242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1029" h="2421467">
                  <a:moveTo>
                    <a:pt x="0" y="1173239"/>
                  </a:moveTo>
                  <a:cubicBezTo>
                    <a:pt x="123371" y="864810"/>
                    <a:pt x="246743" y="556382"/>
                    <a:pt x="406400" y="374953"/>
                  </a:cubicBezTo>
                  <a:cubicBezTo>
                    <a:pt x="566057" y="193524"/>
                    <a:pt x="766838" y="0"/>
                    <a:pt x="957943" y="84667"/>
                  </a:cubicBezTo>
                  <a:cubicBezTo>
                    <a:pt x="1149048" y="169334"/>
                    <a:pt x="1369181" y="493486"/>
                    <a:pt x="1553029" y="882953"/>
                  </a:cubicBezTo>
                  <a:cubicBezTo>
                    <a:pt x="1736877" y="1272420"/>
                    <a:pt x="2061029" y="2421467"/>
                    <a:pt x="2061029" y="2421467"/>
                  </a:cubicBezTo>
                </a:path>
              </a:pathLst>
            </a:custGeom>
            <a:ln w="28575">
              <a:solidFill>
                <a:srgbClr val="666699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71"/>
            <p:cNvSpPr txBox="1">
              <a:spLocks noChangeArrowheads="1"/>
            </p:cNvSpPr>
            <p:nvPr/>
          </p:nvSpPr>
          <p:spPr bwMode="auto">
            <a:xfrm>
              <a:off x="414338" y="4500563"/>
              <a:ext cx="1868228" cy="42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요구사항정의서</a:t>
              </a:r>
            </a:p>
          </p:txBody>
        </p:sp>
        <p:sp>
          <p:nvSpPr>
            <p:cNvPr id="36" name="TextBox 72"/>
            <p:cNvSpPr txBox="1">
              <a:spLocks noChangeArrowheads="1"/>
            </p:cNvSpPr>
            <p:nvPr/>
          </p:nvSpPr>
          <p:spPr bwMode="auto">
            <a:xfrm>
              <a:off x="3211513" y="4833938"/>
              <a:ext cx="685805" cy="42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</a:p>
          </p:txBody>
        </p:sp>
        <p:sp>
          <p:nvSpPr>
            <p:cNvPr id="37" name="TextBox 73"/>
            <p:cNvSpPr txBox="1">
              <a:spLocks noChangeArrowheads="1"/>
            </p:cNvSpPr>
            <p:nvPr/>
          </p:nvSpPr>
          <p:spPr bwMode="auto">
            <a:xfrm>
              <a:off x="5529262" y="5248276"/>
              <a:ext cx="685805" cy="42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57940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17509</TotalTime>
  <Words>1200</Words>
  <Application>Microsoft Office PowerPoint</Application>
  <PresentationFormat>화면 슬라이드 쇼(4:3)</PresentationFormat>
  <Paragraphs>271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굴림</vt:lpstr>
      <vt:lpstr>맑은 고딕</vt:lpstr>
      <vt:lpstr>휴먼엑스포</vt:lpstr>
      <vt:lpstr>Arial</vt:lpstr>
      <vt:lpstr>Franklin Gothic Heavy</vt:lpstr>
      <vt:lpstr>Times New Roman</vt:lpstr>
      <vt:lpstr>Wingdings</vt:lpstr>
      <vt:lpstr>1_기본 디자인</vt:lpstr>
      <vt:lpstr>비트맵 이미지</vt:lpstr>
      <vt:lpstr>객체지향의 개념</vt:lpstr>
      <vt:lpstr>학습목표</vt:lpstr>
      <vt:lpstr>컴퓨터의 발달과 소프트웨어(1)</vt:lpstr>
      <vt:lpstr>참고자료: 진공관</vt:lpstr>
      <vt:lpstr>컴퓨터의 발달과 소프트웨어(2)</vt:lpstr>
      <vt:lpstr>현대의 소프트웨어(SW)</vt:lpstr>
      <vt:lpstr>절차지향 / 객체지향</vt:lpstr>
      <vt:lpstr>소프트웨어 개발의 영원한 과제 : QCD</vt:lpstr>
      <vt:lpstr>객체지향 프로그래밍의 특징</vt:lpstr>
      <vt:lpstr>어디서나 볼 수 있는 객체</vt:lpstr>
      <vt:lpstr>클래스(Class)</vt:lpstr>
      <vt:lpstr>클래스(Class)와 객체(Object)</vt:lpstr>
      <vt:lpstr>객체 모델링 (Modelling)</vt:lpstr>
      <vt:lpstr>추상화(Abstraction)</vt:lpstr>
      <vt:lpstr>상속(Inheritance)</vt:lpstr>
      <vt:lpstr>다형성(Polymorphism)</vt:lpstr>
      <vt:lpstr>캡슐화(Encapsulation)</vt:lpstr>
      <vt:lpstr>2. Object Oriented Programming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216</cp:revision>
  <cp:lastPrinted>2023-09-06T01:46:09Z</cp:lastPrinted>
  <dcterms:created xsi:type="dcterms:W3CDTF">2003-05-07T20:17:23Z</dcterms:created>
  <dcterms:modified xsi:type="dcterms:W3CDTF">2023-10-17T06:00:01Z</dcterms:modified>
</cp:coreProperties>
</file>