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62"/>
  </p:notesMasterIdLst>
  <p:handoutMasterIdLst>
    <p:handoutMasterId r:id="rId63"/>
  </p:handoutMasterIdLst>
  <p:sldIdLst>
    <p:sldId id="632" r:id="rId2"/>
    <p:sldId id="646" r:id="rId3"/>
    <p:sldId id="763" r:id="rId4"/>
    <p:sldId id="668" r:id="rId5"/>
    <p:sldId id="692" r:id="rId6"/>
    <p:sldId id="716" r:id="rId7"/>
    <p:sldId id="791" r:id="rId8"/>
    <p:sldId id="696" r:id="rId9"/>
    <p:sldId id="783" r:id="rId10"/>
    <p:sldId id="784" r:id="rId11"/>
    <p:sldId id="785" r:id="rId12"/>
    <p:sldId id="786" r:id="rId13"/>
    <p:sldId id="787" r:id="rId14"/>
    <p:sldId id="788" r:id="rId15"/>
    <p:sldId id="789" r:id="rId16"/>
    <p:sldId id="710" r:id="rId17"/>
    <p:sldId id="764" r:id="rId18"/>
    <p:sldId id="790" r:id="rId19"/>
    <p:sldId id="765" r:id="rId20"/>
    <p:sldId id="793" r:id="rId21"/>
    <p:sldId id="712" r:id="rId22"/>
    <p:sldId id="713" r:id="rId23"/>
    <p:sldId id="715" r:id="rId24"/>
    <p:sldId id="792" r:id="rId25"/>
    <p:sldId id="717" r:id="rId26"/>
    <p:sldId id="768" r:id="rId27"/>
    <p:sldId id="714" r:id="rId28"/>
    <p:sldId id="769" r:id="rId29"/>
    <p:sldId id="709" r:id="rId30"/>
    <p:sldId id="718" r:id="rId31"/>
    <p:sldId id="719" r:id="rId32"/>
    <p:sldId id="770" r:id="rId33"/>
    <p:sldId id="771" r:id="rId34"/>
    <p:sldId id="772" r:id="rId35"/>
    <p:sldId id="720" r:id="rId36"/>
    <p:sldId id="721" r:id="rId37"/>
    <p:sldId id="722" r:id="rId38"/>
    <p:sldId id="766" r:id="rId39"/>
    <p:sldId id="795" r:id="rId40"/>
    <p:sldId id="767" r:id="rId41"/>
    <p:sldId id="698" r:id="rId42"/>
    <p:sldId id="797" r:id="rId43"/>
    <p:sldId id="699" r:id="rId44"/>
    <p:sldId id="796" r:id="rId45"/>
    <p:sldId id="700" r:id="rId46"/>
    <p:sldId id="701" r:id="rId47"/>
    <p:sldId id="702" r:id="rId48"/>
    <p:sldId id="703" r:id="rId49"/>
    <p:sldId id="704" r:id="rId50"/>
    <p:sldId id="773" r:id="rId51"/>
    <p:sldId id="705" r:id="rId52"/>
    <p:sldId id="706" r:id="rId53"/>
    <p:sldId id="794" r:id="rId54"/>
    <p:sldId id="798" r:id="rId55"/>
    <p:sldId id="799" r:id="rId56"/>
    <p:sldId id="760" r:id="rId57"/>
    <p:sldId id="761" r:id="rId58"/>
    <p:sldId id="762" r:id="rId59"/>
    <p:sldId id="665" r:id="rId60"/>
    <p:sldId id="647" r:id="rId61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CCFF99"/>
    <a:srgbClr val="FFFFCC"/>
    <a:srgbClr val="0000FF"/>
    <a:srgbClr val="CC6600"/>
    <a:srgbClr val="6699FF"/>
    <a:srgbClr val="99CCFF"/>
    <a:srgbClr val="9900FF"/>
    <a:srgbClr val="FFCC99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7" autoAdjust="0"/>
    <p:restoredTop sz="94637" autoAdjust="0"/>
  </p:normalViewPr>
  <p:slideViewPr>
    <p:cSldViewPr>
      <p:cViewPr varScale="1">
        <p:scale>
          <a:sx n="164" d="100"/>
          <a:sy n="164" d="100"/>
        </p:scale>
        <p:origin x="159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A7D50A8-7529-40FF-9D2A-924FC7C570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A5609AF-977A-4140-90D0-6F73C12793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609AF-977A-4140-90D0-6F73C1279312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08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609AF-977A-4140-90D0-6F73C1279312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781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770915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201562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24445870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4601640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004048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999958-8B24-41B6-AC8F-E8F77A8BE51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7056784" y="15510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37427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 marL="648000" indent="-216000">
              <a:buClr>
                <a:schemeClr val="accent6">
                  <a:lumMod val="50000"/>
                </a:schemeClr>
              </a:buClr>
              <a:defRPr sz="22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08000"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800" b="1">
                <a:latin typeface="맑은 고딕" pitchFamily="50" charset="-127"/>
                <a:ea typeface="맑은 고딕" pitchFamily="50" charset="-127"/>
              </a:defRPr>
            </a:lvl4pPr>
            <a:lvl5pPr>
              <a:defRPr sz="18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086916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4610799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553117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2196786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039371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09415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7167891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55523336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4" y="6500813"/>
            <a:ext cx="914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5672"/>
            <a:ext cx="8928100" cy="8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12359"/>
            <a:ext cx="226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꿈     은 이루어진다</a:t>
            </a:r>
            <a:endParaRPr lang="ko-KR" altLang="en-US" dirty="0">
              <a:solidFill>
                <a:srgbClr val="CC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포인트가 5개인 별 9"/>
          <p:cNvSpPr/>
          <p:nvPr userDrawn="1"/>
        </p:nvSpPr>
        <p:spPr>
          <a:xfrm>
            <a:off x="286457" y="6453336"/>
            <a:ext cx="360040" cy="380578"/>
          </a:xfrm>
          <a:prstGeom prst="star5">
            <a:avLst/>
          </a:prstGeom>
          <a:solidFill>
            <a:srgbClr val="FF0000"/>
          </a:solidFill>
          <a:ln w="3175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6FFA3C-7595-4C86-87F4-C06DE0A4694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804248" y="6519445"/>
            <a:ext cx="1847108" cy="338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7E278-D0FE-4AD1-9DF2-BE13B491595C}"/>
              </a:ext>
            </a:extLst>
          </p:cNvPr>
          <p:cNvSpPr txBox="1"/>
          <p:nvPr userDrawn="1"/>
        </p:nvSpPr>
        <p:spPr>
          <a:xfrm>
            <a:off x="8676456" y="652534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F4B3D055-F832-423F-BD54-54E88AE94F6E}" type="slidenum">
              <a:rPr lang="ko-KR" altLang="en-US" smtClean="0">
                <a:solidFill>
                  <a:srgbClr val="333399"/>
                </a:solidFill>
              </a:rPr>
              <a:pPr algn="ctr"/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0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33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 sz="20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 sz="20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pic>
        <p:nvPicPr>
          <p:cNvPr id="409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013" y="0"/>
            <a:ext cx="10371138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93365" y="1124744"/>
            <a:ext cx="7839075" cy="1371600"/>
          </a:xfrm>
          <a:noFill/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정의 및 객체의 생성</a:t>
            </a:r>
            <a:b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5084763"/>
            <a:ext cx="6113463" cy="865187"/>
          </a:xfrm>
        </p:spPr>
        <p:txBody>
          <a:bodyPr/>
          <a:lstStyle/>
          <a:p>
            <a:pPr eaLnBrk="1" hangingPunct="1"/>
            <a:r>
              <a:rPr lang="ko-KR" altLang="en-US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두원공과대학교 컴퓨터공학과 </a:t>
            </a:r>
            <a:r>
              <a:rPr lang="en-US" altLang="ko-KR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 bwMode="auto">
          <a:xfrm>
            <a:off x="1147763" y="555625"/>
            <a:ext cx="40719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latinLnBrk="1" hangingPunct="1">
              <a:lnSpc>
                <a:spcPct val="110000"/>
              </a:lnSpc>
              <a:defRPr/>
            </a:pPr>
            <a:r>
              <a:rPr lang="ko-KR" altLang="en-US" sz="2400" b="1" kern="0" dirty="0">
                <a:solidFill>
                  <a:srgbClr val="B449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객체지향 프로그래밍</a:t>
            </a:r>
            <a:endParaRPr lang="ko-KR" altLang="en-US" sz="4000" b="1" kern="0" dirty="0">
              <a:solidFill>
                <a:srgbClr val="33339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실습을 위한 빈 솔루션 생성 </a:t>
            </a:r>
            <a:r>
              <a:rPr lang="en-US" altLang="ko-KR" sz="1800" dirty="0">
                <a:solidFill>
                  <a:srgbClr val="CC66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CC6600"/>
                </a:solidFill>
                <a:sym typeface="Wingdings" panose="05000000000000000000" pitchFamily="2" charset="2"/>
              </a:rPr>
              <a:t>제공되며 실습 않음</a:t>
            </a:r>
            <a:endParaRPr lang="ko-KR" altLang="en-US" sz="1800" dirty="0">
              <a:solidFill>
                <a:srgbClr val="CC66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– [</a:t>
            </a:r>
            <a:r>
              <a:rPr lang="ko-KR" altLang="en-US" dirty="0"/>
              <a:t>새로 만들기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– 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70610"/>
            <a:ext cx="7488832" cy="49827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115616" y="2492896"/>
            <a:ext cx="4176464" cy="26642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306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실습을 위한 빈 솔루션 생성 </a:t>
            </a:r>
            <a:r>
              <a:rPr lang="en-US" altLang="ko-KR" sz="1800" dirty="0">
                <a:solidFill>
                  <a:srgbClr val="CC66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CC6600"/>
                </a:solidFill>
                <a:sym typeface="Wingdings" panose="05000000000000000000" pitchFamily="2" charset="2"/>
              </a:rPr>
              <a:t>제공되며 실습 않음</a:t>
            </a:r>
            <a:endParaRPr lang="ko-KR" altLang="en-US" sz="1800" dirty="0">
              <a:solidFill>
                <a:srgbClr val="CC66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솔루션과 프로젝트가 생성된 모습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44" y="1628800"/>
            <a:ext cx="6624736" cy="47098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619672" y="2276872"/>
            <a:ext cx="4104456" cy="3744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작업화면</a:t>
            </a:r>
            <a:endParaRPr lang="ko-KR" altLang="en-US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96136" y="2276872"/>
            <a:ext cx="2099344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솔루션탐색기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08794" y="4466932"/>
            <a:ext cx="2099344" cy="15543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속성창</a:t>
            </a:r>
            <a:endParaRPr lang="ko-KR" altLang="en-US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2738821"/>
            <a:ext cx="432048" cy="15543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도구상자</a:t>
            </a:r>
            <a:endParaRPr lang="ko-KR" altLang="en-US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8365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제공된 솔루션 열기</a:t>
            </a:r>
            <a:endParaRPr lang="ko-KR" altLang="en-US" sz="2400" dirty="0">
              <a:solidFill>
                <a:srgbClr val="CC66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LMS</a:t>
            </a:r>
            <a:r>
              <a:rPr lang="ko-KR" altLang="en-US" dirty="0"/>
              <a:t> 강의자료실에 제공된 두개의 압축파일 다운로드</a:t>
            </a:r>
            <a:endParaRPr lang="en-US" altLang="ko-KR" dirty="0"/>
          </a:p>
          <a:p>
            <a:pPr lvl="1"/>
            <a:r>
              <a:rPr lang="ko-KR" altLang="en-US" dirty="0"/>
              <a:t>가급적 </a:t>
            </a:r>
            <a:r>
              <a:rPr lang="en-US" altLang="ko-KR" dirty="0"/>
              <a:t>D: </a:t>
            </a:r>
            <a:r>
              <a:rPr lang="ko-KR" altLang="en-US" dirty="0"/>
              <a:t>드라이버의 특정 폴더 이용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35" y="1916832"/>
            <a:ext cx="5600326" cy="43073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2CE789-D15A-4D90-B904-C1CA20B9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679918"/>
            <a:ext cx="1440160" cy="3713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05418" y="3429000"/>
            <a:ext cx="3672408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517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제공된 솔루션 열기</a:t>
            </a:r>
            <a:endParaRPr lang="ko-KR" altLang="en-US" sz="2400" dirty="0">
              <a:solidFill>
                <a:srgbClr val="CC66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압축파일을 현재 폴더 아래 압축해제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84784"/>
            <a:ext cx="6339077" cy="48775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DC9713-DE70-45C7-966D-1C99B355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891572"/>
            <a:ext cx="1440160" cy="3713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8958CE-36E3-4D52-946E-C72148974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832" y="3479286"/>
            <a:ext cx="1066949" cy="181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059832" y="3429000"/>
            <a:ext cx="4464496" cy="5040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4271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제공된 솔루션 열기</a:t>
            </a:r>
            <a:endParaRPr lang="ko-KR" altLang="en-US" sz="2400" dirty="0">
              <a:solidFill>
                <a:srgbClr val="CC66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/>
              <a:t>_03_ClassAndObject </a:t>
            </a:r>
            <a:r>
              <a:rPr lang="ko-KR" altLang="en-US" spc="-150" dirty="0"/>
              <a:t>폴더의 </a:t>
            </a:r>
            <a:r>
              <a:rPr lang="en-US" altLang="ko-KR" spc="-150" dirty="0">
                <a:solidFill>
                  <a:srgbClr val="C00000"/>
                </a:solidFill>
              </a:rPr>
              <a:t>_03_ClassAndObject.sln </a:t>
            </a:r>
            <a:r>
              <a:rPr lang="ko-KR" altLang="en-US" spc="-150" dirty="0"/>
              <a:t>더블클릭</a:t>
            </a:r>
            <a:r>
              <a:rPr lang="en-US" altLang="ko-KR" spc="-150" dirty="0"/>
              <a:t> </a:t>
            </a:r>
            <a:r>
              <a:rPr lang="ko-KR" altLang="en-US" spc="-150" dirty="0"/>
              <a:t>혹은 오른 마우스 클릭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5312"/>
            <a:ext cx="5400600" cy="41690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763688" y="4376244"/>
            <a:ext cx="3312368" cy="2768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270044"/>
            <a:ext cx="3276190" cy="36190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37235" y="4676309"/>
            <a:ext cx="3270795" cy="2768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030" y="4653136"/>
            <a:ext cx="3133333" cy="160952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08030" y="5248044"/>
            <a:ext cx="2647068" cy="3411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8890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제공된 솔루션 열기</a:t>
            </a:r>
            <a:endParaRPr lang="ko-KR" altLang="en-US" sz="2400" dirty="0">
              <a:solidFill>
                <a:srgbClr val="CC66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/>
              <a:t>솔루션이 열린 모습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29" y="1484784"/>
            <a:ext cx="7013166" cy="49442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467444" y="2084696"/>
            <a:ext cx="4104456" cy="3744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작업화면</a:t>
            </a:r>
            <a:endParaRPr lang="ko-KR" altLang="en-US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25752" y="2084696"/>
            <a:ext cx="2082386" cy="2208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솔루션탐색기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19383" y="4437558"/>
            <a:ext cx="2099344" cy="15543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속성창</a:t>
            </a:r>
            <a:endParaRPr lang="ko-KR" altLang="en-US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156" y="2738740"/>
            <a:ext cx="432048" cy="15543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도구상자</a:t>
            </a:r>
            <a:endParaRPr lang="ko-KR" altLang="en-US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5493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1] </a:t>
            </a:r>
            <a:r>
              <a:rPr lang="ko-KR" altLang="en-US" sz="3600" dirty="0"/>
              <a:t>자동차 클래스 및 객체 </a:t>
            </a:r>
            <a:r>
              <a:rPr lang="en-US" altLang="ko-KR" sz="3600" dirty="0"/>
              <a:t>– </a:t>
            </a:r>
            <a:r>
              <a:rPr lang="ko-KR" altLang="en-US" sz="3600" dirty="0"/>
              <a:t>콘솔 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솔루션</a:t>
            </a:r>
            <a:r>
              <a:rPr lang="en-US" altLang="ko-KR" dirty="0"/>
              <a:t>] – [</a:t>
            </a:r>
            <a:r>
              <a:rPr lang="ko-KR" altLang="en-US" dirty="0"/>
              <a:t>오른 마우스</a:t>
            </a:r>
            <a:r>
              <a:rPr lang="en-US" altLang="ko-KR" dirty="0"/>
              <a:t>]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[</a:t>
            </a:r>
            <a:r>
              <a:rPr lang="ko-KR" altLang="en-US" dirty="0"/>
              <a:t>추가</a:t>
            </a:r>
            <a:r>
              <a:rPr lang="en-US" altLang="ko-KR" dirty="0"/>
              <a:t>] – [</a:t>
            </a:r>
            <a:r>
              <a:rPr lang="ko-KR" altLang="en-US" dirty="0"/>
              <a:t>새 프로젝트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580204"/>
            <a:ext cx="7013166" cy="49442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860032" y="2780928"/>
            <a:ext cx="2258812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58" y="2780928"/>
            <a:ext cx="3038095" cy="50857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600240" y="5498847"/>
            <a:ext cx="2258812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361" y="5511846"/>
            <a:ext cx="2495238" cy="15714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3087720" y="5506020"/>
            <a:ext cx="2258812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804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1] </a:t>
            </a:r>
            <a:r>
              <a:rPr lang="ko-KR" altLang="en-US" sz="3200" dirty="0"/>
              <a:t>자동차 클래스 및 객체 </a:t>
            </a:r>
            <a:r>
              <a:rPr lang="en-US" altLang="ko-KR" sz="3200" dirty="0"/>
              <a:t>– </a:t>
            </a:r>
            <a:r>
              <a:rPr lang="ko-KR" altLang="en-US" sz="3200" dirty="0"/>
              <a:t>콘솔 앱 </a:t>
            </a:r>
            <a:r>
              <a:rPr lang="en-US" altLang="ko-KR" sz="3200" dirty="0"/>
              <a:t>(</a:t>
            </a:r>
            <a:r>
              <a:rPr lang="ko-KR" altLang="en-US" sz="3200" dirty="0"/>
              <a:t>선택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 프로젝트 추가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88" y="1484784"/>
            <a:ext cx="7424636" cy="49110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3998327" y="2185108"/>
            <a:ext cx="2733913" cy="3797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98327" y="3166771"/>
            <a:ext cx="2733913" cy="6417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225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1] </a:t>
            </a:r>
            <a:r>
              <a:rPr lang="ko-KR" altLang="en-US" sz="3200" dirty="0"/>
              <a:t>자동차 클래스 및 객체 </a:t>
            </a:r>
            <a:r>
              <a:rPr lang="en-US" altLang="ko-KR" sz="3200" dirty="0"/>
              <a:t>– </a:t>
            </a:r>
            <a:r>
              <a:rPr lang="ko-KR" altLang="en-US" sz="3200" dirty="0"/>
              <a:t>콘솔 앱 </a:t>
            </a:r>
            <a:r>
              <a:rPr lang="en-US" altLang="ko-KR" sz="3200" dirty="0"/>
              <a:t>(</a:t>
            </a:r>
            <a:r>
              <a:rPr lang="ko-KR" altLang="en-US" sz="3200" dirty="0"/>
              <a:t>선택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 프로젝트 추가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7344816" cy="48701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187624" y="2636912"/>
            <a:ext cx="4752528" cy="3797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_01_AutomobileConsoleApp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1962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참고자료</a:t>
            </a:r>
            <a:r>
              <a:rPr lang="en-US" altLang="ko-KR" sz="3200" dirty="0"/>
              <a:t>] </a:t>
            </a:r>
            <a:r>
              <a:rPr lang="ko-KR" altLang="en-US" sz="3200" dirty="0"/>
              <a:t>솔루션 및 솔루션 탐색기의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81075"/>
            <a:ext cx="5904209" cy="5581650"/>
          </a:xfrm>
        </p:spPr>
        <p:txBody>
          <a:bodyPr/>
          <a:lstStyle/>
          <a:p>
            <a:r>
              <a:rPr lang="ko-KR" altLang="en-US" dirty="0"/>
              <a:t>솔루션 탐색기</a:t>
            </a:r>
            <a:endParaRPr lang="en-US" altLang="ko-KR" dirty="0"/>
          </a:p>
          <a:p>
            <a:pPr lvl="1"/>
            <a:r>
              <a:rPr lang="ko-KR" altLang="en-US" dirty="0" err="1"/>
              <a:t>비주얼</a:t>
            </a:r>
            <a:r>
              <a:rPr lang="ko-KR" altLang="en-US" dirty="0"/>
              <a:t> 스튜디오의 우측상단에 위치</a:t>
            </a:r>
            <a:endParaRPr lang="en-US" altLang="ko-KR" dirty="0"/>
          </a:p>
          <a:p>
            <a:pPr lvl="1"/>
            <a:r>
              <a:rPr lang="ko-KR" altLang="en-US" dirty="0"/>
              <a:t>솔루션 내부의 프로젝트 및 특정 파일에 손쉽게 접근할 수 있는 방법 제공</a:t>
            </a:r>
          </a:p>
          <a:p>
            <a:r>
              <a:rPr lang="ko-KR" altLang="en-US" dirty="0"/>
              <a:t>솔루션</a:t>
            </a:r>
            <a:r>
              <a:rPr lang="en-US" altLang="ko-KR" dirty="0"/>
              <a:t>(solution)</a:t>
            </a:r>
          </a:p>
          <a:p>
            <a:pPr lvl="1"/>
            <a:r>
              <a:rPr lang="ko-KR" altLang="en-US" dirty="0"/>
              <a:t>프로젝트를 모아두는 그릇의 역할</a:t>
            </a:r>
            <a:endParaRPr lang="en-US" altLang="ko-KR" dirty="0"/>
          </a:p>
          <a:p>
            <a:pPr lvl="1"/>
            <a:r>
              <a:rPr lang="ko-KR" altLang="en-US" dirty="0"/>
              <a:t>다수의 프로젝트 포함 가능</a:t>
            </a:r>
            <a:endParaRPr lang="en-US" altLang="ko-KR" dirty="0"/>
          </a:p>
          <a:p>
            <a:pPr lvl="1"/>
            <a:r>
              <a:rPr lang="ko-KR" altLang="en-US" dirty="0"/>
              <a:t>프로젝트 내부에는 여러 개의 파일 존재</a:t>
            </a:r>
            <a:endParaRPr lang="en-US" altLang="ko-KR" dirty="0"/>
          </a:p>
          <a:p>
            <a:pPr lvl="1"/>
            <a:r>
              <a:rPr lang="ko-KR" altLang="en-US" dirty="0"/>
              <a:t>처음 솔루션 생성시</a:t>
            </a:r>
            <a:r>
              <a:rPr lang="en-US" altLang="ko-KR" dirty="0"/>
              <a:t>, </a:t>
            </a:r>
            <a:r>
              <a:rPr lang="ko-KR" altLang="en-US" dirty="0"/>
              <a:t>이름을 따로 지정하지 않으면 솔루션 명과 동일한 이름의 프로젝트 생성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859" y="1065568"/>
            <a:ext cx="2683192" cy="53157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7" name="직선 화살표 연결선 6"/>
          <p:cNvCxnSpPr>
            <a:cxnSpLocks/>
          </p:cNvCxnSpPr>
          <p:nvPr/>
        </p:nvCxnSpPr>
        <p:spPr>
          <a:xfrm flipV="1">
            <a:off x="2915816" y="1916832"/>
            <a:ext cx="3744416" cy="12241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cxnSpLocks/>
          </p:cNvCxnSpPr>
          <p:nvPr/>
        </p:nvCxnSpPr>
        <p:spPr>
          <a:xfrm flipV="1">
            <a:off x="4283968" y="2075840"/>
            <a:ext cx="2232248" cy="20012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 flipV="1">
            <a:off x="4283968" y="2708920"/>
            <a:ext cx="2232248" cy="136815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4283968" y="3789040"/>
            <a:ext cx="2232248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4283968" y="4077072"/>
            <a:ext cx="2232248" cy="7920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>
            <a:off x="4283968" y="4077072"/>
            <a:ext cx="2232248" cy="18722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8101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643438"/>
            <a:ext cx="389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idx="1"/>
          </p:nvPr>
        </p:nvSpPr>
        <p:spPr>
          <a:xfrm>
            <a:off x="107950" y="981075"/>
            <a:ext cx="8750300" cy="558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본 강좌를 성공적으로 이수하면 학생들은</a:t>
            </a:r>
            <a:r>
              <a:rPr lang="ko-KR" altLang="en-US" sz="2800" dirty="0"/>
              <a:t>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클래스를 정의할 수 있다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정의된 클래스를 이용하여 객체를 생성할 수 있다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객체의 속성과 </a:t>
            </a:r>
            <a:r>
              <a:rPr lang="ko-KR" altLang="en-US" dirty="0" err="1"/>
              <a:t>메서드를</a:t>
            </a:r>
            <a:r>
              <a:rPr lang="ko-KR" altLang="en-US" dirty="0"/>
              <a:t>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참고자료</a:t>
            </a:r>
            <a:r>
              <a:rPr lang="en-US" altLang="ko-KR" sz="4000" dirty="0"/>
              <a:t>] </a:t>
            </a:r>
            <a:r>
              <a:rPr lang="ko-KR" altLang="en-US" sz="4000" dirty="0" err="1"/>
              <a:t>비주얼</a:t>
            </a:r>
            <a:r>
              <a:rPr lang="ko-KR" altLang="en-US" sz="4000" dirty="0"/>
              <a:t> 스튜디오 </a:t>
            </a:r>
            <a:r>
              <a:rPr lang="ko-KR" altLang="en-US" sz="4000" dirty="0" err="1"/>
              <a:t>글꼴지정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81075"/>
            <a:ext cx="8784529" cy="5581650"/>
          </a:xfrm>
        </p:spPr>
        <p:txBody>
          <a:bodyPr/>
          <a:lstStyle/>
          <a:p>
            <a:r>
              <a:rPr lang="ko-KR" altLang="en-US" dirty="0" err="1"/>
              <a:t>비주얼</a:t>
            </a:r>
            <a:r>
              <a:rPr lang="ko-KR" altLang="en-US" dirty="0"/>
              <a:t> 스튜디오 글꼴 지정</a:t>
            </a:r>
            <a:endParaRPr lang="en-US" altLang="ko-KR" dirty="0"/>
          </a:p>
          <a:p>
            <a:pPr lvl="1"/>
            <a:r>
              <a:rPr lang="ko-KR" altLang="en-US" sz="2000" dirty="0"/>
              <a:t>기본 글꼴인 </a:t>
            </a:r>
            <a:r>
              <a:rPr lang="en-US" altLang="ko-KR" sz="2000" dirty="0"/>
              <a:t>“</a:t>
            </a:r>
            <a:r>
              <a:rPr lang="ko-KR" altLang="en-US" sz="2000" dirty="0"/>
              <a:t>바탕체</a:t>
            </a:r>
            <a:r>
              <a:rPr lang="en-US" altLang="ko-KR" sz="2000" dirty="0"/>
              <a:t>＂</a:t>
            </a:r>
            <a:r>
              <a:rPr lang="ko-KR" altLang="en-US" sz="2000" dirty="0"/>
              <a:t>는 영문자 대문자 </a:t>
            </a:r>
            <a:r>
              <a:rPr lang="en-US" altLang="ko-KR" sz="2000" dirty="0"/>
              <a:t>‘</a:t>
            </a:r>
            <a:r>
              <a:rPr lang="en-US" altLang="ko-KR" sz="2000" dirty="0">
                <a:latin typeface="Lucida Sans Typewriter" panose="020B0509030504030204" pitchFamily="49" charset="0"/>
              </a:rPr>
              <a:t>I</a:t>
            </a:r>
            <a:r>
              <a:rPr lang="en-US" altLang="ko-KR" sz="2000" dirty="0"/>
              <a:t>’</a:t>
            </a:r>
            <a:r>
              <a:rPr lang="ko-KR" altLang="en-US" sz="2000" dirty="0"/>
              <a:t>와 영문자 소문자 </a:t>
            </a:r>
            <a:r>
              <a:rPr lang="en-US" altLang="ko-KR" sz="2000" dirty="0"/>
              <a:t>‘</a:t>
            </a:r>
            <a:r>
              <a:rPr lang="en-US" altLang="ko-KR" sz="2000" dirty="0">
                <a:latin typeface="Lucida Sans Typewriter" panose="020B0509030504030204" pitchFamily="49" charset="0"/>
              </a:rPr>
              <a:t>l</a:t>
            </a:r>
            <a:r>
              <a:rPr lang="en-US" altLang="ko-KR" sz="2000" dirty="0"/>
              <a:t>’</a:t>
            </a:r>
            <a:r>
              <a:rPr lang="ko-KR" altLang="en-US" sz="2000" dirty="0"/>
              <a:t>이 구분되지 않아 불편 </a:t>
            </a:r>
            <a:r>
              <a:rPr lang="en-US" altLang="ko-KR" sz="2000" dirty="0">
                <a:sym typeface="Wingdings" panose="05000000000000000000" pitchFamily="2" charset="2"/>
              </a:rPr>
              <a:t> “Lucida Sans Console” </a:t>
            </a:r>
            <a:r>
              <a:rPr lang="ko-KR" altLang="en-US" sz="2000" dirty="0">
                <a:sym typeface="Wingdings" panose="05000000000000000000" pitchFamily="2" charset="2"/>
              </a:rPr>
              <a:t>혹은 </a:t>
            </a:r>
            <a:r>
              <a:rPr lang="en-US" altLang="ko-KR" sz="2000" dirty="0">
                <a:sym typeface="Wingdings" panose="05000000000000000000" pitchFamily="2" charset="2"/>
              </a:rPr>
              <a:t>“Lucida Sans Typewriter” </a:t>
            </a:r>
            <a:r>
              <a:rPr lang="ko-KR" altLang="en-US" sz="2000" dirty="0">
                <a:sym typeface="Wingdings" panose="05000000000000000000" pitchFamily="2" charset="2"/>
              </a:rPr>
              <a:t>이용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en-US" altLang="ko-KR" sz="2000" dirty="0">
                <a:sym typeface="Wingdings" panose="05000000000000000000" pitchFamily="2" charset="2"/>
              </a:rPr>
              <a:t>[</a:t>
            </a:r>
            <a:r>
              <a:rPr lang="ko-KR" altLang="en-US" sz="2000" dirty="0">
                <a:sym typeface="Wingdings" panose="05000000000000000000" pitchFamily="2" charset="2"/>
              </a:rPr>
              <a:t>도구</a:t>
            </a:r>
            <a:r>
              <a:rPr lang="en-US" altLang="ko-KR" sz="2000" dirty="0">
                <a:sym typeface="Wingdings" panose="05000000000000000000" pitchFamily="2" charset="2"/>
              </a:rPr>
              <a:t>]-[</a:t>
            </a:r>
            <a:r>
              <a:rPr lang="ko-KR" altLang="en-US" sz="2000" dirty="0">
                <a:sym typeface="Wingdings" panose="05000000000000000000" pitchFamily="2" charset="2"/>
              </a:rPr>
              <a:t>옵션</a:t>
            </a:r>
            <a:r>
              <a:rPr lang="en-US" altLang="ko-KR" sz="2000" dirty="0">
                <a:sym typeface="Wingdings" panose="05000000000000000000" pitchFamily="2" charset="2"/>
              </a:rPr>
              <a:t>]  [</a:t>
            </a:r>
            <a:r>
              <a:rPr lang="ko-KR" altLang="en-US" sz="2000" dirty="0">
                <a:sym typeface="Wingdings" panose="05000000000000000000" pitchFamily="2" charset="2"/>
              </a:rPr>
              <a:t>환경</a:t>
            </a:r>
            <a:r>
              <a:rPr lang="en-US" altLang="ko-KR" sz="2000" dirty="0">
                <a:sym typeface="Wingdings" panose="05000000000000000000" pitchFamily="2" charset="2"/>
              </a:rPr>
              <a:t>]-[</a:t>
            </a:r>
            <a:r>
              <a:rPr lang="ko-KR" altLang="en-US" sz="2000" dirty="0">
                <a:sym typeface="Wingdings" panose="05000000000000000000" pitchFamily="2" charset="2"/>
              </a:rPr>
              <a:t>글꼴 및 색</a:t>
            </a:r>
            <a:r>
              <a:rPr lang="en-US" altLang="ko-KR" sz="2000" dirty="0">
                <a:sym typeface="Wingdings" panose="05000000000000000000" pitchFamily="2" charset="2"/>
              </a:rPr>
              <a:t>]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130601"/>
            <a:ext cx="6150684" cy="3600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542664" y="4005064"/>
            <a:ext cx="2880320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321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1] </a:t>
            </a:r>
            <a:r>
              <a:rPr lang="ko-KR" altLang="en-US" sz="3600" dirty="0"/>
              <a:t>자동차 클래스 및 객체 </a:t>
            </a:r>
            <a:r>
              <a:rPr lang="en-US" altLang="ko-KR" sz="3600" dirty="0"/>
              <a:t>– </a:t>
            </a:r>
            <a:r>
              <a:rPr lang="ko-KR" altLang="en-US" sz="3600" dirty="0"/>
              <a:t>콘솔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_01_AutomobileConsoleApp-</a:t>
            </a:r>
            <a:r>
              <a:rPr lang="ko-KR" altLang="en-US" dirty="0"/>
              <a:t>오른 마우스</a:t>
            </a:r>
            <a:r>
              <a:rPr lang="en-US" altLang="ko-KR" dirty="0"/>
              <a:t>-</a:t>
            </a:r>
            <a:r>
              <a:rPr lang="ko-KR" altLang="en-US" dirty="0"/>
              <a:t>추가</a:t>
            </a:r>
            <a:r>
              <a:rPr lang="en-US" altLang="ko-KR" dirty="0"/>
              <a:t>-</a:t>
            </a:r>
            <a:r>
              <a:rPr lang="ko-KR" altLang="en-US" dirty="0"/>
              <a:t>새 항목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4" y="1483356"/>
            <a:ext cx="7038095" cy="50476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5285197" y="2303766"/>
            <a:ext cx="2816962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63157" y="4266202"/>
            <a:ext cx="2716755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042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1] </a:t>
            </a:r>
            <a:r>
              <a:rPr lang="ko-KR" altLang="en-US" sz="3600" dirty="0"/>
              <a:t>자동차 클래스 및 객체 </a:t>
            </a:r>
            <a:r>
              <a:rPr lang="en-US" altLang="ko-KR" sz="3600" dirty="0"/>
              <a:t>– </a:t>
            </a:r>
            <a:r>
              <a:rPr lang="ko-KR" altLang="en-US" sz="3600" dirty="0"/>
              <a:t>콘솔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_01_AutomobileConsoleApp</a:t>
            </a:r>
            <a:r>
              <a:rPr lang="ko-KR" altLang="en-US" dirty="0"/>
              <a:t>에서 클래스 추가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33" y="1466564"/>
            <a:ext cx="7159534" cy="499043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843808" y="1928262"/>
            <a:ext cx="325179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07704" y="5877272"/>
            <a:ext cx="432048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Automobile.cs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3234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1] </a:t>
            </a:r>
            <a:r>
              <a:rPr lang="ko-KR" altLang="en-US" sz="3600" dirty="0"/>
              <a:t>자동차 클래스 및 객체 </a:t>
            </a:r>
            <a:r>
              <a:rPr lang="en-US" altLang="ko-KR" sz="3600" dirty="0"/>
              <a:t>– </a:t>
            </a:r>
            <a:r>
              <a:rPr lang="ko-KR" altLang="en-US" sz="3600" dirty="0"/>
              <a:t>콘솔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Automobile.cs</a:t>
            </a:r>
            <a:r>
              <a:rPr lang="en-US" altLang="ko-KR" dirty="0"/>
              <a:t> </a:t>
            </a:r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7" y="1727557"/>
            <a:ext cx="8388285" cy="43406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411760" y="4941168"/>
            <a:ext cx="1944216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 부분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913208" y="4653136"/>
            <a:ext cx="2880320" cy="8640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다음 페이지의 클래스 정의 소스코드 입력</a:t>
            </a:r>
          </a:p>
        </p:txBody>
      </p:sp>
      <p:cxnSp>
        <p:nvCxnSpPr>
          <p:cNvPr id="8" name="직선 화살표 연결선 7"/>
          <p:cNvCxnSpPr>
            <a:stCxn id="13" idx="3"/>
            <a:endCxn id="15" idx="1"/>
          </p:cNvCxnSpPr>
          <p:nvPr/>
        </p:nvCxnSpPr>
        <p:spPr>
          <a:xfrm flipV="1">
            <a:off x="4355976" y="5085184"/>
            <a:ext cx="1557232" cy="3600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105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1] </a:t>
            </a:r>
            <a:r>
              <a:rPr lang="ko-KR" altLang="en-US" sz="3600" dirty="0"/>
              <a:t>자동차 클래스 및 객체 </a:t>
            </a:r>
            <a:r>
              <a:rPr lang="en-US" altLang="ko-KR" sz="3600" dirty="0"/>
              <a:t>– </a:t>
            </a:r>
            <a:r>
              <a:rPr lang="ko-KR" altLang="en-US" sz="3600" dirty="0"/>
              <a:t>콘솔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300" dirty="0" err="1"/>
              <a:t>Automobile.cs</a:t>
            </a:r>
            <a:r>
              <a:rPr lang="en-US" altLang="ko-KR" sz="2300" dirty="0"/>
              <a:t> </a:t>
            </a:r>
            <a:r>
              <a:rPr lang="ko-KR" altLang="en-US" sz="2300" dirty="0"/>
              <a:t>소스</a:t>
            </a:r>
            <a:r>
              <a:rPr lang="en-US" altLang="ko-KR" sz="2300" dirty="0"/>
              <a:t> </a:t>
            </a:r>
            <a:r>
              <a:rPr lang="ko-KR" altLang="en-US" sz="2300" dirty="0"/>
              <a:t>코드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46" y="289029"/>
            <a:ext cx="6467029" cy="60974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7339786" y="1196752"/>
            <a:ext cx="1440160" cy="64817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반환값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없음</a:t>
            </a:r>
          </a:p>
        </p:txBody>
      </p:sp>
      <p:cxnSp>
        <p:nvCxnSpPr>
          <p:cNvPr id="16" name="직선 화살표 연결선 15"/>
          <p:cNvCxnSpPr>
            <a:cxnSpLocks/>
            <a:endCxn id="17" idx="1"/>
          </p:cNvCxnSpPr>
          <p:nvPr/>
        </p:nvCxnSpPr>
        <p:spPr>
          <a:xfrm>
            <a:off x="5724128" y="5370976"/>
            <a:ext cx="504056" cy="4421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228184" y="5489086"/>
            <a:ext cx="2699792" cy="64817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(parameter)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</a:p>
        </p:txBody>
      </p:sp>
      <p:cxnSp>
        <p:nvCxnSpPr>
          <p:cNvPr id="11" name="직선 화살표 연결선 10"/>
          <p:cNvCxnSpPr>
            <a:endCxn id="14" idx="1"/>
          </p:cNvCxnSpPr>
          <p:nvPr/>
        </p:nvCxnSpPr>
        <p:spPr>
          <a:xfrm flipV="1">
            <a:off x="4932040" y="1520838"/>
            <a:ext cx="2407746" cy="72017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78694"/>
              </p:ext>
            </p:extLst>
          </p:nvPr>
        </p:nvGraphicFramePr>
        <p:xfrm>
          <a:off x="107950" y="2761317"/>
          <a:ext cx="21597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794">
                  <a:extLst>
                    <a:ext uri="{9D8B030D-6E8A-4147-A177-3AD203B41FA5}">
                      <a16:colId xmlns:a16="http://schemas.microsoft.com/office/drawing/2014/main" val="30590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Automobile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65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speed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83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SpeedUp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SpeedDown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8287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0" y="5033787"/>
            <a:ext cx="2529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(UML)&gt;</a:t>
            </a:r>
            <a:endParaRPr lang="ko-KR" altLang="en-US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FA1759-95FE-4329-BCA2-F8C18F99E0BD}"/>
              </a:ext>
            </a:extLst>
          </p:cNvPr>
          <p:cNvSpPr/>
          <p:nvPr/>
        </p:nvSpPr>
        <p:spPr>
          <a:xfrm>
            <a:off x="3894513" y="670708"/>
            <a:ext cx="5153869" cy="55434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cxnSpLocks/>
          </p:cNvCxnSpPr>
          <p:nvPr/>
        </p:nvCxnSpPr>
        <p:spPr>
          <a:xfrm flipV="1">
            <a:off x="1691680" y="471487"/>
            <a:ext cx="2592288" cy="25254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1668029" y="1124744"/>
            <a:ext cx="2327907" cy="23913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1655696" y="2348880"/>
            <a:ext cx="2340240" cy="17619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8330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1] </a:t>
            </a:r>
            <a:r>
              <a:rPr lang="ko-KR" altLang="en-US" sz="3600" dirty="0"/>
              <a:t>자동차 클래스 및 객체 </a:t>
            </a:r>
            <a:r>
              <a:rPr lang="en-US" altLang="ko-KR" sz="3600" dirty="0"/>
              <a:t>– </a:t>
            </a:r>
            <a:r>
              <a:rPr lang="ko-KR" altLang="en-US" sz="3600" dirty="0"/>
              <a:t>콘솔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솔루션탐색기 </a:t>
            </a:r>
            <a:r>
              <a:rPr lang="en-US" altLang="ko-KR" dirty="0"/>
              <a:t>- _01_AutomobileConsoleApp-Program.cs </a:t>
            </a:r>
            <a:r>
              <a:rPr lang="ko-KR" altLang="en-US" dirty="0"/>
              <a:t>더블클릭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47" y="2182065"/>
            <a:ext cx="2646021" cy="37672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382497" y="3437986"/>
            <a:ext cx="1721475" cy="2331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>
            <a:stCxn id="8" idx="3"/>
            <a:endCxn id="16" idx="1"/>
          </p:cNvCxnSpPr>
          <p:nvPr/>
        </p:nvCxnSpPr>
        <p:spPr>
          <a:xfrm>
            <a:off x="2103972" y="3554568"/>
            <a:ext cx="1120984" cy="383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56" y="1995128"/>
            <a:ext cx="5746216" cy="38863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5096942" y="4797152"/>
            <a:ext cx="3723530" cy="4320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32040" y="6097544"/>
            <a:ext cx="3985086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 소스코드 추가</a:t>
            </a:r>
          </a:p>
        </p:txBody>
      </p:sp>
      <p:cxnSp>
        <p:nvCxnSpPr>
          <p:cNvPr id="14" name="직선 화살표 연결선 13"/>
          <p:cNvCxnSpPr>
            <a:stCxn id="15" idx="2"/>
            <a:endCxn id="13" idx="0"/>
          </p:cNvCxnSpPr>
          <p:nvPr/>
        </p:nvCxnSpPr>
        <p:spPr>
          <a:xfrm flipH="1">
            <a:off x="6924583" y="5229200"/>
            <a:ext cx="34124" cy="868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184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참고자료</a:t>
            </a:r>
            <a:r>
              <a:rPr lang="en-US" altLang="ko-KR" dirty="0"/>
              <a:t>] Main()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dirty="0"/>
              <a:t>Main()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 eaLnBrk="1" hangingPunct="1">
              <a:spcBef>
                <a:spcPct val="0"/>
              </a:spcBef>
              <a:buClrTx/>
            </a:pPr>
            <a:r>
              <a:rPr lang="ko-KR" altLang="en-US" dirty="0"/>
              <a:t>프로그램 실행에서 최초로 호출되는 메서드</a:t>
            </a:r>
            <a:endParaRPr lang="en-US" altLang="ko-KR" dirty="0"/>
          </a:p>
          <a:p>
            <a:pPr lvl="1" eaLnBrk="1" hangingPunct="1">
              <a:spcBef>
                <a:spcPct val="0"/>
              </a:spcBef>
              <a:buClrTx/>
            </a:pPr>
            <a:r>
              <a:rPr lang="ko-KR" altLang="en-US" dirty="0"/>
              <a:t>독립적으로 호출</a:t>
            </a:r>
            <a:endParaRPr lang="en-US" altLang="ko-KR" dirty="0"/>
          </a:p>
          <a:p>
            <a:pPr lvl="1" eaLnBrk="1" hangingPunct="1">
              <a:spcBef>
                <a:spcPct val="0"/>
              </a:spcBef>
              <a:buClrTx/>
            </a:pPr>
            <a:r>
              <a:rPr lang="ko-KR" altLang="en-US" dirty="0"/>
              <a:t>정적 메서드로 선언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FF"/>
                </a:solidFill>
              </a:rPr>
              <a:t>static</a:t>
            </a:r>
            <a:r>
              <a:rPr lang="en-US" altLang="ko-KR" dirty="0"/>
              <a:t> </a:t>
            </a:r>
            <a:r>
              <a:rPr lang="ko-KR" altLang="en-US" dirty="0"/>
              <a:t>키워드 </a:t>
            </a:r>
            <a:r>
              <a:rPr lang="en-US" altLang="ko-KR" dirty="0"/>
              <a:t>(</a:t>
            </a:r>
            <a:r>
              <a:rPr lang="ko-KR" altLang="en-US" dirty="0"/>
              <a:t>추후 자세히 설명</a:t>
            </a:r>
            <a:r>
              <a:rPr lang="en-US" altLang="ko-KR" dirty="0"/>
              <a:t>)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ko-KR" altLang="en-US" dirty="0" err="1"/>
              <a:t>반환값</a:t>
            </a:r>
            <a:r>
              <a:rPr lang="ko-KR" altLang="en-US" dirty="0"/>
              <a:t> 없음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00FF"/>
                </a:solidFill>
                <a:sym typeface="Wingdings" panose="05000000000000000000" pitchFamily="2" charset="2"/>
              </a:rPr>
              <a:t>void</a:t>
            </a:r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8" y="3758036"/>
            <a:ext cx="7704490" cy="17429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394414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1] </a:t>
            </a:r>
            <a:r>
              <a:rPr lang="ko-KR" altLang="en-US" sz="3600" dirty="0"/>
              <a:t>자동차 클래스 및 객체 </a:t>
            </a:r>
            <a:r>
              <a:rPr lang="en-US" altLang="ko-KR" sz="3600" dirty="0"/>
              <a:t>– </a:t>
            </a:r>
            <a:r>
              <a:rPr lang="ko-KR" altLang="en-US" sz="3600" dirty="0"/>
              <a:t>콘솔 응용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Program.cs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4" y="1556790"/>
            <a:ext cx="8924492" cy="43204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9974744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1] </a:t>
            </a:r>
            <a:r>
              <a:rPr lang="ko-KR" altLang="en-US" sz="3600" dirty="0"/>
              <a:t>자동차 클래스 및 객체 </a:t>
            </a:r>
            <a:r>
              <a:rPr lang="en-US" altLang="ko-KR" sz="3600" dirty="0"/>
              <a:t>– </a:t>
            </a:r>
            <a:r>
              <a:rPr lang="ko-KR" altLang="en-US" sz="3600" dirty="0"/>
              <a:t>콘솔 응용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Program.cs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6" y="1700807"/>
            <a:ext cx="9032508" cy="34563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2707869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000" dirty="0"/>
              <a:t>[</a:t>
            </a:r>
            <a:r>
              <a:rPr lang="ko-KR" altLang="en-US" sz="4000" dirty="0"/>
              <a:t>참고자료</a:t>
            </a:r>
            <a:r>
              <a:rPr lang="en-US" altLang="ko-KR" sz="4000" dirty="0"/>
              <a:t>] </a:t>
            </a:r>
            <a:r>
              <a:rPr lang="ko-KR" altLang="en-US" sz="4000" dirty="0"/>
              <a:t>객체의 생성 및 사용 과정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776" y="1311275"/>
            <a:ext cx="1800994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</a:p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정의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4776" y="2944813"/>
            <a:ext cx="1800994" cy="80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(Instance)</a:t>
            </a:r>
          </a:p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4776" y="4545013"/>
            <a:ext cx="1800994" cy="7842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(Instance)</a:t>
            </a:r>
          </a:p>
          <a:p>
            <a:pPr algn="ctr" eaLnBrk="1" latinLnBrk="1" hangingPunct="1">
              <a:buFont typeface="Wingdings" pitchFamily="2" charset="2"/>
              <a:buNone/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43420" y="2335213"/>
            <a:ext cx="457200" cy="544512"/>
          </a:xfrm>
          <a:prstGeom prst="downArrow">
            <a:avLst>
              <a:gd name="adj1" fmla="val 50000"/>
              <a:gd name="adj2" fmla="val 37760"/>
            </a:avLst>
          </a:prstGeom>
          <a:solidFill>
            <a:srgbClr val="66FF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eaLnBrk="1" latinLnBrk="1" hangingPunct="1">
              <a:buFont typeface="Wingdings" pitchFamily="2" charset="2"/>
              <a:buNone/>
              <a:defRPr/>
            </a:pP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943420" y="3875088"/>
            <a:ext cx="457200" cy="655637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66FF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eaLnBrk="1" latinLnBrk="1" hangingPunct="1">
              <a:buFont typeface="Wingdings" pitchFamily="2" charset="2"/>
              <a:buNone/>
              <a:defRPr/>
            </a:pP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10245" y="1658938"/>
            <a:ext cx="3779837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Automobile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myCar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0245" y="3230563"/>
            <a:ext cx="3779837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myCar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Automobile();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10245" y="4883150"/>
            <a:ext cx="3779837" cy="1071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myCar.type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20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20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myCar.speed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10;</a:t>
            </a:r>
          </a:p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myCar.SpeedDown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(5);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1965770" y="1749425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210245" y="1311275"/>
            <a:ext cx="3779837" cy="381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  객체명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210245" y="2849563"/>
            <a:ext cx="3779837" cy="381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객체명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210245" y="4206875"/>
            <a:ext cx="3779837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인스턴스명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=10;</a:t>
            </a:r>
          </a:p>
          <a:p>
            <a:pPr eaLnBrk="1" latinLnBrk="1" hangingPunct="1">
              <a:buFont typeface="Wingdings" pitchFamily="2" charset="2"/>
              <a:buNone/>
              <a:defRPr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인스턴스명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1978470" y="3219450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1965770" y="4832350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23457" y="1655763"/>
            <a:ext cx="563563" cy="5048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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083745" y="1268413"/>
            <a:ext cx="8851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008080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525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myCar</a:t>
            </a: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863332" y="3240088"/>
            <a:ext cx="582613" cy="5048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31495" y="2881313"/>
            <a:ext cx="7280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.type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93482" y="2881313"/>
            <a:ext cx="8947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.speed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60444" y="4220145"/>
            <a:ext cx="1116012" cy="3603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96595" y="3240088"/>
            <a:ext cx="563562" cy="5048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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화살표 연결선 50"/>
          <p:cNvCxnSpPr>
            <a:cxnSpLocks/>
          </p:cNvCxnSpPr>
          <p:nvPr/>
        </p:nvCxnSpPr>
        <p:spPr>
          <a:xfrm>
            <a:off x="6588224" y="1916832"/>
            <a:ext cx="705196" cy="157249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5400000">
            <a:off x="7197700" y="3860577"/>
            <a:ext cx="720725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7907495" y="3328502"/>
            <a:ext cx="42191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008080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525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975110" y="3306470"/>
            <a:ext cx="303288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008080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525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444358" y="3240088"/>
            <a:ext cx="582613" cy="5048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248900713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2" grpId="0" animBg="1"/>
      <p:bldP spid="33" grpId="0"/>
      <p:bldP spid="34" grpId="0"/>
      <p:bldP spid="41" grpId="0" animBg="1"/>
      <p:bldP spid="46" grpId="0" animBg="1"/>
      <p:bldP spid="62" grpId="0" animBg="1"/>
      <p:bldP spid="63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복습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23850" y="1340768"/>
            <a:ext cx="8566150" cy="7921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객체지향이란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850" y="3500934"/>
            <a:ext cx="8566150" cy="7921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클래스와 객체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3850" y="4652963"/>
            <a:ext cx="8566150" cy="7921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객체지향의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중요 장점은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6690" y="2420814"/>
            <a:ext cx="8566150" cy="7921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객체지향에서 떠올라야 하는 두 단어는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77004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1] </a:t>
            </a:r>
            <a:r>
              <a:rPr lang="ko-KR" altLang="en-US" sz="3600" dirty="0"/>
              <a:t>자동차 클래스 및 객체 </a:t>
            </a:r>
            <a:r>
              <a:rPr lang="en-US" altLang="ko-KR" sz="3600" dirty="0"/>
              <a:t>– </a:t>
            </a:r>
            <a:r>
              <a:rPr lang="ko-KR" altLang="en-US" sz="3600" dirty="0"/>
              <a:t>콘솔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  <a:endParaRPr lang="en-US" altLang="ko-KR" dirty="0"/>
          </a:p>
          <a:p>
            <a:pPr lvl="1"/>
            <a:r>
              <a:rPr lang="en-US" altLang="ko-KR" dirty="0"/>
              <a:t>_01_AutomobileConsoleApp – </a:t>
            </a:r>
            <a:r>
              <a:rPr lang="ko-KR" altLang="en-US" dirty="0"/>
              <a:t>오른 마우스 </a:t>
            </a:r>
            <a:r>
              <a:rPr lang="en-US" altLang="ko-KR" dirty="0"/>
              <a:t>– </a:t>
            </a:r>
            <a:r>
              <a:rPr lang="ko-KR" altLang="en-US" dirty="0"/>
              <a:t>시작 프로젝트로 설정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^F5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(</a:t>
            </a:r>
            <a:r>
              <a:rPr lang="ko-KR" altLang="en-US" dirty="0"/>
              <a:t>디버그</a:t>
            </a:r>
            <a:r>
              <a:rPr lang="en-US" altLang="ko-KR" dirty="0"/>
              <a:t>-</a:t>
            </a:r>
            <a:r>
              <a:rPr lang="ko-KR" altLang="en-US" dirty="0"/>
              <a:t>디버깅하지 않고 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2852936"/>
            <a:ext cx="6408712" cy="36600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1561038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2] </a:t>
            </a:r>
            <a:r>
              <a:rPr lang="ko-KR" altLang="en-US" sz="3200" dirty="0"/>
              <a:t>자동차 클래스 및 객체 </a:t>
            </a:r>
            <a:r>
              <a:rPr lang="en-US" altLang="ko-KR" sz="3200" dirty="0"/>
              <a:t>– </a:t>
            </a:r>
            <a:r>
              <a:rPr lang="ko-KR" altLang="en-US" sz="3200" dirty="0"/>
              <a:t>윈도우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/>
              <a:t>윈도우 응용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실행 결과가 우리가 디자인한 </a:t>
            </a:r>
            <a:r>
              <a:rPr lang="en-US" altLang="ko-KR" dirty="0"/>
              <a:t>Form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같은 형식으로 나타남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ko-KR" altLang="en-US" dirty="0"/>
              <a:t>자동차</a:t>
            </a:r>
            <a:r>
              <a:rPr lang="en-US" altLang="ko-KR" dirty="0"/>
              <a:t>(Automobile)</a:t>
            </a:r>
            <a:r>
              <a:rPr lang="ko-KR" altLang="en-US" dirty="0"/>
              <a:t> 클래스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예제</a:t>
            </a:r>
            <a:r>
              <a:rPr lang="en-US" altLang="ko-KR" dirty="0">
                <a:sym typeface="Wingdings" panose="05000000000000000000" pitchFamily="2" charset="2"/>
              </a:rPr>
              <a:t>(1)</a:t>
            </a:r>
            <a:r>
              <a:rPr lang="ko-KR" altLang="en-US" dirty="0">
                <a:sym typeface="Wingdings" panose="05000000000000000000" pitchFamily="2" charset="2"/>
              </a:rPr>
              <a:t>과 동일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종류</a:t>
            </a:r>
            <a:r>
              <a:rPr lang="en-US" altLang="ko-KR" dirty="0"/>
              <a:t>(type), </a:t>
            </a:r>
            <a:r>
              <a:rPr lang="ko-KR" altLang="en-US" dirty="0"/>
              <a:t>속도</a:t>
            </a:r>
            <a:r>
              <a:rPr lang="en-US" altLang="ko-KR" dirty="0"/>
              <a:t>(speed)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/>
              <a:t>가속</a:t>
            </a:r>
            <a:r>
              <a:rPr lang="en-US" altLang="ko-KR" dirty="0"/>
              <a:t>(</a:t>
            </a:r>
            <a:r>
              <a:rPr lang="en-US" altLang="ko-KR" dirty="0" err="1"/>
              <a:t>SpeedUp</a:t>
            </a:r>
            <a:r>
              <a:rPr lang="en-US" altLang="ko-KR" dirty="0"/>
              <a:t>), </a:t>
            </a:r>
            <a:r>
              <a:rPr lang="ko-KR" altLang="en-US" dirty="0"/>
              <a:t>감속</a:t>
            </a:r>
            <a:r>
              <a:rPr lang="en-US" altLang="ko-KR" dirty="0"/>
              <a:t>(</a:t>
            </a:r>
            <a:r>
              <a:rPr lang="en-US" altLang="ko-KR" dirty="0" err="1"/>
              <a:t>SpeedDown</a:t>
            </a:r>
            <a:r>
              <a:rPr lang="en-US" altLang="ko-KR" dirty="0"/>
              <a:t>), </a:t>
            </a:r>
            <a:r>
              <a:rPr lang="ko-KR" altLang="en-US" dirty="0"/>
              <a:t>정지</a:t>
            </a:r>
            <a:r>
              <a:rPr lang="en-US" altLang="ko-KR" dirty="0"/>
              <a:t>(Stop)</a:t>
            </a:r>
          </a:p>
          <a:p>
            <a:pPr lvl="2">
              <a:lnSpc>
                <a:spcPct val="110000"/>
              </a:lnSpc>
            </a:pPr>
            <a:endParaRPr lang="en-US" altLang="ko-KR" sz="1100" dirty="0"/>
          </a:p>
          <a:p>
            <a:pPr>
              <a:lnSpc>
                <a:spcPct val="110000"/>
              </a:lnSpc>
            </a:pPr>
            <a:r>
              <a:rPr lang="ko-KR" altLang="en-US" dirty="0"/>
              <a:t>알아야할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GroupBox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Label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TextBox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Button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ComboBox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56" y="3566675"/>
            <a:ext cx="2883430" cy="2892642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cxnSpLocks/>
          </p:cNvCxnSpPr>
          <p:nvPr/>
        </p:nvCxnSpPr>
        <p:spPr>
          <a:xfrm flipV="1">
            <a:off x="2267744" y="4005064"/>
            <a:ext cx="3564396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cxnSpLocks/>
          </p:cNvCxnSpPr>
          <p:nvPr/>
        </p:nvCxnSpPr>
        <p:spPr>
          <a:xfrm>
            <a:off x="2267744" y="4437112"/>
            <a:ext cx="3564396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1835696" y="4296966"/>
            <a:ext cx="4068452" cy="5721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V="1">
            <a:off x="1691680" y="4296966"/>
            <a:ext cx="5465496" cy="5721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>
            <a:off x="1835696" y="4869160"/>
            <a:ext cx="4271283" cy="5040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1835696" y="4869160"/>
            <a:ext cx="4140460" cy="7974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979712" y="4296965"/>
            <a:ext cx="5652182" cy="1009741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1979712" y="4775663"/>
            <a:ext cx="3996444" cy="957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1691680" y="4869160"/>
            <a:ext cx="5256584" cy="5040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</p:cNvCxnSpPr>
          <p:nvPr/>
        </p:nvCxnSpPr>
        <p:spPr>
          <a:xfrm>
            <a:off x="1835696" y="4869160"/>
            <a:ext cx="4896544" cy="77267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1979712" y="4775663"/>
            <a:ext cx="4896544" cy="9575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1979712" y="4775663"/>
            <a:ext cx="5544616" cy="9575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</p:cNvCxnSpPr>
          <p:nvPr/>
        </p:nvCxnSpPr>
        <p:spPr>
          <a:xfrm flipV="1">
            <a:off x="2339752" y="4296965"/>
            <a:ext cx="4054006" cy="186833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772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참고자료</a:t>
            </a:r>
            <a:r>
              <a:rPr lang="en-US" altLang="ko-KR" dirty="0"/>
              <a:t>] Control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ko-KR" altLang="en-US" dirty="0"/>
              <a:t>정의</a:t>
            </a:r>
          </a:p>
          <a:p>
            <a:pPr lvl="1">
              <a:lnSpc>
                <a:spcPct val="140000"/>
              </a:lnSpc>
              <a:defRPr/>
            </a:pPr>
            <a:r>
              <a:rPr lang="ko-KR" altLang="en-US" dirty="0"/>
              <a:t>사용자와 </a:t>
            </a:r>
            <a:r>
              <a:rPr lang="en-US" altLang="ko-KR" dirty="0"/>
              <a:t>Windows application </a:t>
            </a:r>
            <a:r>
              <a:rPr lang="ko-KR" altLang="en-US" dirty="0"/>
              <a:t>간 인터페이스를 제공하는 도구</a:t>
            </a:r>
            <a:endParaRPr lang="en-US" altLang="ko-KR" dirty="0"/>
          </a:p>
          <a:p>
            <a:pPr lvl="1">
              <a:lnSpc>
                <a:spcPct val="140000"/>
              </a:lnSpc>
              <a:defRPr/>
            </a:pPr>
            <a:r>
              <a:rPr lang="ko-KR" altLang="en-US" dirty="0"/>
              <a:t>컨트롤은 객체의 한 종류</a:t>
            </a:r>
          </a:p>
          <a:p>
            <a:pPr>
              <a:lnSpc>
                <a:spcPct val="140000"/>
              </a:lnSpc>
              <a:defRPr/>
            </a:pPr>
            <a:endParaRPr lang="ko-KR" altLang="en-US" sz="2200" dirty="0"/>
          </a:p>
          <a:p>
            <a:pPr>
              <a:lnSpc>
                <a:spcPct val="140000"/>
              </a:lnSpc>
              <a:defRPr/>
            </a:pPr>
            <a:endParaRPr lang="ko-KR" altLang="en-US" sz="2200" dirty="0"/>
          </a:p>
          <a:p>
            <a:pPr>
              <a:lnSpc>
                <a:spcPct val="140000"/>
              </a:lnSpc>
              <a:defRPr/>
            </a:pPr>
            <a:endParaRPr lang="ko-KR" altLang="en-US" sz="2200" dirty="0"/>
          </a:p>
          <a:p>
            <a:pPr marL="0" indent="0">
              <a:lnSpc>
                <a:spcPct val="140000"/>
              </a:lnSpc>
              <a:buNone/>
              <a:defRPr/>
            </a:pPr>
            <a:endParaRPr lang="ko-KR" altLang="en-US" sz="2200" dirty="0"/>
          </a:p>
          <a:p>
            <a:pPr>
              <a:lnSpc>
                <a:spcPct val="140000"/>
              </a:lnSpc>
              <a:defRPr/>
            </a:pPr>
            <a:r>
              <a:rPr lang="ko-KR" altLang="en-US" dirty="0"/>
              <a:t>종류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ko-KR" dirty="0"/>
              <a:t>Label, Button, </a:t>
            </a:r>
            <a:r>
              <a:rPr lang="en-US" altLang="ko-KR" dirty="0" err="1"/>
              <a:t>CheckBox</a:t>
            </a:r>
            <a:r>
              <a:rPr lang="en-US" altLang="ko-KR" dirty="0"/>
              <a:t>, </a:t>
            </a:r>
            <a:r>
              <a:rPr lang="en-US" altLang="ko-KR" dirty="0" err="1"/>
              <a:t>RadioButton</a:t>
            </a:r>
            <a:r>
              <a:rPr lang="en-US" altLang="ko-KR" dirty="0"/>
              <a:t>, </a:t>
            </a:r>
            <a:r>
              <a:rPr lang="en-US" altLang="ko-KR" dirty="0" err="1"/>
              <a:t>ScrollBar</a:t>
            </a:r>
            <a:r>
              <a:rPr lang="en-US" altLang="ko-KR" dirty="0"/>
              <a:t>,….</a:t>
            </a:r>
          </a:p>
          <a:p>
            <a:pPr>
              <a:lnSpc>
                <a:spcPct val="140000"/>
              </a:lnSpc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grpSp>
        <p:nvGrpSpPr>
          <p:cNvPr id="1030" name="Group 14"/>
          <p:cNvGrpSpPr>
            <a:grpSpLocks/>
          </p:cNvGrpSpPr>
          <p:nvPr/>
        </p:nvGrpSpPr>
        <p:grpSpPr bwMode="auto">
          <a:xfrm>
            <a:off x="1331913" y="2731244"/>
            <a:ext cx="6705600" cy="1993900"/>
            <a:chOff x="576" y="1872"/>
            <a:chExt cx="4224" cy="1256"/>
          </a:xfrm>
        </p:grpSpPr>
        <p:sp>
          <p:nvSpPr>
            <p:cNvPr id="1031" name="Line 2"/>
            <p:cNvSpPr>
              <a:spLocks noChangeShapeType="1"/>
            </p:cNvSpPr>
            <p:nvPr/>
          </p:nvSpPr>
          <p:spPr bwMode="auto">
            <a:xfrm flipH="1">
              <a:off x="1610" y="2568"/>
              <a:ext cx="190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2" name="Line 5"/>
            <p:cNvSpPr>
              <a:spLocks noChangeShapeType="1"/>
            </p:cNvSpPr>
            <p:nvPr/>
          </p:nvSpPr>
          <p:spPr bwMode="auto">
            <a:xfrm flipV="1">
              <a:off x="1632" y="2053"/>
              <a:ext cx="187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3" name="Text Box 6"/>
            <p:cNvSpPr txBox="1">
              <a:spLocks noChangeArrowheads="1"/>
            </p:cNvSpPr>
            <p:nvPr/>
          </p:nvSpPr>
          <p:spPr bwMode="auto">
            <a:xfrm>
              <a:off x="2063" y="1931"/>
              <a:ext cx="1044" cy="2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ctr" latinLnBrk="0">
                <a:lnSpc>
                  <a:spcPct val="12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명령어</a:t>
              </a:r>
              <a:r>
                <a:rPr lang="en-US" altLang="ko-KR" sz="2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2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정보</a:t>
              </a:r>
            </a:p>
          </p:txBody>
        </p:sp>
        <p:sp>
          <p:nvSpPr>
            <p:cNvPr id="1034" name="Text Box 7"/>
            <p:cNvSpPr txBox="1">
              <a:spLocks noChangeArrowheads="1"/>
            </p:cNvSpPr>
            <p:nvPr/>
          </p:nvSpPr>
          <p:spPr bwMode="auto">
            <a:xfrm>
              <a:off x="2064" y="2416"/>
              <a:ext cx="1043" cy="2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ctr" latinLnBrk="0">
                <a:lnSpc>
                  <a:spcPct val="120000"/>
                </a:lnSpc>
              </a:pPr>
              <a:r>
                <a:rPr lang="ko-KR" altLang="en-US" sz="20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실행결과</a:t>
              </a:r>
            </a:p>
          </p:txBody>
        </p:sp>
        <p:graphicFrame>
          <p:nvGraphicFramePr>
            <p:cNvPr id="1026" name="Object 8"/>
            <p:cNvGraphicFramePr>
              <a:graphicFrameLocks/>
            </p:cNvGraphicFramePr>
            <p:nvPr/>
          </p:nvGraphicFramePr>
          <p:xfrm>
            <a:off x="576" y="1872"/>
            <a:ext cx="912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Clip" r:id="rId3" imgW="3952800" imgH="3495600" progId="">
                    <p:embed/>
                  </p:oleObj>
                </mc:Choice>
                <mc:Fallback>
                  <p:oleObj name="Clip" r:id="rId3" imgW="3952800" imgH="3495600" progId="">
                    <p:embed/>
                    <p:pic>
                      <p:nvPicPr>
                        <p:cNvPr id="1026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72"/>
                          <a:ext cx="912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9"/>
            <p:cNvGraphicFramePr>
              <a:graphicFrameLocks/>
            </p:cNvGraphicFramePr>
            <p:nvPr/>
          </p:nvGraphicFramePr>
          <p:xfrm>
            <a:off x="3840" y="1920"/>
            <a:ext cx="9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Clip" r:id="rId5" imgW="2557440" imgH="4297320" progId="">
                    <p:embed/>
                  </p:oleObj>
                </mc:Choice>
                <mc:Fallback>
                  <p:oleObj name="Clip" r:id="rId5" imgW="2557440" imgH="4297320" progId="">
                    <p:embed/>
                    <p:pic>
                      <p:nvPicPr>
                        <p:cNvPr id="1027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920"/>
                          <a:ext cx="96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" name="Text Box 10"/>
            <p:cNvSpPr txBox="1">
              <a:spLocks noChangeArrowheads="1"/>
            </p:cNvSpPr>
            <p:nvPr/>
          </p:nvSpPr>
          <p:spPr bwMode="auto">
            <a:xfrm>
              <a:off x="740" y="2876"/>
              <a:ext cx="4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ctr" latinLnBrk="0"/>
              <a:r>
                <a:rPr lang="en-US" altLang="ko-KR" sz="20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User</a:t>
              </a:r>
            </a:p>
          </p:txBody>
        </p:sp>
        <p:sp>
          <p:nvSpPr>
            <p:cNvPr id="1036" name="Text Box 11"/>
            <p:cNvSpPr txBox="1">
              <a:spLocks noChangeArrowheads="1"/>
            </p:cNvSpPr>
            <p:nvPr/>
          </p:nvSpPr>
          <p:spPr bwMode="auto">
            <a:xfrm>
              <a:off x="3984" y="2873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ctr" latinLnBrk="0"/>
              <a:r>
                <a:rPr lang="ko-KR" altLang="en-US" sz="2000" b="1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프로그램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955804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참고자료</a:t>
            </a:r>
            <a:r>
              <a:rPr lang="en-US" altLang="ko-KR" dirty="0"/>
              <a:t>] Control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ko-KR" altLang="en-US" dirty="0"/>
              <a:t>컨트롤은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속성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메서드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우측 하단 </a:t>
            </a:r>
            <a:r>
              <a:rPr lang="ko-KR" altLang="en-US" dirty="0" err="1">
                <a:sym typeface="Wingdings" panose="05000000000000000000" pitchFamily="2" charset="2"/>
              </a:rPr>
              <a:t>속성창</a:t>
            </a:r>
            <a:r>
              <a:rPr lang="ko-KR" altLang="en-US" dirty="0">
                <a:sym typeface="Wingdings" panose="05000000000000000000" pitchFamily="2" charset="2"/>
              </a:rPr>
              <a:t> 이용 값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할당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628800"/>
            <a:ext cx="4111489" cy="47525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628800"/>
            <a:ext cx="4147253" cy="47525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827584" y="2132856"/>
            <a:ext cx="36004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81210" y="2105962"/>
            <a:ext cx="36004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43808" y="1930134"/>
            <a:ext cx="1368151" cy="535868"/>
          </a:xfrm>
          <a:prstGeom prst="rect">
            <a:avLst/>
          </a:prstGeom>
          <a:solidFill>
            <a:srgbClr val="CC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89585" y="1930134"/>
            <a:ext cx="1368151" cy="535868"/>
          </a:xfrm>
          <a:prstGeom prst="rect">
            <a:avLst/>
          </a:prstGeom>
          <a:solidFill>
            <a:srgbClr val="CC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ko-KR" altLang="en-US" sz="28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86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참고자료</a:t>
            </a:r>
            <a:r>
              <a:rPr lang="en-US" altLang="ko-KR" dirty="0"/>
              <a:t>] Control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(Event)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사건이 발생</a:t>
            </a:r>
            <a:endParaRPr lang="en-US" altLang="ko-KR" dirty="0"/>
          </a:p>
          <a:p>
            <a:pPr lvl="1"/>
            <a:r>
              <a:rPr lang="ko-KR" altLang="en-US" dirty="0"/>
              <a:t>대표적인 이벤트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r>
              <a:rPr lang="ko-KR" altLang="en-US" dirty="0"/>
              <a:t>컨트롤을 </a:t>
            </a:r>
            <a:r>
              <a:rPr lang="en-US" altLang="ko-KR" dirty="0">
                <a:solidFill>
                  <a:srgbClr val="00B050"/>
                </a:solidFill>
              </a:rPr>
              <a:t>“</a:t>
            </a:r>
            <a:r>
              <a:rPr lang="ko-KR" altLang="en-US" dirty="0" err="1">
                <a:solidFill>
                  <a:srgbClr val="00B050"/>
                </a:solidFill>
              </a:rPr>
              <a:t>따당</a:t>
            </a:r>
            <a:r>
              <a:rPr lang="en-US" altLang="ko-KR" dirty="0">
                <a:solidFill>
                  <a:srgbClr val="00B050"/>
                </a:solidFill>
              </a:rPr>
              <a:t>”</a:t>
            </a:r>
            <a:r>
              <a:rPr lang="ko-KR" altLang="en-US" dirty="0"/>
              <a:t>하면 </a:t>
            </a:r>
            <a:r>
              <a:rPr lang="ko-KR" altLang="en-US" dirty="0">
                <a:solidFill>
                  <a:srgbClr val="C00000"/>
                </a:solidFill>
              </a:rPr>
              <a:t>이벤트 처리기</a:t>
            </a:r>
            <a:r>
              <a:rPr lang="en-US" altLang="ko-KR" dirty="0">
                <a:solidFill>
                  <a:srgbClr val="C00000"/>
                </a:solidFill>
              </a:rPr>
              <a:t>(Event Handler)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이벤트에 대한 처리를 담당할 소스코드 창 생성</a:t>
            </a:r>
            <a:endParaRPr lang="en-US" altLang="ko-KR" dirty="0"/>
          </a:p>
          <a:p>
            <a:pPr lvl="1"/>
            <a:r>
              <a:rPr lang="ko-KR" altLang="en-US" dirty="0"/>
              <a:t>이벤트 처리기는 일종의 메서드로 </a:t>
            </a:r>
            <a:r>
              <a:rPr lang="ko-KR" altLang="en-US" dirty="0">
                <a:solidFill>
                  <a:srgbClr val="C00000"/>
                </a:solidFill>
              </a:rPr>
              <a:t>컨트롤에 사건이 발생할 때 수행되어야 하는 동작</a:t>
            </a:r>
            <a:r>
              <a:rPr lang="ko-KR" altLang="en-US" dirty="0"/>
              <a:t>을 기술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047" y="3750892"/>
            <a:ext cx="2961905" cy="2990476"/>
          </a:xfrm>
          <a:prstGeom prst="rect">
            <a:avLst/>
          </a:prstGeom>
        </p:spPr>
      </p:pic>
      <p:pic>
        <p:nvPicPr>
          <p:cNvPr id="6" name="Picture 11" descr="Mouse-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680" y="4289296"/>
            <a:ext cx="1247775" cy="120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95936" y="4846020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따당</a:t>
            </a:r>
            <a:r>
              <a:rPr lang="en-US" altLang="ko-K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0031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참고자료</a:t>
            </a:r>
            <a:r>
              <a:rPr lang="en-US" altLang="ko-KR" dirty="0"/>
              <a:t>] </a:t>
            </a:r>
            <a:r>
              <a:rPr lang="en-US" altLang="ko-KR" dirty="0" err="1"/>
              <a:t>GroupBox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GroupBox</a:t>
            </a:r>
            <a:endParaRPr lang="en-US" altLang="ko-KR" dirty="0"/>
          </a:p>
          <a:p>
            <a:pPr lvl="1"/>
            <a:r>
              <a:rPr lang="ko-KR" altLang="en-US" dirty="0"/>
              <a:t>역할</a:t>
            </a:r>
            <a:r>
              <a:rPr lang="en-US" altLang="ko-KR" dirty="0"/>
              <a:t> : </a:t>
            </a:r>
            <a:r>
              <a:rPr lang="ko-KR" altLang="en-US" dirty="0"/>
              <a:t>컨트롤들을 묶어주는 역할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상자 역할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주요 속성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6600"/>
                </a:solidFill>
                <a:sym typeface="Wingdings" panose="05000000000000000000" pitchFamily="2" charset="2"/>
              </a:rPr>
              <a:t>(Name)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프로그래밍 이름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6600"/>
                </a:solidFill>
                <a:sym typeface="Wingdings" panose="05000000000000000000" pitchFamily="2" charset="2"/>
              </a:rPr>
              <a:t>Text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그룹 박스에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표시된 글자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6600"/>
                </a:solidFill>
                <a:sym typeface="Wingdings" panose="05000000000000000000" pitchFamily="2" charset="2"/>
              </a:rPr>
              <a:t>Size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크기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789040"/>
            <a:ext cx="6130412" cy="2520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5696" y="4756792"/>
            <a:ext cx="3168351" cy="1015663"/>
          </a:xfrm>
          <a:prstGeom prst="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Groupbox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내부의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지정에 있어서</a:t>
            </a:r>
            <a:endParaRPr lang="en-US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좌상단이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(0,0)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331640" y="3933056"/>
            <a:ext cx="504056" cy="8640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4224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참고자료</a:t>
            </a:r>
            <a:r>
              <a:rPr lang="en-US" altLang="ko-KR" dirty="0"/>
              <a:t>] </a:t>
            </a:r>
            <a:r>
              <a:rPr lang="en-US" altLang="ko-KR" dirty="0" err="1"/>
              <a:t>ComboBox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ComboBox</a:t>
            </a:r>
            <a:endParaRPr lang="en-US" altLang="ko-KR" dirty="0"/>
          </a:p>
          <a:p>
            <a:pPr lvl="1"/>
            <a:r>
              <a:rPr lang="ko-KR" altLang="en-US" dirty="0"/>
              <a:t>역할</a:t>
            </a:r>
            <a:r>
              <a:rPr lang="en-US" altLang="ko-KR" dirty="0"/>
              <a:t> : </a:t>
            </a:r>
            <a:r>
              <a:rPr lang="ko-KR" altLang="en-US" dirty="0">
                <a:sym typeface="Wingdings" panose="05000000000000000000" pitchFamily="2" charset="2"/>
              </a:rPr>
              <a:t>항목을 선택할 수 있는 컨트롤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주요 속성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6600"/>
                </a:solidFill>
                <a:sym typeface="Wingdings" panose="05000000000000000000" pitchFamily="2" charset="2"/>
              </a:rPr>
              <a:t>(Name)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프로그래밍 이름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6600"/>
                </a:solidFill>
                <a:sym typeface="Wingdings" panose="05000000000000000000" pitchFamily="2" charset="2"/>
              </a:rPr>
              <a:t>Items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/>
              <a:t>항목 컬렉션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컬렉션 편집기를 이용하여 항목 입력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006600"/>
                </a:solidFill>
              </a:rPr>
              <a:t>SelectedIndex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006600"/>
                </a:solidFill>
              </a:rPr>
              <a:t>SelectedItem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선택된 항목의 지수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표시 값</a:t>
            </a:r>
            <a:r>
              <a:rPr lang="ko-KR" altLang="en-US" dirty="0"/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6600"/>
                </a:solidFill>
                <a:sym typeface="Wingdings" panose="05000000000000000000" pitchFamily="2" charset="2"/>
              </a:rPr>
              <a:t>Text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콤보 박스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선택 화면에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표시된 글자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주요 이벤트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이벤트핸들러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메서드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i="1" dirty="0" err="1">
                <a:solidFill>
                  <a:srgbClr val="006600"/>
                </a:solidFill>
                <a:sym typeface="Wingdings" panose="05000000000000000000" pitchFamily="2" charset="2"/>
              </a:rPr>
              <a:t>SelectedIndexChanged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항목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선택 변경 시 실행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445" y="4997119"/>
            <a:ext cx="2797194" cy="17534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997119"/>
            <a:ext cx="2620131" cy="595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7665" y="6021288"/>
            <a:ext cx="1584175" cy="400110"/>
          </a:xfrm>
          <a:prstGeom prst="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 flipV="1">
            <a:off x="1259633" y="5499745"/>
            <a:ext cx="288032" cy="7215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20272" y="5918705"/>
            <a:ext cx="1584175" cy="400110"/>
          </a:xfrm>
          <a:prstGeom prst="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Items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99254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참고자료</a:t>
            </a:r>
            <a:r>
              <a:rPr lang="en-US" altLang="ko-KR" sz="3600" dirty="0"/>
              <a:t>] </a:t>
            </a:r>
            <a:r>
              <a:rPr lang="en-US" altLang="ko-KR" sz="3600" dirty="0" err="1"/>
              <a:t>ComboBox</a:t>
            </a:r>
            <a:r>
              <a:rPr lang="en-US" altLang="ko-KR" sz="3600" dirty="0"/>
              <a:t> </a:t>
            </a:r>
            <a:r>
              <a:rPr lang="en-US" altLang="ko-KR" sz="3600" dirty="0">
                <a:sym typeface="Wingdings" panose="05000000000000000000" pitchFamily="2" charset="2"/>
              </a:rPr>
              <a:t> </a:t>
            </a:r>
            <a:r>
              <a:rPr lang="ko-KR" altLang="en-US" sz="3600" dirty="0">
                <a:sym typeface="Wingdings" panose="05000000000000000000" pitchFamily="2" charset="2"/>
              </a:rPr>
              <a:t>컬렉션 편집기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콤보박스의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6600"/>
                </a:solidFill>
              </a:rPr>
              <a:t>Items</a:t>
            </a:r>
            <a:r>
              <a:rPr lang="en-US" altLang="ko-KR" dirty="0"/>
              <a:t> </a:t>
            </a:r>
            <a:r>
              <a:rPr lang="ko-KR" altLang="en-US" dirty="0"/>
              <a:t>항목 입력 </a:t>
            </a:r>
            <a:endParaRPr lang="en-US" altLang="ko-KR" dirty="0"/>
          </a:p>
          <a:p>
            <a:pPr lvl="1"/>
            <a:r>
              <a:rPr lang="ko-KR" altLang="en-US" dirty="0"/>
              <a:t>항목은 여러 개로 구성되어 있어 문자열 컬렉션 편집기 이용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09673"/>
            <a:ext cx="2914286" cy="20380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843808" y="3877825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2501661"/>
            <a:ext cx="5428571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000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실습</a:t>
            </a:r>
            <a:r>
              <a:rPr lang="en-US" altLang="ko-KR" sz="4000" dirty="0"/>
              <a:t>2] </a:t>
            </a:r>
            <a:r>
              <a:rPr lang="ko-KR" altLang="en-US" sz="4000" dirty="0"/>
              <a:t>프로젝트 추가 </a:t>
            </a:r>
            <a:r>
              <a:rPr lang="en-US" altLang="ko-KR" sz="2000" dirty="0">
                <a:solidFill>
                  <a:srgbClr val="CC6600"/>
                </a:solidFill>
                <a:sym typeface="Wingdings" panose="05000000000000000000" pitchFamily="2" charset="2"/>
              </a:rPr>
              <a:t> UI </a:t>
            </a:r>
            <a:r>
              <a:rPr lang="ko-KR" altLang="en-US" sz="2000" dirty="0">
                <a:solidFill>
                  <a:srgbClr val="CC6600"/>
                </a:solidFill>
                <a:sym typeface="Wingdings" panose="05000000000000000000" pitchFamily="2" charset="2"/>
              </a:rPr>
              <a:t>제공되며 실습 않음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솔루션</a:t>
            </a:r>
            <a:r>
              <a:rPr lang="en-US" altLang="ko-KR" dirty="0"/>
              <a:t>] - [</a:t>
            </a:r>
            <a:r>
              <a:rPr lang="ko-KR" altLang="en-US" dirty="0"/>
              <a:t>오른 마우스</a:t>
            </a:r>
            <a:r>
              <a:rPr lang="en-US" altLang="ko-KR" dirty="0"/>
              <a:t>] </a:t>
            </a:r>
            <a:r>
              <a:rPr lang="en-US" altLang="ko-KR" dirty="0">
                <a:sym typeface="Wingdings" panose="05000000000000000000" pitchFamily="2" charset="2"/>
              </a:rPr>
              <a:t> [</a:t>
            </a:r>
            <a:r>
              <a:rPr lang="ko-KR" altLang="en-US" dirty="0">
                <a:sym typeface="Wingdings" panose="05000000000000000000" pitchFamily="2" charset="2"/>
              </a:rPr>
              <a:t>추가</a:t>
            </a:r>
            <a:r>
              <a:rPr lang="en-US" altLang="ko-KR" dirty="0">
                <a:sym typeface="Wingdings" panose="05000000000000000000" pitchFamily="2" charset="2"/>
              </a:rPr>
              <a:t>] - [</a:t>
            </a:r>
            <a:r>
              <a:rPr lang="ko-KR" altLang="en-US" dirty="0">
                <a:sym typeface="Wingdings" panose="05000000000000000000" pitchFamily="2" charset="2"/>
              </a:rPr>
              <a:t>새 프로젝트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28" y="1556792"/>
            <a:ext cx="5657143" cy="58571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7647749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실습</a:t>
            </a:r>
            <a:r>
              <a:rPr lang="en-US" altLang="ko-KR" sz="4000" dirty="0"/>
              <a:t>2] </a:t>
            </a:r>
            <a:r>
              <a:rPr lang="ko-KR" altLang="en-US" sz="4000" dirty="0"/>
              <a:t>프로젝트 추가 </a:t>
            </a:r>
            <a:r>
              <a:rPr lang="en-US" altLang="ko-KR" sz="2000" dirty="0">
                <a:solidFill>
                  <a:srgbClr val="CC6600"/>
                </a:solidFill>
                <a:sym typeface="Wingdings" panose="05000000000000000000" pitchFamily="2" charset="2"/>
              </a:rPr>
              <a:t> UI </a:t>
            </a:r>
            <a:r>
              <a:rPr lang="ko-KR" altLang="en-US" sz="2000" dirty="0">
                <a:solidFill>
                  <a:srgbClr val="CC6600"/>
                </a:solidFill>
                <a:sym typeface="Wingdings" panose="05000000000000000000" pitchFamily="2" charset="2"/>
              </a:rPr>
              <a:t>제공되며 실습 않음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새 프로젝트 </a:t>
            </a:r>
            <a:r>
              <a:rPr lang="ko-KR" altLang="en-US" dirty="0" err="1"/>
              <a:t>추가화면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템플릿 선택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85" y="1573094"/>
            <a:ext cx="7442430" cy="49299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995936" y="2276873"/>
            <a:ext cx="3744416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95936" y="3340692"/>
            <a:ext cx="3744416" cy="8083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389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클래스 정의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5C7808-48F4-472E-90DA-F9867498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2" y="981075"/>
            <a:ext cx="9108058" cy="5519738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클래스와 객체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클래스는 객체를 생성하기 위한 템플릿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클래스의</a:t>
            </a:r>
            <a:r>
              <a:rPr lang="en-US" altLang="ko-KR" dirty="0"/>
              <a:t> </a:t>
            </a:r>
            <a:r>
              <a:rPr lang="ko-KR" altLang="en-US" dirty="0"/>
              <a:t>정의는 </a:t>
            </a:r>
            <a:r>
              <a:rPr lang="ko-KR" altLang="en-US" dirty="0">
                <a:solidFill>
                  <a:srgbClr val="FF0000"/>
                </a:solidFill>
              </a:rPr>
              <a:t>객체모델링을 통해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속성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메서드</a:t>
            </a:r>
            <a:r>
              <a:rPr lang="ko-KR" altLang="en-US" dirty="0">
                <a:solidFill>
                  <a:srgbClr val="FF0000"/>
                </a:solidFill>
              </a:rPr>
              <a:t>를 정의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lvl="2">
              <a:defRPr/>
            </a:pPr>
            <a:r>
              <a:rPr lang="ko-KR" altLang="en-US" dirty="0">
                <a:solidFill>
                  <a:srgbClr val="C00000"/>
                </a:solidFill>
              </a:rPr>
              <a:t>속성</a:t>
            </a:r>
            <a:r>
              <a:rPr lang="en-US" altLang="ko-KR" dirty="0"/>
              <a:t>(Property) : </a:t>
            </a:r>
            <a:r>
              <a:rPr lang="ko-KR" altLang="en-US" dirty="0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갖는 자료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C#</a:t>
            </a:r>
            <a:r>
              <a:rPr lang="ko-KR" altLang="en-US" dirty="0">
                <a:solidFill>
                  <a:schemeClr val="tx1"/>
                </a:solidFill>
              </a:rPr>
              <a:t>언어에서는 멤버 변수와 구분</a:t>
            </a:r>
            <a:endParaRPr lang="en-US" altLang="ko-KR" dirty="0">
              <a:solidFill>
                <a:schemeClr val="tx1"/>
              </a:solidFill>
            </a:endParaRPr>
          </a:p>
          <a:p>
            <a:pPr marL="648000" lvl="2" indent="0">
              <a:buNone/>
              <a:defRPr/>
            </a:pPr>
            <a:r>
              <a:rPr lang="en-US" altLang="ko-KR" dirty="0">
                <a:solidFill>
                  <a:srgbClr val="00B050"/>
                </a:solidFill>
              </a:rPr>
              <a:t>    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속성과 멤버변수의 구분은 중간고사 이후 자세히 설명</a:t>
            </a:r>
            <a:endParaRPr lang="en-US" altLang="ko-KR" dirty="0">
              <a:solidFill>
                <a:srgbClr val="00B050"/>
              </a:solidFill>
            </a:endParaRPr>
          </a:p>
          <a:p>
            <a:pPr lvl="2">
              <a:defRPr/>
            </a:pPr>
            <a:r>
              <a:rPr lang="ko-KR" altLang="en-US" dirty="0">
                <a:solidFill>
                  <a:srgbClr val="C00000"/>
                </a:solidFill>
              </a:rPr>
              <a:t>메서드</a:t>
            </a:r>
            <a:r>
              <a:rPr lang="en-US" altLang="ko-KR" dirty="0"/>
              <a:t>(Method) : </a:t>
            </a:r>
            <a:r>
              <a:rPr lang="ko-KR" altLang="en-US" dirty="0"/>
              <a:t>요구되는 객체의 행동 모음</a:t>
            </a:r>
          </a:p>
          <a:p>
            <a:endParaRPr lang="ko-KR" alt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34FE42ED-341C-48D1-8346-67A9FD9D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99" y="3789040"/>
            <a:ext cx="4149725" cy="2432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008080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525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altLang="ko-KR" sz="20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altLang="ko-KR" sz="20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altLang="ko-KR" sz="20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5E8956DF-6768-4D3F-BDEE-5D1C17FEF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295" y="4647877"/>
            <a:ext cx="3313113" cy="40005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008080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525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멤버변수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(Variable)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속성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8EDA31A6-B784-44CC-9819-338E38543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295" y="5192390"/>
            <a:ext cx="3313113" cy="4042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008080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525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har char="•"/>
              <a:defRPr kumimoji="1" sz="200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5F5F5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(Method)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기능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17A6F23-33EB-483C-A680-63FDEF5F9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274894"/>
              </p:ext>
            </p:extLst>
          </p:nvPr>
        </p:nvGraphicFramePr>
        <p:xfrm>
          <a:off x="971550" y="3858890"/>
          <a:ext cx="2133600" cy="159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85398633"/>
                    </a:ext>
                  </a:extLst>
                </a:gridCol>
              </a:tblGrid>
              <a:tr h="417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명</a:t>
                      </a: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160840"/>
                  </a:ext>
                </a:extLst>
              </a:tr>
              <a:tr h="588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843544"/>
                  </a:ext>
                </a:extLst>
              </a:tr>
              <a:tr h="588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</a:p>
                  </a:txBody>
                  <a:tcPr marL="91420" marR="91420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042364"/>
                  </a:ext>
                </a:extLst>
              </a:tr>
            </a:tbl>
          </a:graphicData>
        </a:graphic>
      </p:graphicFrame>
      <p:sp>
        <p:nvSpPr>
          <p:cNvPr id="16" name="TextBox 3">
            <a:extLst>
              <a:ext uri="{FF2B5EF4-FFF2-40B4-BE49-F238E27FC236}">
                <a16:creationId xmlns:a16="http://schemas.microsoft.com/office/drawing/2014/main" id="{9B9C99A0-88FA-4B56-B825-56905A054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5660702"/>
            <a:ext cx="2865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r>
              <a:rPr lang="en-US" altLang="ko-KR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다이어그램 </a:t>
            </a:r>
            <a:r>
              <a:rPr lang="en-US" altLang="ko-KR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(UML)&gt;</a:t>
            </a:r>
            <a:endParaRPr lang="ko-KR" altLang="en-US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실습</a:t>
            </a:r>
            <a:r>
              <a:rPr lang="en-US" altLang="ko-KR" sz="4000" dirty="0"/>
              <a:t>2] </a:t>
            </a:r>
            <a:r>
              <a:rPr lang="ko-KR" altLang="en-US" sz="4000" dirty="0"/>
              <a:t>프로젝트 추가 </a:t>
            </a:r>
            <a:r>
              <a:rPr lang="en-US" altLang="ko-KR" sz="2000" dirty="0">
                <a:solidFill>
                  <a:srgbClr val="CC6600"/>
                </a:solidFill>
                <a:sym typeface="Wingdings" panose="05000000000000000000" pitchFamily="2" charset="2"/>
              </a:rPr>
              <a:t> UI </a:t>
            </a:r>
            <a:r>
              <a:rPr lang="ko-KR" altLang="en-US" sz="2000" dirty="0">
                <a:solidFill>
                  <a:srgbClr val="CC6600"/>
                </a:solidFill>
                <a:sym typeface="Wingdings" panose="05000000000000000000" pitchFamily="2" charset="2"/>
              </a:rPr>
              <a:t>제공되며 실습 않음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 프로젝트 구성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75568"/>
            <a:ext cx="7344816" cy="48605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178980" y="2695857"/>
            <a:ext cx="4237360" cy="3600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010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87313"/>
            <a:ext cx="9058274" cy="749300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2] </a:t>
            </a:r>
            <a:r>
              <a:rPr lang="ko-KR" altLang="en-US" sz="3200" dirty="0"/>
              <a:t>자동차 클래스 및 객체 </a:t>
            </a:r>
            <a:r>
              <a:rPr lang="en-US" altLang="ko-KR" sz="1600" dirty="0">
                <a:solidFill>
                  <a:srgbClr val="CC6600"/>
                </a:solidFill>
                <a:sym typeface="Wingdings" panose="05000000000000000000" pitchFamily="2" charset="2"/>
              </a:rPr>
              <a:t> UI </a:t>
            </a:r>
            <a:r>
              <a:rPr lang="ko-KR" altLang="en-US" sz="1600" dirty="0">
                <a:solidFill>
                  <a:srgbClr val="CC6600"/>
                </a:solidFill>
                <a:sym typeface="Wingdings" panose="05000000000000000000" pitchFamily="2" charset="2"/>
              </a:rPr>
              <a:t>제공되며 실습 않음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_02_AutomobileWindowsApp </a:t>
            </a:r>
            <a:r>
              <a:rPr lang="ko-KR" altLang="en-US" dirty="0"/>
              <a:t>프로젝트의 생성된 폼</a:t>
            </a:r>
            <a:r>
              <a:rPr lang="en-US" altLang="ko-KR" dirty="0"/>
              <a:t>(Form)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95" y="1612080"/>
            <a:ext cx="8441834" cy="46347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266752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87313"/>
            <a:ext cx="9058274" cy="749300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2] </a:t>
            </a:r>
            <a:r>
              <a:rPr lang="ko-KR" altLang="en-US" sz="3200" dirty="0"/>
              <a:t>자동차 클래스 및 객체 </a:t>
            </a:r>
            <a:r>
              <a:rPr lang="en-US" altLang="ko-KR" sz="1600" dirty="0">
                <a:solidFill>
                  <a:srgbClr val="CC6600"/>
                </a:solidFill>
                <a:sym typeface="Wingdings" panose="05000000000000000000" pitchFamily="2" charset="2"/>
              </a:rPr>
              <a:t> UI </a:t>
            </a:r>
            <a:r>
              <a:rPr lang="ko-KR" altLang="en-US" sz="1600" dirty="0">
                <a:solidFill>
                  <a:srgbClr val="CC6600"/>
                </a:solidFill>
                <a:sym typeface="Wingdings" panose="05000000000000000000" pitchFamily="2" charset="2"/>
              </a:rPr>
              <a:t>제공되며 실습 않음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_02_AutomobileWindowsApp </a:t>
            </a:r>
            <a:r>
              <a:rPr lang="ko-KR" altLang="en-US" dirty="0"/>
              <a:t>프로젝트의 폼</a:t>
            </a:r>
            <a:r>
              <a:rPr lang="en-US" altLang="ko-KR" dirty="0"/>
              <a:t> </a:t>
            </a:r>
            <a:r>
              <a:rPr lang="ko-KR" altLang="en-US" dirty="0"/>
              <a:t>디자인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2980952" cy="2990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1996" y="158881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34" y="189054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810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1448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96504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392" y="248676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0568" y="248676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7744" y="248676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810" y="2974903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454" y="3286262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428" y="3597621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4416" y="328498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8242" y="3617362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660614"/>
              </p:ext>
            </p:extLst>
          </p:nvPr>
        </p:nvGraphicFramePr>
        <p:xfrm>
          <a:off x="3419872" y="1503640"/>
          <a:ext cx="5483392" cy="480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896">
                  <a:extLst>
                    <a:ext uri="{9D8B030D-6E8A-4147-A177-3AD203B41FA5}">
                      <a16:colId xmlns:a16="http://schemas.microsoft.com/office/drawing/2014/main" val="330008085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650631575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76412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일련번호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09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AutomobileForm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자동차 클래스 기초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4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GroupBox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입력정보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99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차종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3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ComboBox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cbType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Items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컬렉션 편집기 이용 입력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 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승용차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6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Text: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속도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32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txtSpeed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0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48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btnCreate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객체 생성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08263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baseline="0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btnAccel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가속 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(5)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38139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btnReduce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감속 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(5)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876596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7313"/>
            <a:ext cx="9036050" cy="749300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2] </a:t>
            </a:r>
            <a:r>
              <a:rPr lang="ko-KR" altLang="en-US" sz="3200" dirty="0"/>
              <a:t>자동차 클래스 및 객체 </a:t>
            </a:r>
            <a:r>
              <a:rPr lang="en-US" altLang="ko-KR" sz="1600" dirty="0">
                <a:solidFill>
                  <a:srgbClr val="CC6600"/>
                </a:solidFill>
                <a:sym typeface="Wingdings" panose="05000000000000000000" pitchFamily="2" charset="2"/>
              </a:rPr>
              <a:t> UI </a:t>
            </a:r>
            <a:r>
              <a:rPr lang="ko-KR" altLang="en-US" sz="1600" dirty="0">
                <a:solidFill>
                  <a:srgbClr val="CC6600"/>
                </a:solidFill>
                <a:sym typeface="Wingdings" panose="05000000000000000000" pitchFamily="2" charset="2"/>
              </a:rPr>
              <a:t>제공되며 실습 않음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_02_AutomobileWindowsApp </a:t>
            </a:r>
            <a:r>
              <a:rPr lang="ko-KR" altLang="en-US" dirty="0"/>
              <a:t>프로젝트의 폼</a:t>
            </a:r>
            <a:r>
              <a:rPr lang="en-US" altLang="ko-KR" dirty="0"/>
              <a:t> </a:t>
            </a:r>
            <a:r>
              <a:rPr lang="ko-KR" altLang="en-US" dirty="0"/>
              <a:t>디자인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2980952" cy="2990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1996" y="158881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34" y="189054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810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1448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96504" y="21482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392" y="248676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0568" y="248676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7744" y="248676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810" y="2974903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454" y="3286262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428" y="3597621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4416" y="328498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8242" y="3617362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026"/>
              </p:ext>
            </p:extLst>
          </p:nvPr>
        </p:nvGraphicFramePr>
        <p:xfrm>
          <a:off x="3419872" y="1622152"/>
          <a:ext cx="548339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896">
                  <a:extLst>
                    <a:ext uri="{9D8B030D-6E8A-4147-A177-3AD203B41FA5}">
                      <a16:colId xmlns:a16="http://schemas.microsoft.com/office/drawing/2014/main" val="330008085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650631575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76412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일련번호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095889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GroupBox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객체 결과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06417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차종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481397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현재속도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: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581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lblType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AutoSize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Size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100,20</a:t>
                      </a:r>
                    </a:p>
                    <a:p>
                      <a:pPr latinLnBrk="1"/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TextAlign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MiddleCenter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96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(Name)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lblSpeed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AutoSize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Size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100,20</a:t>
                      </a:r>
                    </a:p>
                    <a:p>
                      <a:pPr latinLnBrk="1"/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TextAlign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MiddleCenter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73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17219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7313"/>
            <a:ext cx="9036050" cy="749300"/>
          </a:xfrm>
        </p:spPr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2] </a:t>
            </a:r>
            <a:r>
              <a:rPr lang="ko-KR" altLang="en-US" sz="3600" dirty="0"/>
              <a:t>윈도우 응용 예제의 폼 디자인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솔루션 탐색기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rgbClr val="0070C0"/>
                </a:solidFill>
              </a:rPr>
              <a:t>_02_AutombileWindowsApp </a:t>
            </a:r>
            <a:r>
              <a:rPr lang="en-US" altLang="ko-KR" dirty="0"/>
              <a:t>- </a:t>
            </a:r>
            <a:r>
              <a:rPr lang="en-US" altLang="ko-KR" dirty="0" err="1">
                <a:solidFill>
                  <a:srgbClr val="C00000"/>
                </a:solidFill>
              </a:rPr>
              <a:t>AutomobileForm.cs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더블 클릭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63" y="1988840"/>
            <a:ext cx="4209524" cy="43619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0841367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48" y="87313"/>
            <a:ext cx="9036051" cy="74930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2] </a:t>
            </a:r>
            <a:r>
              <a:rPr lang="ko-KR" altLang="en-US" dirty="0"/>
              <a:t>자동차 클래스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솔루션 탐색기 </a:t>
            </a:r>
            <a:r>
              <a:rPr lang="en-US" altLang="ko-KR" dirty="0"/>
              <a:t>- _02_AutombileWindowsApp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오른 마우스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추가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새 항목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895" y="2061832"/>
            <a:ext cx="5882434" cy="42474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1914892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2] </a:t>
            </a:r>
            <a:r>
              <a:rPr lang="ko-KR" altLang="en-US" sz="3200" dirty="0"/>
              <a:t>자동차 클래스 및 객체 </a:t>
            </a:r>
            <a:r>
              <a:rPr lang="en-US" altLang="ko-KR" sz="3200" dirty="0"/>
              <a:t>– </a:t>
            </a:r>
            <a:r>
              <a:rPr lang="ko-KR" altLang="en-US" sz="3200" dirty="0"/>
              <a:t>윈도우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 항목 추가 대화상자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44" y="1473974"/>
            <a:ext cx="7308312" cy="508875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63688" y="6021288"/>
            <a:ext cx="46805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Automobile.cs</a:t>
            </a:r>
            <a:endParaRPr lang="ko-KR" altLang="en-US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50816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2] </a:t>
            </a:r>
            <a:r>
              <a:rPr lang="ko-KR" altLang="en-US" sz="3200" dirty="0"/>
              <a:t>자동차 클래스 및 객체 </a:t>
            </a:r>
            <a:r>
              <a:rPr lang="en-US" altLang="ko-KR" sz="3200" dirty="0"/>
              <a:t>– </a:t>
            </a:r>
            <a:r>
              <a:rPr lang="ko-KR" altLang="en-US" sz="3200" dirty="0"/>
              <a:t>윈도우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추가된</a:t>
            </a:r>
            <a:r>
              <a:rPr lang="en-US" altLang="ko-KR" dirty="0"/>
              <a:t> </a:t>
            </a:r>
            <a:r>
              <a:rPr lang="ko-KR" altLang="en-US" dirty="0"/>
              <a:t>클래스의 모습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90373"/>
            <a:ext cx="4752528" cy="49264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974094" y="1988840"/>
            <a:ext cx="3822042" cy="40324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20773" y="5252434"/>
            <a:ext cx="3822041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_01_AutomobileConsoleApp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</a:t>
            </a:r>
            <a:r>
              <a:rPr lang="en-US" altLang="ko-KR" sz="20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Automobile.cs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소스코드 </a:t>
            </a:r>
            <a:r>
              <a:rPr lang="ko-KR" altLang="en-US" sz="20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22604184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2] </a:t>
            </a:r>
            <a:r>
              <a:rPr lang="ko-KR" altLang="en-US" sz="3200" dirty="0"/>
              <a:t>자동차 클래스 및 객체 </a:t>
            </a:r>
            <a:r>
              <a:rPr lang="en-US" altLang="ko-KR" sz="3200" dirty="0"/>
              <a:t>– </a:t>
            </a:r>
            <a:r>
              <a:rPr lang="ko-KR" altLang="en-US" sz="3200" dirty="0"/>
              <a:t>윈도우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Form</a:t>
            </a:r>
            <a:r>
              <a:rPr lang="ko-KR" altLang="en-US" dirty="0"/>
              <a:t>의 소스코드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   </a:t>
            </a:r>
            <a:r>
              <a:rPr lang="ko-KR" altLang="en-US" sz="2000" dirty="0">
                <a:sym typeface="Wingdings" panose="05000000000000000000" pitchFamily="2" charset="2"/>
              </a:rPr>
              <a:t>멤버 변수 추가</a:t>
            </a:r>
            <a:r>
              <a:rPr lang="en-US" altLang="ko-KR" sz="2000" dirty="0">
                <a:sym typeface="Wingdings" panose="05000000000000000000" pitchFamily="2" charset="2"/>
              </a:rPr>
              <a:t>, 3</a:t>
            </a:r>
            <a:r>
              <a:rPr lang="ko-KR" altLang="en-US" sz="2000" dirty="0">
                <a:sym typeface="Wingdings" panose="05000000000000000000" pitchFamily="2" charset="2"/>
              </a:rPr>
              <a:t>개 버튼 각각 더블클릭 후 다음 페이지 입력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9" y="2060848"/>
            <a:ext cx="8850411" cy="33843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763688" y="3068960"/>
            <a:ext cx="4968552" cy="9361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82" y="4291275"/>
            <a:ext cx="2114286" cy="20952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55523" y="5085184"/>
            <a:ext cx="1812822" cy="28847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015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2] </a:t>
            </a:r>
            <a:r>
              <a:rPr lang="ko-KR" altLang="en-US" sz="3200" dirty="0"/>
              <a:t>자동차 클래스 및 객체 </a:t>
            </a:r>
            <a:r>
              <a:rPr lang="en-US" altLang="ko-KR" sz="3200" dirty="0"/>
              <a:t>– </a:t>
            </a:r>
            <a:r>
              <a:rPr lang="ko-KR" altLang="en-US" sz="3200" dirty="0"/>
              <a:t>윈도우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Form</a:t>
            </a:r>
            <a:r>
              <a:rPr lang="ko-KR" altLang="en-US" dirty="0"/>
              <a:t>의 소스코드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15" y="1409952"/>
            <a:ext cx="7838547" cy="51210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483767" y="1916832"/>
            <a:ext cx="6196009" cy="21602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80446" y="5013176"/>
            <a:ext cx="6196009" cy="12961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6941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] </a:t>
            </a:r>
            <a:r>
              <a:rPr lang="ko-KR" altLang="en-US" sz="3600" dirty="0"/>
              <a:t>자동차 클래스 정의 및 객체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81075"/>
            <a:ext cx="8950325" cy="5519738"/>
          </a:xfrm>
        </p:spPr>
        <p:txBody>
          <a:bodyPr/>
          <a:lstStyle/>
          <a:p>
            <a:r>
              <a:rPr lang="ko-KR" altLang="en-US" dirty="0"/>
              <a:t>자동차</a:t>
            </a:r>
            <a:r>
              <a:rPr lang="en-US" altLang="ko-KR" dirty="0"/>
              <a:t>(Automobile)</a:t>
            </a:r>
            <a:r>
              <a:rPr lang="ko-KR" altLang="en-US" dirty="0"/>
              <a:t> 클래스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아주 간단하게 정의</a:t>
            </a:r>
            <a:endParaRPr lang="en-US" altLang="ko-KR" dirty="0"/>
          </a:p>
          <a:p>
            <a:pPr lvl="1"/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종류</a:t>
            </a:r>
            <a:r>
              <a:rPr lang="en-US" altLang="ko-KR" dirty="0"/>
              <a:t>(type), </a:t>
            </a:r>
            <a:r>
              <a:rPr lang="ko-KR" altLang="en-US" dirty="0"/>
              <a:t>속도</a:t>
            </a:r>
            <a:r>
              <a:rPr lang="en-US" altLang="ko-KR" dirty="0"/>
              <a:t>(speed)</a:t>
            </a:r>
          </a:p>
          <a:p>
            <a:pPr lvl="1"/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sz="2000" dirty="0"/>
              <a:t>가속하다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SpeedUp</a:t>
            </a:r>
            <a:r>
              <a:rPr lang="en-US" altLang="ko-KR" sz="2000" dirty="0"/>
              <a:t>), </a:t>
            </a:r>
            <a:r>
              <a:rPr lang="ko-KR" altLang="en-US" sz="2000" dirty="0"/>
              <a:t>감속하다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SpeedDown</a:t>
            </a:r>
            <a:r>
              <a:rPr lang="en-US" altLang="ko-KR" sz="2000" dirty="0"/>
              <a:t>), </a:t>
            </a:r>
            <a:r>
              <a:rPr lang="ko-KR" altLang="en-US" sz="2000" dirty="0"/>
              <a:t>정지하다</a:t>
            </a:r>
            <a:r>
              <a:rPr lang="en-US" altLang="ko-KR" sz="2000" dirty="0"/>
              <a:t>(Stop)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61727"/>
              </p:ext>
            </p:extLst>
          </p:nvPr>
        </p:nvGraphicFramePr>
        <p:xfrm>
          <a:off x="3059832" y="2924944"/>
          <a:ext cx="30243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30590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Automobile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65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  <a:p>
                      <a:pPr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speed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83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SpeedUp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SpeedDown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8287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36350" y="5700985"/>
            <a:ext cx="2871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(UML)&gt;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816982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2] </a:t>
            </a:r>
            <a:r>
              <a:rPr lang="ko-KR" altLang="en-US" sz="3200" dirty="0"/>
              <a:t>자동차 클래스 및 객체 </a:t>
            </a:r>
            <a:r>
              <a:rPr lang="en-US" altLang="ko-KR" sz="3200" dirty="0"/>
              <a:t>– </a:t>
            </a:r>
            <a:r>
              <a:rPr lang="ko-KR" altLang="en-US" sz="3200" dirty="0"/>
              <a:t>윈도우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Form</a:t>
            </a:r>
            <a:r>
              <a:rPr lang="ko-KR" altLang="en-US" dirty="0"/>
              <a:t>의 소스코드 </a:t>
            </a:r>
            <a:r>
              <a:rPr lang="en-US" altLang="ko-KR" dirty="0">
                <a:sym typeface="Wingdings" panose="05000000000000000000" pitchFamily="2" charset="2"/>
              </a:rPr>
              <a:t> 3</a:t>
            </a:r>
            <a:r>
              <a:rPr lang="ko-KR" altLang="en-US" dirty="0">
                <a:sym typeface="Wingdings" panose="05000000000000000000" pitchFamily="2" charset="2"/>
              </a:rPr>
              <a:t>개 버튼 더블클릭 후 입력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0" y="1484784"/>
            <a:ext cx="8692584" cy="49017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267744" y="2132856"/>
            <a:ext cx="6552728" cy="14401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3688" y="3933056"/>
            <a:ext cx="7056784" cy="20162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1106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2] </a:t>
            </a:r>
            <a:r>
              <a:rPr lang="ko-KR" altLang="en-US" sz="3200" dirty="0"/>
              <a:t>자동차 클래스 및 객체 </a:t>
            </a:r>
            <a:r>
              <a:rPr lang="en-US" altLang="ko-KR" sz="3200" dirty="0"/>
              <a:t>– </a:t>
            </a:r>
            <a:r>
              <a:rPr lang="ko-KR" altLang="en-US" sz="3200" dirty="0"/>
              <a:t>윈도우 응용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이벤트 </a:t>
            </a:r>
            <a:r>
              <a:rPr lang="ko-KR" altLang="en-US" sz="2800" dirty="0" err="1"/>
              <a:t>핸들러와</a:t>
            </a:r>
            <a:r>
              <a:rPr lang="ko-KR" altLang="en-US" sz="2800" dirty="0"/>
              <a:t> 사용자 정의 메서드</a:t>
            </a:r>
            <a:endParaRPr lang="en-US" altLang="ko-KR" sz="2800" dirty="0"/>
          </a:p>
          <a:p>
            <a:pPr lvl="1"/>
            <a:r>
              <a:rPr lang="ko-KR" altLang="en-US" sz="2400" dirty="0"/>
              <a:t>이벤트 </a:t>
            </a:r>
            <a:r>
              <a:rPr lang="ko-KR" altLang="en-US" sz="2400" dirty="0" err="1"/>
              <a:t>핸들러</a:t>
            </a:r>
            <a:endParaRPr lang="en-US" altLang="ko-KR" sz="2400" dirty="0"/>
          </a:p>
          <a:p>
            <a:pPr lvl="2"/>
            <a:r>
              <a:rPr lang="ko-KR" altLang="en-US" sz="2000" dirty="0"/>
              <a:t>컨트롤과 관련된 동작을 기술</a:t>
            </a:r>
            <a:endParaRPr lang="en-US" altLang="ko-KR" sz="2000" dirty="0"/>
          </a:p>
          <a:p>
            <a:pPr lvl="2"/>
            <a:r>
              <a:rPr lang="ko-KR" altLang="en-US" sz="2000" dirty="0"/>
              <a:t>보통 컨트롤을 더블클릭하여 </a:t>
            </a:r>
            <a:r>
              <a:rPr lang="ko-KR" altLang="en-US" sz="2000" dirty="0" err="1"/>
              <a:t>소스창으로</a:t>
            </a:r>
            <a:r>
              <a:rPr lang="ko-KR" altLang="en-US" sz="2000" dirty="0"/>
              <a:t> 이동하고</a:t>
            </a:r>
            <a:r>
              <a:rPr lang="en-US" altLang="ko-KR" sz="2000" dirty="0"/>
              <a:t>, </a:t>
            </a:r>
            <a:r>
              <a:rPr lang="ko-KR" altLang="en-US" sz="2000" dirty="0"/>
              <a:t>메서드 내부 코드만 입력</a:t>
            </a:r>
            <a:endParaRPr lang="en-US" altLang="ko-KR" sz="2000" dirty="0"/>
          </a:p>
          <a:p>
            <a:pPr lvl="2"/>
            <a:r>
              <a:rPr lang="en-US" altLang="ko-KR" sz="2000" dirty="0"/>
              <a:t>“</a:t>
            </a:r>
            <a:r>
              <a:rPr lang="ko-KR" altLang="en-US" sz="2000" dirty="0">
                <a:solidFill>
                  <a:srgbClr val="0000FF"/>
                </a:solidFill>
              </a:rPr>
              <a:t>컨트롤명</a:t>
            </a:r>
            <a:r>
              <a:rPr lang="en-US" altLang="ko-KR" sz="2000" dirty="0">
                <a:solidFill>
                  <a:srgbClr val="0000FF"/>
                </a:solidFill>
              </a:rPr>
              <a:t>_</a:t>
            </a:r>
            <a:r>
              <a:rPr lang="ko-KR" altLang="en-US" sz="2000" dirty="0">
                <a:solidFill>
                  <a:srgbClr val="0000FF"/>
                </a:solidFill>
              </a:rPr>
              <a:t>이벤트명</a:t>
            </a:r>
            <a:r>
              <a:rPr lang="en-US" altLang="ko-KR" sz="2000" dirty="0">
                <a:solidFill>
                  <a:srgbClr val="0000FF"/>
                </a:solidFill>
              </a:rPr>
              <a:t>()</a:t>
            </a:r>
            <a:r>
              <a:rPr lang="en-US" altLang="ko-KR" sz="2000" dirty="0"/>
              <a:t>” </a:t>
            </a:r>
            <a:r>
              <a:rPr lang="ko-KR" altLang="en-US" sz="2000" dirty="0"/>
              <a:t>형식으로 자동 정의됨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1"/>
            <a:r>
              <a:rPr lang="ko-KR" altLang="en-US" sz="2400" dirty="0"/>
              <a:t>사용자 정의 메서드</a:t>
            </a:r>
            <a:endParaRPr lang="en-US" altLang="ko-KR" sz="2400" dirty="0"/>
          </a:p>
          <a:p>
            <a:pPr lvl="2"/>
            <a:r>
              <a:rPr lang="ko-KR" altLang="en-US" sz="2000" dirty="0"/>
              <a:t>메서드 명과 내부 소스코드 모두를 입력</a:t>
            </a:r>
            <a:endParaRPr lang="en-US" altLang="ko-KR" sz="2000" dirty="0"/>
          </a:p>
          <a:p>
            <a:pPr lvl="2"/>
            <a:r>
              <a:rPr lang="en-US" altLang="ko-KR" sz="2000" dirty="0"/>
              <a:t>Naming Convention</a:t>
            </a:r>
            <a:r>
              <a:rPr lang="ko-KR" altLang="en-US" sz="2000" dirty="0"/>
              <a:t>에 의거</a:t>
            </a:r>
            <a:r>
              <a:rPr lang="en-US" altLang="ko-KR" sz="2000" dirty="0"/>
              <a:t>, </a:t>
            </a:r>
            <a:r>
              <a:rPr lang="ko-KR" altLang="en-US" sz="2000" dirty="0"/>
              <a:t>메서드 이름에 밑줄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_</a:t>
            </a:r>
            <a:r>
              <a:rPr lang="en-US" altLang="ko-KR" sz="2000" dirty="0"/>
              <a:t>) </a:t>
            </a:r>
            <a:r>
              <a:rPr lang="ko-KR" altLang="en-US" sz="2000" dirty="0"/>
              <a:t>사용하지 않음</a:t>
            </a:r>
          </a:p>
        </p:txBody>
      </p:sp>
    </p:spTree>
    <p:extLst>
      <p:ext uri="{BB962C8B-B14F-4D97-AF65-F5344CB8AC3E}">
        <p14:creationId xmlns:p14="http://schemas.microsoft.com/office/powerpoint/2010/main" val="3832507912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2] </a:t>
            </a:r>
            <a:r>
              <a:rPr lang="ko-KR" altLang="en-US" sz="3200" dirty="0"/>
              <a:t>자동차 클래스 및 객체 </a:t>
            </a:r>
            <a:r>
              <a:rPr lang="en-US" altLang="ko-KR" sz="3200" dirty="0"/>
              <a:t>– </a:t>
            </a:r>
            <a:r>
              <a:rPr lang="ko-KR" altLang="en-US" sz="3200" dirty="0"/>
              <a:t>윈도우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  <a:endParaRPr lang="en-US" altLang="ko-KR" dirty="0"/>
          </a:p>
          <a:p>
            <a:pPr lvl="1"/>
            <a:r>
              <a:rPr lang="ko-KR" altLang="en-US" dirty="0"/>
              <a:t>솔루션탐색기 </a:t>
            </a:r>
            <a:r>
              <a:rPr lang="en-US" altLang="ko-KR" dirty="0"/>
              <a:t>- _02_AutomobileWindowsApp – </a:t>
            </a:r>
            <a:r>
              <a:rPr lang="ko-KR" altLang="en-US" dirty="0"/>
              <a:t>오른 마우스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시작프로젝트로 설정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^F5 </a:t>
            </a:r>
            <a:r>
              <a:rPr lang="en-US" altLang="ko-KR" dirty="0"/>
              <a:t>(</a:t>
            </a:r>
            <a:r>
              <a:rPr lang="ko-KR" altLang="en-US" dirty="0"/>
              <a:t>디버그</a:t>
            </a:r>
            <a:r>
              <a:rPr lang="en-US" altLang="ko-KR" dirty="0"/>
              <a:t>-</a:t>
            </a:r>
            <a:r>
              <a:rPr lang="ko-KR" altLang="en-US" dirty="0"/>
              <a:t>디버깅하지않고 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3" y="2962514"/>
            <a:ext cx="2857143" cy="28571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747" y="2996952"/>
            <a:ext cx="2857143" cy="28571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448" y="2996952"/>
            <a:ext cx="2857143" cy="285714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19375" y="3519117"/>
            <a:ext cx="648072" cy="4023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91183" y="3988734"/>
            <a:ext cx="792088" cy="4023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83271" y="4720238"/>
            <a:ext cx="1080120" cy="569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47029" y="3961117"/>
            <a:ext cx="792088" cy="4023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48256" y="5035878"/>
            <a:ext cx="1080120" cy="285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4651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] </a:t>
            </a:r>
            <a:r>
              <a:rPr lang="ko-KR" altLang="en-US" sz="3600" dirty="0"/>
              <a:t>윈도우 탐색기로 실행 파일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/>
              <a:t>D:\Programming\2023-2-OOP\_03_ClassAndObject\_01_AutomobileConsoleApp\</a:t>
            </a:r>
            <a:r>
              <a:rPr lang="en-US" altLang="ko-KR" sz="1400" dirty="0">
                <a:solidFill>
                  <a:srgbClr val="006600"/>
                </a:solidFill>
              </a:rPr>
              <a:t>bin\Debug</a:t>
            </a:r>
            <a:endParaRPr lang="ko-KR" altLang="en-US" sz="1400" dirty="0">
              <a:solidFill>
                <a:srgbClr val="0066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6460666" cy="40718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33" y="3834507"/>
            <a:ext cx="6451617" cy="26964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979712" y="3448700"/>
            <a:ext cx="2088232" cy="1963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3968" y="4509120"/>
            <a:ext cx="2088232" cy="1963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67030" y="5731728"/>
            <a:ext cx="3491340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파일 </a:t>
            </a:r>
            <a:r>
              <a:rPr lang="ko-KR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더블클릭해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보세요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콘솔 응용은 나타났다 바로 사라짐</a:t>
            </a:r>
            <a:endParaRPr lang="en-US" altLang="ko-KR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 응용은 동작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6315320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/>
              <a:t>1] </a:t>
            </a:r>
            <a:r>
              <a:rPr lang="ko-KR" altLang="en-US" dirty="0"/>
              <a:t>실행결과 제출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결과 </a:t>
            </a:r>
            <a:r>
              <a:rPr lang="en-US" altLang="ko-KR" dirty="0"/>
              <a:t>2</a:t>
            </a:r>
            <a:r>
              <a:rPr lang="ko-KR" altLang="en-US" dirty="0"/>
              <a:t>개를 스크린 캡처하여 </a:t>
            </a:r>
            <a:r>
              <a:rPr lang="en-US" altLang="ko-KR" dirty="0"/>
              <a:t>LMS</a:t>
            </a:r>
            <a:r>
              <a:rPr lang="ko-KR" altLang="en-US" dirty="0"/>
              <a:t>의 과제물에 업로드</a:t>
            </a:r>
            <a:endParaRPr lang="en-US" altLang="ko-KR" dirty="0"/>
          </a:p>
          <a:p>
            <a:pPr lvl="1"/>
            <a:r>
              <a:rPr lang="ko-KR" altLang="en-US" dirty="0"/>
              <a:t>두 결과 사진을 </a:t>
            </a:r>
            <a:r>
              <a:rPr lang="en-US" altLang="ko-KR" dirty="0"/>
              <a:t>ZIP </a:t>
            </a:r>
            <a:r>
              <a:rPr lang="ko-KR" altLang="en-US" dirty="0"/>
              <a:t>방식으로 압축하여 제출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6421650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/>
              <a:t>2] </a:t>
            </a:r>
            <a:r>
              <a:rPr lang="ko-KR" altLang="en-US" dirty="0" err="1"/>
              <a:t>구글링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구글에서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rgbClr val="006600"/>
                </a:solidFill>
              </a:rPr>
              <a:t>클래스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006600"/>
                </a:solidFill>
              </a:rPr>
              <a:t>객체</a:t>
            </a:r>
            <a:r>
              <a:rPr lang="en-US" altLang="ko-KR" dirty="0"/>
              <a:t>"</a:t>
            </a:r>
            <a:r>
              <a:rPr lang="ko-KR" altLang="en-US" dirty="0"/>
              <a:t>를 검색</a:t>
            </a:r>
            <a:endParaRPr lang="en-US" altLang="ko-KR" dirty="0"/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Java </a:t>
            </a:r>
            <a:r>
              <a:rPr lang="ko-KR" altLang="en-US" dirty="0"/>
              <a:t>언어의 내용이 검색되는데</a:t>
            </a:r>
            <a:r>
              <a:rPr lang="en-US" altLang="ko-KR" dirty="0"/>
              <a:t>, </a:t>
            </a:r>
            <a:r>
              <a:rPr lang="ko-KR" altLang="en-US" dirty="0"/>
              <a:t>기본 개념은 </a:t>
            </a:r>
            <a:r>
              <a:rPr lang="en-US" altLang="ko-KR" dirty="0"/>
              <a:t>C#</a:t>
            </a:r>
            <a:r>
              <a:rPr lang="ko-KR" altLang="en-US" dirty="0"/>
              <a:t>과 동일</a:t>
            </a:r>
            <a:endParaRPr lang="en-US" altLang="ko-KR" dirty="0"/>
          </a:p>
          <a:p>
            <a:pPr lvl="1"/>
            <a:r>
              <a:rPr lang="ko-KR" altLang="en-US" dirty="0"/>
              <a:t>무지하게 많은 결과가 나올 것인데</a:t>
            </a:r>
            <a:r>
              <a:rPr lang="en-US" altLang="ko-KR" dirty="0"/>
              <a:t> </a:t>
            </a:r>
            <a:r>
              <a:rPr lang="ko-KR" altLang="en-US" dirty="0"/>
              <a:t>한번 읽어 보기 바라며</a:t>
            </a:r>
            <a:r>
              <a:rPr lang="en-US" altLang="ko-KR" dirty="0"/>
              <a:t>, </a:t>
            </a:r>
            <a:r>
              <a:rPr lang="ko-KR" altLang="en-US" dirty="0"/>
              <a:t>그 중 하나의 결과를 한글</a:t>
            </a:r>
            <a:r>
              <a:rPr lang="en-US" altLang="ko-KR" dirty="0"/>
              <a:t>, </a:t>
            </a:r>
            <a:r>
              <a:rPr lang="ko-KR" altLang="en-US" dirty="0"/>
              <a:t>워드</a:t>
            </a:r>
            <a:r>
              <a:rPr lang="en-US" altLang="ko-KR" dirty="0"/>
              <a:t>, </a:t>
            </a:r>
            <a:r>
              <a:rPr lang="ko-KR" altLang="en-US" dirty="0" err="1"/>
              <a:t>텍스트문서</a:t>
            </a:r>
            <a:r>
              <a:rPr lang="ko-KR" altLang="en-US" dirty="0"/>
              <a:t> 등 형식은 상관없이 </a:t>
            </a:r>
            <a:r>
              <a:rPr lang="ko-KR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요약</a:t>
            </a:r>
            <a:r>
              <a:rPr lang="ko-KR" altLang="en-US" dirty="0"/>
              <a:t>하여 제출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126532"/>
      </p:ext>
    </p:extLst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508104" cy="685800"/>
          </a:xfrm>
        </p:spPr>
        <p:txBody>
          <a:bodyPr/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정의 및 객체의 생성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91435"/>
              </p:ext>
            </p:extLst>
          </p:nvPr>
        </p:nvGraphicFramePr>
        <p:xfrm>
          <a:off x="107951" y="985759"/>
          <a:ext cx="4391596" cy="547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9753">
                  <a:extLst>
                    <a:ext uri="{9D8B030D-6E8A-4147-A177-3AD203B41FA5}">
                      <a16:colId xmlns:a16="http://schemas.microsoft.com/office/drawing/2014/main" val="2033219562"/>
                    </a:ext>
                  </a:extLst>
                </a:gridCol>
                <a:gridCol w="1440648">
                  <a:extLst>
                    <a:ext uri="{9D8B030D-6E8A-4147-A177-3AD203B41FA5}">
                      <a16:colId xmlns:a16="http://schemas.microsoft.com/office/drawing/2014/main" val="828989972"/>
                    </a:ext>
                  </a:extLst>
                </a:gridCol>
                <a:gridCol w="1151195">
                  <a:extLst>
                    <a:ext uri="{9D8B030D-6E8A-4147-A177-3AD203B41FA5}">
                      <a16:colId xmlns:a16="http://schemas.microsoft.com/office/drawing/2014/main" val="1028980698"/>
                    </a:ext>
                  </a:extLst>
                </a:gridCol>
              </a:tblGrid>
              <a:tr h="260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590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accelerate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54047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95712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align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58426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45289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argument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50661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automobile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709297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4791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basic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95027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55573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8457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 (caller)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27492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center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2070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6651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38652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collect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43899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collection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5444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2624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3392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component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6443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53811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11143"/>
              </p:ext>
            </p:extLst>
          </p:nvPr>
        </p:nvGraphicFramePr>
        <p:xfrm>
          <a:off x="4644456" y="980728"/>
          <a:ext cx="4391593" cy="547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9752">
                  <a:extLst>
                    <a:ext uri="{9D8B030D-6E8A-4147-A177-3AD203B41FA5}">
                      <a16:colId xmlns:a16="http://schemas.microsoft.com/office/drawing/2014/main" val="2033219562"/>
                    </a:ext>
                  </a:extLst>
                </a:gridCol>
                <a:gridCol w="1440647">
                  <a:extLst>
                    <a:ext uri="{9D8B030D-6E8A-4147-A177-3AD203B41FA5}">
                      <a16:colId xmlns:a16="http://schemas.microsoft.com/office/drawing/2014/main" val="828989972"/>
                    </a:ext>
                  </a:extLst>
                </a:gridCol>
                <a:gridCol w="1151194">
                  <a:extLst>
                    <a:ext uri="{9D8B030D-6E8A-4147-A177-3AD203B41FA5}">
                      <a16:colId xmlns:a16="http://schemas.microsoft.com/office/drawing/2014/main" val="1028980698"/>
                    </a:ext>
                  </a:extLst>
                </a:gridCol>
              </a:tblGrid>
              <a:tr h="260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590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construct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54047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95712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58426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45289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destruct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50661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709297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draw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4791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95027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friend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55573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garbage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8457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27492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2070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6651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information (Info)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38652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initialize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43899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instance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5444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2624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3392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6443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53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419624"/>
      </p:ext>
    </p:extLst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292080" cy="685800"/>
          </a:xfrm>
        </p:spPr>
        <p:txBody>
          <a:bodyPr/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정의 및 객체의 생성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66170"/>
              </p:ext>
            </p:extLst>
          </p:nvPr>
        </p:nvGraphicFramePr>
        <p:xfrm>
          <a:off x="251520" y="1052736"/>
          <a:ext cx="4248026" cy="547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0906">
                  <a:extLst>
                    <a:ext uri="{9D8B030D-6E8A-4147-A177-3AD203B41FA5}">
                      <a16:colId xmlns:a16="http://schemas.microsoft.com/office/drawing/2014/main" val="2033219562"/>
                    </a:ext>
                  </a:extLst>
                </a:gridCol>
                <a:gridCol w="1113560">
                  <a:extLst>
                    <a:ext uri="{9D8B030D-6E8A-4147-A177-3AD203B41FA5}">
                      <a16:colId xmlns:a16="http://schemas.microsoft.com/office/drawing/2014/main" val="828989972"/>
                    </a:ext>
                  </a:extLst>
                </a:gridCol>
                <a:gridCol w="1113560">
                  <a:extLst>
                    <a:ext uri="{9D8B030D-6E8A-4147-A177-3AD203B41FA5}">
                      <a16:colId xmlns:a16="http://schemas.microsoft.com/office/drawing/2014/main" val="1028980698"/>
                    </a:ext>
                  </a:extLst>
                </a:gridCol>
              </a:tblGrid>
              <a:tr h="260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590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54047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95712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maximum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58426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45289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middle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50661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minimum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709297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4791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modifier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95027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multi-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55573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8457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namespace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27492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orientation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2070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overload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6651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38652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parse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43899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partial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5444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2624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picture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3392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6443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53811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53329"/>
              </p:ext>
            </p:extLst>
          </p:nvPr>
        </p:nvGraphicFramePr>
        <p:xfrm>
          <a:off x="4788024" y="1047705"/>
          <a:ext cx="4248026" cy="547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0906">
                  <a:extLst>
                    <a:ext uri="{9D8B030D-6E8A-4147-A177-3AD203B41FA5}">
                      <a16:colId xmlns:a16="http://schemas.microsoft.com/office/drawing/2014/main" val="2033219562"/>
                    </a:ext>
                  </a:extLst>
                </a:gridCol>
                <a:gridCol w="1113560">
                  <a:extLst>
                    <a:ext uri="{9D8B030D-6E8A-4147-A177-3AD203B41FA5}">
                      <a16:colId xmlns:a16="http://schemas.microsoft.com/office/drawing/2014/main" val="828989972"/>
                    </a:ext>
                  </a:extLst>
                </a:gridCol>
                <a:gridCol w="1113560">
                  <a:extLst>
                    <a:ext uri="{9D8B030D-6E8A-4147-A177-3AD203B41FA5}">
                      <a16:colId xmlns:a16="http://schemas.microsoft.com/office/drawing/2014/main" val="1028980698"/>
                    </a:ext>
                  </a:extLst>
                </a:gridCol>
              </a:tblGrid>
              <a:tr h="260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590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54047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reduce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95712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reference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58426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45289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50661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709297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4791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speed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95027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square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55573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8457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stop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27492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stretch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2070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6651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suspend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38652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43899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5444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track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2624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3392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6443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variable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53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645648"/>
      </p:ext>
    </p:extLst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364088" cy="685800"/>
          </a:xfrm>
        </p:spPr>
        <p:txBody>
          <a:bodyPr/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정의 및 객체의 생성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4981"/>
              </p:ext>
            </p:extLst>
          </p:nvPr>
        </p:nvGraphicFramePr>
        <p:xfrm>
          <a:off x="107504" y="1052736"/>
          <a:ext cx="4392042" cy="547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3321956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828989972"/>
                    </a:ext>
                  </a:extLst>
                </a:gridCol>
                <a:gridCol w="1367706">
                  <a:extLst>
                    <a:ext uri="{9D8B030D-6E8A-4147-A177-3AD203B41FA5}">
                      <a16:colId xmlns:a16="http://schemas.microsoft.com/office/drawing/2014/main" val="1028980698"/>
                    </a:ext>
                  </a:extLst>
                </a:gridCol>
              </a:tblGrid>
              <a:tr h="260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590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visualize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54047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95712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with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58426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45289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50661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709297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479166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95027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55573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8457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27492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20709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6651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386521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438992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5444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26245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33924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64430"/>
                  </a:ext>
                </a:extLst>
              </a:tr>
              <a:tr h="260600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53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03761"/>
      </p:ext>
    </p:extLst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BD0014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3417888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928100" cy="923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 요약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sz="2000" dirty="0"/>
              <a:t>클래스와 객체</a:t>
            </a:r>
            <a:endParaRPr lang="en-US" altLang="ko-KR" sz="2000" dirty="0"/>
          </a:p>
          <a:p>
            <a:pPr eaLnBrk="1" hangingPunct="1">
              <a:lnSpc>
                <a:spcPct val="130000"/>
              </a:lnSpc>
              <a:defRPr/>
            </a:pPr>
            <a:r>
              <a:rPr lang="ko-KR" altLang="en-US" sz="2000" dirty="0"/>
              <a:t>클래스의 정의</a:t>
            </a:r>
            <a:endParaRPr lang="en-US" altLang="ko-KR" sz="2000" dirty="0"/>
          </a:p>
          <a:p>
            <a:pPr eaLnBrk="1" hangingPunct="1">
              <a:lnSpc>
                <a:spcPct val="130000"/>
              </a:lnSpc>
              <a:defRPr/>
            </a:pPr>
            <a:r>
              <a:rPr lang="ko-KR" altLang="en-US" sz="2000" dirty="0"/>
              <a:t>클래스를 이용한 객체의 생성</a:t>
            </a:r>
            <a:r>
              <a:rPr lang="en-US" altLang="ko-KR" sz="2000" dirty="0"/>
              <a:t>(</a:t>
            </a:r>
            <a:r>
              <a:rPr lang="ko-KR" altLang="en-US" sz="2000" dirty="0"/>
              <a:t>콘솔</a:t>
            </a:r>
            <a:r>
              <a:rPr lang="en-US" altLang="ko-KR" sz="2000" dirty="0"/>
              <a:t>, </a:t>
            </a:r>
            <a:r>
              <a:rPr lang="ko-KR" altLang="en-US" sz="2000" dirty="0"/>
              <a:t>윈도우</a:t>
            </a:r>
            <a:r>
              <a:rPr lang="en-US" altLang="ko-KR" sz="2000" dirty="0"/>
              <a:t>)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sz="2000" dirty="0" err="1"/>
              <a:t>레퍼런스</a:t>
            </a:r>
            <a:r>
              <a:rPr lang="ko-KR" altLang="en-US" sz="2000" dirty="0"/>
              <a:t> 변수 선언</a:t>
            </a:r>
            <a:endParaRPr lang="en-US" altLang="ko-KR" sz="2000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ko-KR" sz="2000" dirty="0"/>
              <a:t>Instance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복수개의 객체 생성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생성자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(Constructor)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기본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생성자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인수 포함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생성자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생성자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 오버로딩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(Overloading)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클래스 객체와 컨트롤 연동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참고자료</a:t>
            </a:r>
            <a:r>
              <a:rPr lang="en-US" altLang="ko-KR" dirty="0"/>
              <a:t>]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수학 함수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입력을 주었을 때 결과를 얻어 냄</a:t>
            </a:r>
            <a:endParaRPr lang="ko-KR" altLang="en-US" dirty="0"/>
          </a:p>
          <a:p>
            <a:pPr eaLnBrk="1" hangingPunct="1">
              <a:defRPr/>
            </a:pPr>
            <a:endParaRPr lang="ko-KR" altLang="en-US" dirty="0"/>
          </a:p>
          <a:p>
            <a:pPr eaLnBrk="1" hangingPunct="1">
              <a:defRPr/>
            </a:pPr>
            <a:endParaRPr lang="ko-KR" altLang="en-US" dirty="0"/>
          </a:p>
          <a:p>
            <a:pPr eaLnBrk="1" hangingPunct="1">
              <a:defRPr/>
            </a:pPr>
            <a:endParaRPr lang="ko-KR" altLang="en-US" dirty="0"/>
          </a:p>
          <a:p>
            <a:pPr eaLnBrk="1" hangingPunct="1">
              <a:defRPr/>
            </a:pPr>
            <a:r>
              <a:rPr lang="en-US" altLang="ko-KR" dirty="0"/>
              <a:t>C#</a:t>
            </a:r>
            <a:r>
              <a:rPr lang="ko-KR" altLang="en-US" dirty="0"/>
              <a:t>언어에서의 </a:t>
            </a:r>
            <a:r>
              <a:rPr lang="en-US" altLang="ko-KR" dirty="0"/>
              <a:t>Method</a:t>
            </a:r>
          </a:p>
          <a:p>
            <a:pPr lvl="1" eaLnBrk="1" hangingPunct="1">
              <a:defRPr/>
            </a:pPr>
            <a:r>
              <a:rPr lang="en-US" altLang="ko-KR" dirty="0"/>
              <a:t>C</a:t>
            </a:r>
            <a:r>
              <a:rPr lang="ko-KR" altLang="en-US" dirty="0"/>
              <a:t>언어에서의 함수와 비슷한 역할</a:t>
            </a:r>
          </a:p>
          <a:p>
            <a:pPr lvl="1" eaLnBrk="1" hangingPunct="1">
              <a:defRPr/>
            </a:pPr>
            <a:r>
              <a:rPr lang="en-US" altLang="ko-KR" dirty="0"/>
              <a:t>Method</a:t>
            </a:r>
            <a:r>
              <a:rPr lang="ko-KR" altLang="en-US" dirty="0"/>
              <a:t>는 객체지향 프로그래밍에서 사용하는 용어</a:t>
            </a:r>
          </a:p>
          <a:p>
            <a:pPr lvl="1" eaLnBrk="1" hangingPunct="1">
              <a:defRPr/>
            </a:pPr>
            <a:r>
              <a:rPr lang="ko-KR" altLang="en-US" dirty="0"/>
              <a:t>클래스에 속해 있는 점이 차이</a:t>
            </a:r>
          </a:p>
          <a:p>
            <a:endParaRPr lang="ko-KR" altLang="en-US" dirty="0"/>
          </a:p>
        </p:txBody>
      </p:sp>
      <p:sp>
        <p:nvSpPr>
          <p:cNvPr id="5" name="Rectangle 158"/>
          <p:cNvSpPr>
            <a:spLocks noChangeArrowheads="1"/>
          </p:cNvSpPr>
          <p:nvPr/>
        </p:nvSpPr>
        <p:spPr bwMode="auto">
          <a:xfrm>
            <a:off x="1014413" y="1632596"/>
            <a:ext cx="7129462" cy="13642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" name="AutoShape 159"/>
          <p:cNvSpPr>
            <a:spLocks noChangeArrowheads="1"/>
          </p:cNvSpPr>
          <p:nvPr/>
        </p:nvSpPr>
        <p:spPr bwMode="auto">
          <a:xfrm>
            <a:off x="3598863" y="1700808"/>
            <a:ext cx="1957387" cy="1152128"/>
          </a:xfrm>
          <a:prstGeom prst="cube">
            <a:avLst>
              <a:gd name="adj" fmla="val 1479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f(x)=x</a:t>
            </a:r>
            <a:r>
              <a:rPr lang="en-US" altLang="ko-KR" sz="2800" b="1" baseline="30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7" name="AutoShape 160"/>
          <p:cNvSpPr>
            <a:spLocks noChangeArrowheads="1"/>
          </p:cNvSpPr>
          <p:nvPr/>
        </p:nvSpPr>
        <p:spPr bwMode="auto">
          <a:xfrm>
            <a:off x="5661570" y="2253918"/>
            <a:ext cx="782638" cy="201543"/>
          </a:xfrm>
          <a:custGeom>
            <a:avLst/>
            <a:gdLst>
              <a:gd name="T0" fmla="*/ 21268089 w 21600"/>
              <a:gd name="T1" fmla="*/ 0 h 21600"/>
              <a:gd name="T2" fmla="*/ 0 w 21600"/>
              <a:gd name="T3" fmla="*/ 1932360 h 21600"/>
              <a:gd name="T4" fmla="*/ 21268089 w 21600"/>
              <a:gd name="T5" fmla="*/ 3864707 h 21600"/>
              <a:gd name="T6" fmla="*/ 28357437 w 21600"/>
              <a:gd name="T7" fmla="*/ 193236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AutoShape 161"/>
          <p:cNvSpPr>
            <a:spLocks noChangeArrowheads="1"/>
          </p:cNvSpPr>
          <p:nvPr/>
        </p:nvSpPr>
        <p:spPr bwMode="auto">
          <a:xfrm>
            <a:off x="2555776" y="2253918"/>
            <a:ext cx="782638" cy="201543"/>
          </a:xfrm>
          <a:custGeom>
            <a:avLst/>
            <a:gdLst>
              <a:gd name="T0" fmla="*/ 21268089 w 21600"/>
              <a:gd name="T1" fmla="*/ 0 h 21600"/>
              <a:gd name="T2" fmla="*/ 0 w 21600"/>
              <a:gd name="T3" fmla="*/ 1932360 h 21600"/>
              <a:gd name="T4" fmla="*/ 21268089 w 21600"/>
              <a:gd name="T5" fmla="*/ 3864707 h 21600"/>
              <a:gd name="T6" fmla="*/ 28357437 w 21600"/>
              <a:gd name="T7" fmla="*/ 193236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162"/>
          <p:cNvSpPr txBox="1">
            <a:spLocks noChangeArrowheads="1"/>
          </p:cNvSpPr>
          <p:nvPr/>
        </p:nvSpPr>
        <p:spPr bwMode="auto">
          <a:xfrm>
            <a:off x="1566432" y="2062589"/>
            <a:ext cx="877163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lang="ko-KR" altLang="en-US" sz="1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endParaRPr lang="ko-KR" altLang="en-US" sz="18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latinLnBrk="0" hangingPunct="0"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x=2</a:t>
            </a:r>
          </a:p>
        </p:txBody>
      </p:sp>
      <p:sp>
        <p:nvSpPr>
          <p:cNvPr id="10" name="Text Box 163"/>
          <p:cNvSpPr txBox="1">
            <a:spLocks noChangeArrowheads="1"/>
          </p:cNvSpPr>
          <p:nvPr/>
        </p:nvSpPr>
        <p:spPr bwMode="auto">
          <a:xfrm>
            <a:off x="6628174" y="2062589"/>
            <a:ext cx="877163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lang="ko-KR" altLang="en-US" sz="1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반환값</a:t>
            </a:r>
            <a:endParaRPr lang="ko-KR" altLang="en-US" sz="18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latinLnBrk="0" hangingPunct="0"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f(2)=4</a:t>
            </a:r>
          </a:p>
        </p:txBody>
      </p:sp>
      <p:sp>
        <p:nvSpPr>
          <p:cNvPr id="11" name="Rectangle 165"/>
          <p:cNvSpPr>
            <a:spLocks noChangeArrowheads="1"/>
          </p:cNvSpPr>
          <p:nvPr/>
        </p:nvSpPr>
        <p:spPr bwMode="auto">
          <a:xfrm>
            <a:off x="1785938" y="5229225"/>
            <a:ext cx="1676400" cy="990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</a:p>
          <a:p>
            <a:pPr algn="ctr">
              <a:buFont typeface="Wingdings" pitchFamily="2" charset="2"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(Object)</a:t>
            </a:r>
          </a:p>
        </p:txBody>
      </p:sp>
      <p:sp>
        <p:nvSpPr>
          <p:cNvPr id="12" name="Rectangle 166"/>
          <p:cNvSpPr>
            <a:spLocks noChangeArrowheads="1"/>
          </p:cNvSpPr>
          <p:nvPr/>
        </p:nvSpPr>
        <p:spPr bwMode="auto">
          <a:xfrm>
            <a:off x="5062538" y="5000625"/>
            <a:ext cx="1676400" cy="685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(Property)</a:t>
            </a:r>
          </a:p>
        </p:txBody>
      </p:sp>
      <p:sp>
        <p:nvSpPr>
          <p:cNvPr id="13" name="Rectangle 167"/>
          <p:cNvSpPr>
            <a:spLocks noChangeArrowheads="1"/>
          </p:cNvSpPr>
          <p:nvPr/>
        </p:nvSpPr>
        <p:spPr bwMode="auto">
          <a:xfrm>
            <a:off x="5062538" y="5762625"/>
            <a:ext cx="1676400" cy="685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</a:p>
        </p:txBody>
      </p:sp>
      <p:cxnSp>
        <p:nvCxnSpPr>
          <p:cNvPr id="14" name="AutoShape 168"/>
          <p:cNvCxnSpPr>
            <a:cxnSpLocks noChangeShapeType="1"/>
            <a:stCxn id="11" idx="3"/>
            <a:endCxn id="12" idx="1"/>
          </p:cNvCxnSpPr>
          <p:nvPr/>
        </p:nvCxnSpPr>
        <p:spPr bwMode="auto">
          <a:xfrm flipV="1">
            <a:off x="3462338" y="5343525"/>
            <a:ext cx="160020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69"/>
          <p:cNvCxnSpPr>
            <a:cxnSpLocks noChangeShapeType="1"/>
            <a:stCxn id="11" idx="3"/>
            <a:endCxn id="13" idx="1"/>
          </p:cNvCxnSpPr>
          <p:nvPr/>
        </p:nvCxnSpPr>
        <p:spPr bwMode="auto">
          <a:xfrm>
            <a:off x="3462338" y="5724525"/>
            <a:ext cx="160020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9483569"/>
      </p:ext>
    </p:extLst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질의 응답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No question, no learning !!!</a:t>
            </a:r>
          </a:p>
          <a:p>
            <a:pPr eaLnBrk="1" hangingPunct="1">
              <a:defRPr/>
            </a:pPr>
            <a:r>
              <a:rPr lang="en-US" altLang="ko-KR"/>
              <a:t>No dumb question !!!</a:t>
            </a:r>
          </a:p>
          <a:p>
            <a:pPr eaLnBrk="1" hangingPunct="1">
              <a:defRPr/>
            </a:pPr>
            <a:r>
              <a:rPr lang="en-US" altLang="ko-KR"/>
              <a:t>I</a:t>
            </a:r>
            <a:r>
              <a:rPr lang="en-US" altLang="ko-KR">
                <a:latin typeface="Times New Roman" pitchFamily="18" charset="0"/>
              </a:rPr>
              <a:t>’</a:t>
            </a:r>
            <a:r>
              <a:rPr lang="en-US" altLang="ko-KR"/>
              <a:t>m here to be interrupted.</a:t>
            </a:r>
          </a:p>
          <a:p>
            <a:pPr eaLnBrk="1" hangingPunct="1">
              <a:defRPr/>
            </a:pPr>
            <a:r>
              <a:rPr lang="en-US" altLang="ko-KR"/>
              <a:t>I</a:t>
            </a:r>
            <a:r>
              <a:rPr lang="en-US" altLang="ko-KR">
                <a:latin typeface="Times New Roman" pitchFamily="18" charset="0"/>
              </a:rPr>
              <a:t>’</a:t>
            </a:r>
            <a:r>
              <a:rPr lang="en-US" altLang="ko-KR"/>
              <a:t>m an interrupt-driven professor.</a:t>
            </a:r>
          </a:p>
          <a:p>
            <a:pPr eaLnBrk="1" hangingPunct="1">
              <a:defRPr/>
            </a:pPr>
            <a:r>
              <a:rPr lang="en-US" altLang="ko-KR"/>
              <a:t>I teach less, students learn more.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4"/>
          <p:cNvSpPr>
            <a:spLocks noGrp="1"/>
          </p:cNvSpPr>
          <p:nvPr>
            <p:ph type="title"/>
          </p:nvPr>
        </p:nvSpPr>
        <p:spPr>
          <a:xfrm>
            <a:off x="107950" y="0"/>
            <a:ext cx="8928100" cy="923925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참고자료</a:t>
            </a:r>
            <a:r>
              <a:rPr lang="en-US" altLang="ko-KR" sz="3200" dirty="0"/>
              <a:t>] </a:t>
            </a:r>
            <a:r>
              <a:rPr lang="ko-KR" altLang="en-US" sz="3200" dirty="0"/>
              <a:t>메서드</a:t>
            </a:r>
            <a:r>
              <a:rPr lang="en-US" altLang="ko-KR" sz="3200" dirty="0"/>
              <a:t>(Method)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정의 및 호출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07950" y="3429000"/>
            <a:ext cx="8950325" cy="3133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ko-KR" sz="1800" dirty="0"/>
              <a:t>Modifier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ko-KR" sz="1600" dirty="0">
                <a:solidFill>
                  <a:srgbClr val="0000FF"/>
                </a:solidFill>
              </a:rPr>
              <a:t>public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private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protected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ko-KR" sz="1800" dirty="0"/>
              <a:t>return-value-type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ko-KR" sz="1600" dirty="0"/>
              <a:t>method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호출자</a:t>
            </a:r>
            <a:r>
              <a:rPr lang="en-US" altLang="ko-KR" sz="1600" dirty="0"/>
              <a:t>(caller)</a:t>
            </a:r>
            <a:r>
              <a:rPr lang="ko-KR" altLang="en-US" sz="1600" dirty="0"/>
              <a:t>에게 돌려주는 결과값의 </a:t>
            </a:r>
            <a:r>
              <a:rPr lang="en-US" altLang="ko-KR" sz="1600" dirty="0"/>
              <a:t>data type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ko-KR" sz="1600" dirty="0"/>
              <a:t>method </a:t>
            </a:r>
            <a:r>
              <a:rPr lang="ko-KR" altLang="en-US" sz="1600" dirty="0"/>
              <a:t>내부의 </a:t>
            </a:r>
            <a:r>
              <a:rPr lang="en-US" altLang="ko-KR" sz="1600" dirty="0">
                <a:solidFill>
                  <a:srgbClr val="0000FF"/>
                </a:solidFill>
              </a:rPr>
              <a:t>return</a:t>
            </a:r>
            <a:r>
              <a:rPr lang="ko-KR" altLang="en-US" sz="1600" dirty="0"/>
              <a:t>에 의해 돌려주는 값과 같은 </a:t>
            </a:r>
            <a:r>
              <a:rPr lang="en-US" altLang="ko-KR" sz="1600" dirty="0"/>
              <a:t>data type</a:t>
            </a:r>
            <a:r>
              <a:rPr lang="ko-KR" altLang="en-US" sz="1600" dirty="0"/>
              <a:t>이라야 함</a:t>
            </a:r>
            <a:endParaRPr lang="en-US" altLang="ko-KR" sz="1600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ko-KR" sz="1600" dirty="0">
                <a:solidFill>
                  <a:srgbClr val="0000FF"/>
                </a:solidFill>
              </a:rPr>
              <a:t>void</a:t>
            </a:r>
            <a:r>
              <a:rPr lang="en-US" altLang="ko-KR" sz="1600" dirty="0"/>
              <a:t> : return value </a:t>
            </a:r>
            <a:r>
              <a:rPr lang="ko-KR" altLang="en-US" sz="1600" dirty="0"/>
              <a:t>없음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ko-KR" sz="1800" dirty="0"/>
              <a:t>method-name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sz="1600" dirty="0" err="1"/>
              <a:t>메서드</a:t>
            </a:r>
            <a:r>
              <a:rPr lang="ko-KR" altLang="en-US" sz="1600" dirty="0"/>
              <a:t> 명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ko-KR" sz="1800" dirty="0"/>
              <a:t>parameter-list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sz="1600" dirty="0"/>
              <a:t>인수</a:t>
            </a:r>
            <a:r>
              <a:rPr lang="en-US" altLang="ko-KR" sz="1600" dirty="0"/>
              <a:t>(parameter, argument)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선언부</a:t>
            </a:r>
            <a:endParaRPr lang="ko-KR" altLang="en-US" sz="1600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52116" y="1000125"/>
            <a:ext cx="8368356" cy="242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627784" y="1971675"/>
            <a:ext cx="3483261" cy="1200329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latinLnBrk="0" hangingPunct="0">
              <a:defRPr/>
            </a:pPr>
            <a:r>
              <a:rPr lang="en-US" altLang="ko-KR" sz="18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square( </a:t>
            </a:r>
            <a:r>
              <a:rPr lang="en-US" altLang="ko-KR" sz="18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y )</a:t>
            </a:r>
          </a:p>
          <a:p>
            <a:pPr eaLnBrk="0" latinLnBrk="0" hangingPunct="0">
              <a:defRPr/>
            </a:pPr>
            <a:r>
              <a:rPr lang="en-US" altLang="ko-KR" sz="18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0" latinLnBrk="0" hangingPunct="0">
              <a:defRPr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 y * y;</a:t>
            </a:r>
          </a:p>
          <a:p>
            <a:pPr eaLnBrk="0" latinLnBrk="0" hangingPunct="0">
              <a:defRPr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785938" y="1155700"/>
            <a:ext cx="2324611" cy="400110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return-value-type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360863" y="1162050"/>
            <a:ext cx="1914307" cy="400110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method-name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448425" y="1955800"/>
            <a:ext cx="1887824" cy="400110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parameter-list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V="1">
            <a:off x="4529138" y="1536700"/>
            <a:ext cx="0" cy="503238"/>
          </a:xfrm>
          <a:prstGeom prst="line">
            <a:avLst/>
          </a:prstGeom>
          <a:noFill/>
          <a:ln w="12700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H="1" flipV="1">
            <a:off x="3736975" y="1536700"/>
            <a:ext cx="0" cy="503238"/>
          </a:xfrm>
          <a:prstGeom prst="line">
            <a:avLst/>
          </a:prstGeom>
          <a:noFill/>
          <a:ln w="19050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V="1">
            <a:off x="5620286" y="2146300"/>
            <a:ext cx="802740" cy="0"/>
          </a:xfrm>
          <a:prstGeom prst="line">
            <a:avLst/>
          </a:prstGeom>
          <a:noFill/>
          <a:ln w="19050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899592" y="1988840"/>
            <a:ext cx="1220206" cy="400110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modifier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 flipV="1">
            <a:off x="2104058" y="2185690"/>
            <a:ext cx="576263" cy="0"/>
          </a:xfrm>
          <a:prstGeom prst="line">
            <a:avLst/>
          </a:prstGeom>
          <a:noFill/>
          <a:ln w="19050">
            <a:solidFill>
              <a:srgbClr val="FF0033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625243" y="3346609"/>
            <a:ext cx="3483261" cy="1089529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latinLnBrk="0" hangingPunct="0">
              <a:lnSpc>
                <a:spcPct val="120000"/>
              </a:lnSpc>
              <a:defRPr/>
            </a:pPr>
            <a:r>
              <a:rPr lang="en-US" altLang="ko-KR" sz="1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= 2;</a:t>
            </a:r>
          </a:p>
          <a:p>
            <a:pPr eaLnBrk="0" latinLnBrk="0" hangingPunct="0">
              <a:lnSpc>
                <a:spcPct val="120000"/>
              </a:lnSpc>
              <a:defRPr/>
            </a:pPr>
            <a:r>
              <a:rPr lang="en-US" altLang="ko-KR" sz="1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y;</a:t>
            </a:r>
          </a:p>
          <a:p>
            <a:pPr eaLnBrk="0" latinLnBrk="0" hangingPunct="0">
              <a:lnSpc>
                <a:spcPct val="120000"/>
              </a:lnSpc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 = square(x);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40345" y="406778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caller</a:t>
            </a:r>
            <a:endParaRPr lang="ko-KR" altLang="en-US" sz="18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7984" y="284364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called method</a:t>
            </a:r>
            <a:endParaRPr lang="ko-KR" altLang="en-US" sz="18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4211965" y="2214564"/>
            <a:ext cx="2808301" cy="3719512"/>
          </a:xfrm>
          <a:prstGeom prst="arc">
            <a:avLst/>
          </a:prstGeom>
          <a:ln w="15875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>
            <a:off x="3708750" y="1289051"/>
            <a:ext cx="3019113" cy="3076051"/>
          </a:xfrm>
          <a:prstGeom prst="arc">
            <a:avLst>
              <a:gd name="adj1" fmla="val 4292396"/>
              <a:gd name="adj2" fmla="val 10890650"/>
            </a:avLst>
          </a:prstGeom>
          <a:ln w="15875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263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8" grpId="0"/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실습을 위한 빈 솔루션 생성 </a:t>
            </a:r>
            <a:r>
              <a:rPr lang="en-US" altLang="ko-KR" sz="1800" dirty="0">
                <a:solidFill>
                  <a:srgbClr val="CC66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CC6600"/>
                </a:solidFill>
                <a:sym typeface="Wingdings" panose="05000000000000000000" pitchFamily="2" charset="2"/>
              </a:rPr>
              <a:t>제공되며 실습 않음</a:t>
            </a:r>
            <a:endParaRPr lang="ko-KR" altLang="en-US" sz="1800" dirty="0">
              <a:solidFill>
                <a:srgbClr val="CC66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– [</a:t>
            </a:r>
            <a:r>
              <a:rPr lang="ko-KR" altLang="en-US" dirty="0"/>
              <a:t>새로 만들기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– 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0" y="1772816"/>
            <a:ext cx="8494820" cy="33123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076056" y="2060848"/>
            <a:ext cx="3672408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652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실습을 위한 빈 솔루션 생성 </a:t>
            </a:r>
            <a:r>
              <a:rPr lang="en-US" altLang="ko-KR" sz="1800" dirty="0">
                <a:solidFill>
                  <a:srgbClr val="CC66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CC6600"/>
                </a:solidFill>
                <a:sym typeface="Wingdings" panose="05000000000000000000" pitchFamily="2" charset="2"/>
              </a:rPr>
              <a:t>제공되며 실습 않음</a:t>
            </a:r>
            <a:endParaRPr lang="ko-KR" altLang="en-US" sz="1800" dirty="0">
              <a:solidFill>
                <a:srgbClr val="CC66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– [</a:t>
            </a:r>
            <a:r>
              <a:rPr lang="ko-KR" altLang="en-US" dirty="0"/>
              <a:t>새로 만들기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– 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00" y="1628800"/>
            <a:ext cx="6739624" cy="44710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4098566" y="2230990"/>
            <a:ext cx="2489658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14550" y="3805372"/>
            <a:ext cx="3337770" cy="5597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736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21024</TotalTime>
  <Words>2152</Words>
  <Application>Microsoft Office PowerPoint</Application>
  <PresentationFormat>화면 슬라이드 쇼(4:3)</PresentationFormat>
  <Paragraphs>526</Paragraphs>
  <Slides>60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0" baseType="lpstr">
      <vt:lpstr>HY견고딕</vt:lpstr>
      <vt:lpstr>굴림</vt:lpstr>
      <vt:lpstr>맑은 고딕</vt:lpstr>
      <vt:lpstr>Arial</vt:lpstr>
      <vt:lpstr>Lucida Sans Typewriter</vt:lpstr>
      <vt:lpstr>Times New Roman</vt:lpstr>
      <vt:lpstr>Wingdings</vt:lpstr>
      <vt:lpstr>Wingdings 2</vt:lpstr>
      <vt:lpstr>1_기본 디자인</vt:lpstr>
      <vt:lpstr>Clip</vt:lpstr>
      <vt:lpstr>클래스의 정의 및 객체의 생성 (1)</vt:lpstr>
      <vt:lpstr>학습목표</vt:lpstr>
      <vt:lpstr>복습</vt:lpstr>
      <vt:lpstr>클래스 정의</vt:lpstr>
      <vt:lpstr>[실습] 자동차 클래스 정의 및 객체 생성</vt:lpstr>
      <vt:lpstr>[참고자료] 메서드</vt:lpstr>
      <vt:lpstr>[참고자료] 메서드(Method)의 정의 및 호출</vt:lpstr>
      <vt:lpstr>실습을 위한 빈 솔루션 생성  제공되며 실습 않음</vt:lpstr>
      <vt:lpstr>실습을 위한 빈 솔루션 생성  제공되며 실습 않음</vt:lpstr>
      <vt:lpstr>실습을 위한 빈 솔루션 생성  제공되며 실습 않음</vt:lpstr>
      <vt:lpstr>실습을 위한 빈 솔루션 생성  제공되며 실습 않음</vt:lpstr>
      <vt:lpstr>[실습] 제공된 솔루션 열기</vt:lpstr>
      <vt:lpstr>[실습] 제공된 솔루션 열기</vt:lpstr>
      <vt:lpstr>[실습] 제공된 솔루션 열기</vt:lpstr>
      <vt:lpstr>[실습] 제공된 솔루션 열기</vt:lpstr>
      <vt:lpstr>[실습1] 자동차 클래스 및 객체 – 콘솔 앱</vt:lpstr>
      <vt:lpstr>[실습1] 자동차 클래스 및 객체 – 콘솔 앱 (선택)</vt:lpstr>
      <vt:lpstr>[실습1] 자동차 클래스 및 객체 – 콘솔 앱 (선택)</vt:lpstr>
      <vt:lpstr>[참고자료] 솔루션 및 솔루션 탐색기의 이해</vt:lpstr>
      <vt:lpstr>[참고자료] 비주얼 스튜디오 글꼴지정</vt:lpstr>
      <vt:lpstr>[실습1] 자동차 클래스 및 객체 – 콘솔 응용</vt:lpstr>
      <vt:lpstr>[실습1] 자동차 클래스 및 객체 – 콘솔 응용</vt:lpstr>
      <vt:lpstr>[실습1] 자동차 클래스 및 객체 – 콘솔 응용</vt:lpstr>
      <vt:lpstr>[실습1] 자동차 클래스 및 객체 – 콘솔 응용</vt:lpstr>
      <vt:lpstr>[실습1] 자동차 클래스 및 객체 – 콘솔 응용</vt:lpstr>
      <vt:lpstr>[참고자료] Main() 메서드</vt:lpstr>
      <vt:lpstr>[실습1] 자동차 클래스 및 객체 – 콘솔 응용</vt:lpstr>
      <vt:lpstr>[실습1] 자동차 클래스 및 객체 – 콘솔 응용</vt:lpstr>
      <vt:lpstr>[참고자료] 객체의 생성 및 사용 과정</vt:lpstr>
      <vt:lpstr>[실습1] 자동차 클래스 및 객체 – 콘솔 응용</vt:lpstr>
      <vt:lpstr>[실습2] 자동차 클래스 및 객체 – 윈도우 응용</vt:lpstr>
      <vt:lpstr>[참고자료] Control 이란 ?</vt:lpstr>
      <vt:lpstr>[참고자료] Control 이란 ?</vt:lpstr>
      <vt:lpstr>[참고자료] Control의 이벤트</vt:lpstr>
      <vt:lpstr>[참고자료] GroupBox</vt:lpstr>
      <vt:lpstr>[참고자료] ComboBox</vt:lpstr>
      <vt:lpstr>[참고자료] ComboBox  컬렉션 편집기</vt:lpstr>
      <vt:lpstr>[실습2] 프로젝트 추가  UI 제공되며 실습 않음</vt:lpstr>
      <vt:lpstr>[실습2] 프로젝트 추가  UI 제공되며 실습 않음</vt:lpstr>
      <vt:lpstr>[실습2] 프로젝트 추가  UI 제공되며 실습 않음</vt:lpstr>
      <vt:lpstr>[실습2] 자동차 클래스 및 객체  UI 제공되며 실습 않음</vt:lpstr>
      <vt:lpstr>[실습2] 자동차 클래스 및 객체  UI 제공되며 실습 않음</vt:lpstr>
      <vt:lpstr>[실습2] 자동차 클래스 및 객체  UI 제공되며 실습 않음</vt:lpstr>
      <vt:lpstr>[실습2] 윈도우 응용 예제의 폼 디자인 확인</vt:lpstr>
      <vt:lpstr>[실습2] 자동차 클래스 추가</vt:lpstr>
      <vt:lpstr>[실습2] 자동차 클래스 및 객체 – 윈도우 응용</vt:lpstr>
      <vt:lpstr>[실습2] 자동차 클래스 및 객체 – 윈도우 응용</vt:lpstr>
      <vt:lpstr>[실습2] 자동차 클래스 및 객체 – 윈도우 응용</vt:lpstr>
      <vt:lpstr>[실습2] 자동차 클래스 및 객체 – 윈도우 응용</vt:lpstr>
      <vt:lpstr>[실습2] 자동차 클래스 및 객체 – 윈도우 응용</vt:lpstr>
      <vt:lpstr>[실습2] 자동차 클래스 및 객체 – 윈도우 응용</vt:lpstr>
      <vt:lpstr>[실습2] 자동차 클래스 및 객체 – 윈도우 응용</vt:lpstr>
      <vt:lpstr>[실습] 윈도우 탐색기로 실행 파일 확인</vt:lpstr>
      <vt:lpstr>[과제1] 실행결과 제출</vt:lpstr>
      <vt:lpstr>[과제2] 구글링</vt:lpstr>
      <vt:lpstr>3. 클래스의 정의 및 객체의 생성 - 1</vt:lpstr>
      <vt:lpstr>3. 클래스의 정의 및 객체의 생성 - 2</vt:lpstr>
      <vt:lpstr>3. 클래스의 정의 및 객체의 생성 - 3</vt:lpstr>
      <vt:lpstr>학습 요약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KimNPark</cp:lastModifiedBy>
  <cp:revision>396</cp:revision>
  <dcterms:created xsi:type="dcterms:W3CDTF">2003-05-07T20:17:23Z</dcterms:created>
  <dcterms:modified xsi:type="dcterms:W3CDTF">2024-09-03T17:00:30Z</dcterms:modified>
</cp:coreProperties>
</file>