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632" r:id="rId2"/>
    <p:sldId id="646" r:id="rId3"/>
    <p:sldId id="763" r:id="rId4"/>
    <p:sldId id="789" r:id="rId5"/>
    <p:sldId id="692" r:id="rId6"/>
    <p:sldId id="781" r:id="rId7"/>
    <p:sldId id="707" r:id="rId8"/>
    <p:sldId id="723" r:id="rId9"/>
    <p:sldId id="724" r:id="rId10"/>
    <p:sldId id="725" r:id="rId11"/>
    <p:sldId id="726" r:id="rId12"/>
    <p:sldId id="727" r:id="rId13"/>
    <p:sldId id="728" r:id="rId14"/>
    <p:sldId id="669" r:id="rId15"/>
    <p:sldId id="677" r:id="rId16"/>
    <p:sldId id="729" r:id="rId17"/>
    <p:sldId id="730" r:id="rId18"/>
    <p:sldId id="732" r:id="rId19"/>
    <p:sldId id="736" r:id="rId20"/>
    <p:sldId id="787" r:id="rId21"/>
    <p:sldId id="788" r:id="rId22"/>
    <p:sldId id="733" r:id="rId23"/>
    <p:sldId id="734" r:id="rId24"/>
    <p:sldId id="782" r:id="rId25"/>
    <p:sldId id="737" r:id="rId26"/>
    <p:sldId id="735" r:id="rId27"/>
    <p:sldId id="689" r:id="rId28"/>
    <p:sldId id="690" r:id="rId29"/>
    <p:sldId id="691" r:id="rId30"/>
    <p:sldId id="783" r:id="rId31"/>
    <p:sldId id="784" r:id="rId32"/>
    <p:sldId id="665" r:id="rId33"/>
    <p:sldId id="647" r:id="rId34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FF"/>
    <a:srgbClr val="CCFF99"/>
    <a:srgbClr val="0000FF"/>
    <a:srgbClr val="006600"/>
    <a:srgbClr val="CC6600"/>
    <a:srgbClr val="6699FF"/>
    <a:srgbClr val="99CCFF"/>
    <a:srgbClr val="FFCC99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2" autoAdjust="0"/>
    <p:restoredTop sz="94637" autoAdjust="0"/>
  </p:normalViewPr>
  <p:slideViewPr>
    <p:cSldViewPr>
      <p:cViewPr varScale="1">
        <p:scale>
          <a:sx n="105" d="100"/>
          <a:sy n="105" d="100"/>
        </p:scale>
        <p:origin x="9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A7D50A8-7529-40FF-9D2A-924FC7C570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A5609AF-977A-4140-90D0-6F73C12793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8786384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745970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816217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9213111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004048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1475656" y="6525344"/>
            <a:ext cx="5832648" cy="3326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  <a:endParaRPr lang="en-US" altLang="ko-KR" sz="100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어려움이 있는 경우에는 빈 용지 사용해도 됩니다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123528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999958-8B24-41B6-AC8F-E8F77A8BE51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7056784" y="155104"/>
          <a:ext cx="205172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27066873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1734211722"/>
                    </a:ext>
                  </a:extLst>
                </a:gridCol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20716"/>
                  </a:ext>
                </a:extLst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8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38709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 marL="648000" indent="-216000">
              <a:buClr>
                <a:schemeClr val="accent6">
                  <a:lumMod val="50000"/>
                </a:schemeClr>
              </a:buClr>
              <a:defRPr sz="22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08000"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800" b="1">
                <a:latin typeface="맑은 고딕" pitchFamily="50" charset="-127"/>
                <a:ea typeface="맑은 고딕" pitchFamily="50" charset="-127"/>
              </a:defRPr>
            </a:lvl4pPr>
            <a:lvl5pPr>
              <a:defRPr sz="18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7977977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3474694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7493992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051480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534315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68026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004764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985006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74" y="6500813"/>
            <a:ext cx="9140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55672"/>
            <a:ext cx="8928100" cy="80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12359"/>
            <a:ext cx="226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꿈     은 이루어진다</a:t>
            </a:r>
            <a:endParaRPr lang="ko-KR" altLang="en-US" dirty="0">
              <a:solidFill>
                <a:srgbClr val="CC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포인트가 5개인 별 9"/>
          <p:cNvSpPr/>
          <p:nvPr userDrawn="1"/>
        </p:nvSpPr>
        <p:spPr>
          <a:xfrm>
            <a:off x="286457" y="6453336"/>
            <a:ext cx="360040" cy="380578"/>
          </a:xfrm>
          <a:prstGeom prst="star5">
            <a:avLst/>
          </a:prstGeom>
          <a:solidFill>
            <a:srgbClr val="FF0000"/>
          </a:solidFill>
          <a:ln w="3175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6FFA3C-7595-4C86-87F4-C06DE0A46941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804248" y="6519445"/>
            <a:ext cx="1847108" cy="338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7E278-D0FE-4AD1-9DF2-BE13B491595C}"/>
              </a:ext>
            </a:extLst>
          </p:cNvPr>
          <p:cNvSpPr txBox="1"/>
          <p:nvPr userDrawn="1"/>
        </p:nvSpPr>
        <p:spPr>
          <a:xfrm>
            <a:off x="8676456" y="6525344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F4B3D055-F832-423F-BD54-54E88AE94F6E}" type="slidenum">
              <a:rPr lang="ko-KR" altLang="en-US" smtClean="0">
                <a:solidFill>
                  <a:srgbClr val="333399"/>
                </a:solidFill>
              </a:rPr>
              <a:pPr algn="ctr"/>
              <a:t>‹#›</a:t>
            </a:fld>
            <a:endParaRPr lang="ko-KR" alt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33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 sz="2000">
          <a:solidFill>
            <a:srgbClr val="5F5F5F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 sz="2000">
          <a:solidFill>
            <a:srgbClr val="5F5F5F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0"/>
            <a:ext cx="5151820" cy="6846888"/>
          </a:xfrm>
          <a:prstGeom prst="rect">
            <a:avLst/>
          </a:prstGeom>
        </p:spPr>
      </p:pic>
      <p:sp>
        <p:nvSpPr>
          <p:cNvPr id="4102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71550" y="1193304"/>
            <a:ext cx="7839075" cy="1371600"/>
          </a:xfrm>
          <a:noFill/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</a:t>
            </a:r>
            <a:r>
              <a: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스의 정의 및 객체의 </a:t>
            </a: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4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5084763"/>
            <a:ext cx="6113463" cy="865187"/>
          </a:xfrm>
        </p:spPr>
        <p:txBody>
          <a:bodyPr/>
          <a:lstStyle/>
          <a:p>
            <a:pPr eaLnBrk="1" hangingPunct="1"/>
            <a:r>
              <a:rPr lang="ko-KR" altLang="en-US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두원공과대학교 컴퓨터공학과 </a:t>
            </a:r>
            <a:r>
              <a:rPr lang="en-US" altLang="ko-KR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</a:p>
        </p:txBody>
      </p:sp>
      <p:sp>
        <p:nvSpPr>
          <p:cNvPr id="11" name="Rectangle 11"/>
          <p:cNvSpPr txBox="1">
            <a:spLocks noChangeArrowheads="1"/>
          </p:cNvSpPr>
          <p:nvPr/>
        </p:nvSpPr>
        <p:spPr bwMode="auto">
          <a:xfrm>
            <a:off x="1147763" y="555625"/>
            <a:ext cx="40719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>
              <a:lnSpc>
                <a:spcPct val="110000"/>
              </a:lnSpc>
              <a:defRPr/>
            </a:pPr>
            <a:r>
              <a:rPr lang="ko-KR" altLang="en-US" sz="2400" b="1" kern="0" dirty="0">
                <a:solidFill>
                  <a:srgbClr val="B449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객체지향 프로그래밍</a:t>
            </a:r>
            <a:endParaRPr lang="ko-KR" altLang="en-US" sz="4000" b="1" kern="0" dirty="0">
              <a:solidFill>
                <a:srgbClr val="33339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3] </a:t>
            </a:r>
            <a:r>
              <a:rPr lang="ko-KR" altLang="en-US" sz="3600" dirty="0"/>
              <a:t>클래스로 여러 개의 객체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_03_MultiObjectCreation </a:t>
            </a:r>
            <a:r>
              <a:rPr lang="ko-KR" altLang="en-US" dirty="0"/>
              <a:t>프로젝트에 클래스 추가</a:t>
            </a:r>
            <a:endParaRPr lang="en-US" altLang="ko-KR" dirty="0"/>
          </a:p>
          <a:p>
            <a:pPr lvl="1"/>
            <a:r>
              <a:rPr lang="en-US" altLang="ko-KR" sz="2000" dirty="0"/>
              <a:t>_03_MultiObjectCreation – </a:t>
            </a:r>
            <a:r>
              <a:rPr lang="ko-KR" altLang="en-US" sz="2000" dirty="0"/>
              <a:t>오른 마우스 </a:t>
            </a:r>
            <a:r>
              <a:rPr lang="en-US" altLang="ko-KR" sz="2000" dirty="0"/>
              <a:t>– </a:t>
            </a:r>
            <a:r>
              <a:rPr lang="ko-KR" altLang="en-US" sz="2000" dirty="0"/>
              <a:t>추가 </a:t>
            </a:r>
            <a:r>
              <a:rPr lang="en-US" altLang="ko-KR" sz="2000" dirty="0"/>
              <a:t>– </a:t>
            </a:r>
            <a:r>
              <a:rPr lang="ko-KR" altLang="en-US" sz="2000" dirty="0"/>
              <a:t>새 항목 추가 </a:t>
            </a:r>
            <a:r>
              <a:rPr lang="en-US" altLang="ko-KR" sz="2000" dirty="0"/>
              <a:t>– </a:t>
            </a:r>
            <a:r>
              <a:rPr lang="ko-KR" altLang="en-US" sz="2000" dirty="0"/>
              <a:t>클래스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sym typeface="Wingdings" panose="05000000000000000000" pitchFamily="2" charset="2"/>
              </a:rPr>
              <a:t>클래스명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 err="1"/>
              <a:t>Automobile.cs</a:t>
            </a:r>
            <a:r>
              <a:rPr lang="ko-KR" altLang="en-US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기존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클래스의 내부 소스코드 복사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46" y="2293814"/>
            <a:ext cx="3733304" cy="40926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300331"/>
            <a:ext cx="4295420" cy="25688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971600" y="4041068"/>
            <a:ext cx="1722859" cy="3240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81891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3] </a:t>
            </a:r>
            <a:r>
              <a:rPr lang="ko-KR" altLang="en-US" sz="3600" dirty="0"/>
              <a:t>클래스로 여러 개의 객체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폼의 소스코드 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멤버변수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추가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5" y="1484784"/>
            <a:ext cx="8742390" cy="46085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979712" y="2708920"/>
            <a:ext cx="6905542" cy="16561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02134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3] </a:t>
            </a:r>
            <a:r>
              <a:rPr lang="ko-KR" altLang="en-US" sz="3600" dirty="0"/>
              <a:t>클래스로 여러 개의 객체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폼의 소스코드 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버튼을 더블클릭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69" y="1412776"/>
            <a:ext cx="7208262" cy="54341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703523" y="1959343"/>
            <a:ext cx="5324861" cy="23742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67744" y="4679645"/>
            <a:ext cx="5472608" cy="17736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149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3] </a:t>
            </a:r>
            <a:r>
              <a:rPr lang="ko-KR" altLang="en-US" sz="3600" dirty="0"/>
              <a:t>클래스로 여러 개의 객체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  <a:endParaRPr lang="en-US" altLang="ko-KR" dirty="0"/>
          </a:p>
          <a:p>
            <a:pPr lvl="1"/>
            <a:r>
              <a:rPr lang="ko-KR" altLang="en-US" dirty="0"/>
              <a:t>솔루션탐색기 </a:t>
            </a:r>
            <a:r>
              <a:rPr lang="en-US" altLang="ko-KR" dirty="0"/>
              <a:t>- _03_MultiObjectCreation – </a:t>
            </a:r>
            <a:r>
              <a:rPr lang="ko-KR" altLang="en-US" dirty="0"/>
              <a:t>오른 마우스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시작 프로젝트로 설정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^F5 </a:t>
            </a:r>
            <a:r>
              <a:rPr lang="en-US" altLang="ko-KR" dirty="0"/>
              <a:t>(</a:t>
            </a:r>
            <a:r>
              <a:rPr lang="ko-KR" altLang="en-US" dirty="0"/>
              <a:t>디버그 </a:t>
            </a:r>
            <a:r>
              <a:rPr lang="en-US" altLang="ko-KR" dirty="0"/>
              <a:t>– </a:t>
            </a:r>
            <a:r>
              <a:rPr lang="ko-KR" altLang="en-US" dirty="0"/>
              <a:t>디버깅하지 않고 시작</a:t>
            </a:r>
            <a:r>
              <a:rPr lang="en-US" altLang="ko-KR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1" y="2876113"/>
            <a:ext cx="2857143" cy="28571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017" y="2870403"/>
            <a:ext cx="2857143" cy="28571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353" y="2870402"/>
            <a:ext cx="2857143" cy="285714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347864" y="3524185"/>
            <a:ext cx="2448272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46728" y="3973129"/>
            <a:ext cx="886966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49317" y="3524185"/>
            <a:ext cx="2448272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48181" y="3973129"/>
            <a:ext cx="886966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5030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생성자 및 소멸자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생성자</a:t>
            </a:r>
            <a:r>
              <a:rPr lang="en-US" altLang="ko-KR" dirty="0"/>
              <a:t>(Constructor)</a:t>
            </a:r>
          </a:p>
          <a:p>
            <a:pPr lvl="1"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new</a:t>
            </a:r>
            <a:r>
              <a:rPr lang="en-US" altLang="ko-KR" sz="2000" dirty="0"/>
              <a:t> </a:t>
            </a:r>
            <a:r>
              <a:rPr lang="ko-KR" altLang="en-US" sz="2000" dirty="0"/>
              <a:t>연산자를 사용하여 객체가 생성될 때 호출되는 멤버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)</a:t>
            </a:r>
          </a:p>
          <a:p>
            <a:pPr lvl="1">
              <a:defRPr/>
            </a:pPr>
            <a:r>
              <a:rPr lang="ko-KR" altLang="en-US" sz="2000" dirty="0"/>
              <a:t>클래스 생성자의 이름은 </a:t>
            </a:r>
            <a:r>
              <a:rPr lang="ko-KR" altLang="en-US" sz="2000" dirty="0">
                <a:solidFill>
                  <a:srgbClr val="006600"/>
                </a:solidFill>
              </a:rPr>
              <a:t>클래스 명</a:t>
            </a:r>
            <a:r>
              <a:rPr lang="ko-KR" altLang="en-US" sz="2000" dirty="0"/>
              <a:t>과 같고</a:t>
            </a:r>
            <a:r>
              <a:rPr lang="en-US" altLang="ko-KR" sz="2000" dirty="0"/>
              <a:t>,  </a:t>
            </a:r>
            <a:r>
              <a:rPr lang="ko-KR" altLang="en-US" sz="2000" dirty="0" err="1"/>
              <a:t>리턴형은</a:t>
            </a:r>
            <a:r>
              <a:rPr lang="ko-KR" altLang="en-US" sz="2000" dirty="0"/>
              <a:t> 없음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일반적으로 다른 클래스에서도 호출 가능해야 하므로 </a:t>
            </a:r>
            <a:r>
              <a:rPr lang="en-US" altLang="ko-KR" sz="2000" dirty="0">
                <a:solidFill>
                  <a:srgbClr val="0000FF"/>
                </a:solidFill>
              </a:rPr>
              <a:t>public</a:t>
            </a:r>
            <a:r>
              <a:rPr lang="en-US" altLang="ko-KR" sz="2000" dirty="0"/>
              <a:t> </a:t>
            </a:r>
            <a:r>
              <a:rPr lang="ko-KR" altLang="en-US" sz="2000" dirty="0"/>
              <a:t>멤버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주로 클래스 내의 </a:t>
            </a:r>
            <a:r>
              <a:rPr lang="ko-KR" altLang="en-US" sz="2000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멤버변수</a:t>
            </a:r>
            <a:r>
              <a:rPr lang="en-US" altLang="ko-KR" sz="2000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000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속성</a:t>
            </a:r>
            <a:r>
              <a:rPr lang="en-US" altLang="ko-KR" sz="2000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2000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초기화</a:t>
            </a:r>
            <a:r>
              <a:rPr lang="ko-KR" altLang="en-US" sz="2000" dirty="0"/>
              <a:t>하는 기능을 가짐</a:t>
            </a: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ko-KR" altLang="en-US" sz="2000" dirty="0" err="1"/>
              <a:t>소멸자</a:t>
            </a:r>
            <a:r>
              <a:rPr lang="en-US" altLang="ko-KR" sz="2000" dirty="0"/>
              <a:t>(Destructor)</a:t>
            </a:r>
          </a:p>
          <a:p>
            <a:pPr lvl="1">
              <a:defRPr/>
            </a:pPr>
            <a:r>
              <a:rPr lang="ko-KR" altLang="en-US" sz="2000" dirty="0"/>
              <a:t>객체가 소멸될 때 호출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“</a:t>
            </a:r>
            <a:r>
              <a:rPr lang="en-US" altLang="ko-KR" sz="2000" dirty="0">
                <a:solidFill>
                  <a:srgbClr val="0000FF"/>
                </a:solidFill>
              </a:rPr>
              <a:t>~</a:t>
            </a:r>
            <a:r>
              <a:rPr lang="ko-KR" altLang="en-US" sz="2000" dirty="0">
                <a:solidFill>
                  <a:srgbClr val="006600"/>
                </a:solidFill>
              </a:rPr>
              <a:t>클래스명</a:t>
            </a:r>
            <a:r>
              <a:rPr lang="en-US" altLang="ko-KR" sz="2000" dirty="0"/>
              <a:t>”</a:t>
            </a:r>
            <a:r>
              <a:rPr lang="ko-KR" altLang="en-US" sz="2000" dirty="0"/>
              <a:t>으로 정의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 err="1"/>
              <a:t>리턴형이나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멤버접근자는</a:t>
            </a:r>
            <a:r>
              <a:rPr lang="ko-KR" altLang="en-US" sz="2000" dirty="0"/>
              <a:t> 지정하지 않음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>
                <a:solidFill>
                  <a:srgbClr val="C00000"/>
                </a:solidFill>
              </a:rPr>
              <a:t>Garbage Collector </a:t>
            </a:r>
            <a:r>
              <a:rPr lang="ko-KR" altLang="en-US" sz="2000" dirty="0"/>
              <a:t>가 자동으로 사용하지 않는 객체를 </a:t>
            </a:r>
            <a:r>
              <a:rPr lang="ko-KR" altLang="en-US" sz="2000" dirty="0" err="1"/>
              <a:t>지워줌으로</a:t>
            </a:r>
            <a:r>
              <a:rPr lang="en-US" altLang="ko-KR" sz="2000" dirty="0"/>
              <a:t> </a:t>
            </a:r>
            <a:r>
              <a:rPr lang="ko-KR" altLang="en-US" sz="2000" dirty="0"/>
              <a:t>거의 사용하지 않음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088063" y="4645248"/>
            <a:ext cx="2927350" cy="10160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en-US" altLang="ko-KR" sz="20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20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6084888" y="3205163"/>
            <a:ext cx="2916237" cy="10160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20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20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생성자의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304800">
              <a:lnSpc>
                <a:spcPct val="130000"/>
              </a:lnSpc>
              <a:defRPr/>
            </a:pPr>
            <a:r>
              <a:rPr lang="ko-KR" altLang="en-US" dirty="0"/>
              <a:t>생성자의 특징</a:t>
            </a:r>
            <a:endParaRPr lang="en-US" altLang="ko-KR" dirty="0"/>
          </a:p>
          <a:p>
            <a:pPr marL="768600" lvl="1" indent="-304800">
              <a:lnSpc>
                <a:spcPct val="130000"/>
              </a:lnSpc>
              <a:defRPr/>
            </a:pPr>
            <a:r>
              <a:rPr lang="en-US" altLang="ko-KR" dirty="0"/>
              <a:t>Modifier</a:t>
            </a:r>
            <a:r>
              <a:rPr lang="ko-KR" altLang="en-US" dirty="0"/>
              <a:t>로 </a:t>
            </a:r>
            <a:r>
              <a:rPr lang="en-US" altLang="ko-KR" dirty="0">
                <a:solidFill>
                  <a:srgbClr val="0000FF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ko-KR" altLang="en-US" dirty="0"/>
              <a:t>키워드 지정</a:t>
            </a:r>
            <a:endParaRPr lang="en-US" altLang="ko-KR" dirty="0"/>
          </a:p>
          <a:p>
            <a:pPr marL="768600" lvl="1" indent="-304800">
              <a:lnSpc>
                <a:spcPct val="130000"/>
              </a:lnSpc>
              <a:defRPr/>
            </a:pPr>
            <a:r>
              <a:rPr lang="ko-KR" altLang="en-US" dirty="0"/>
              <a:t>반환 값이 없음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FF"/>
                </a:solidFill>
                <a:sym typeface="Wingdings" panose="05000000000000000000" pitchFamily="2" charset="2"/>
              </a:rPr>
              <a:t>void</a:t>
            </a:r>
            <a:r>
              <a:rPr lang="ko-KR" altLang="en-US" dirty="0">
                <a:sym typeface="Wingdings" panose="05000000000000000000" pitchFamily="2" charset="2"/>
              </a:rPr>
              <a:t>도 표시하지 않음</a:t>
            </a:r>
            <a:endParaRPr lang="en-US" altLang="ko-KR" dirty="0"/>
          </a:p>
          <a:p>
            <a:pPr marL="768600" lvl="1" indent="-304800">
              <a:lnSpc>
                <a:spcPct val="130000"/>
              </a:lnSpc>
              <a:defRPr/>
            </a:pPr>
            <a:r>
              <a:rPr lang="ko-KR" altLang="en-US" dirty="0" err="1"/>
              <a:t>생성자는</a:t>
            </a:r>
            <a:r>
              <a:rPr lang="ko-KR" altLang="en-US" dirty="0"/>
              <a:t> 상속되지 않음</a:t>
            </a:r>
            <a:endParaRPr lang="en-US" altLang="ko-KR" dirty="0"/>
          </a:p>
          <a:p>
            <a:pPr marL="768600" lvl="1" indent="-304800">
              <a:lnSpc>
                <a:spcPct val="130000"/>
              </a:lnSpc>
              <a:defRPr/>
            </a:pPr>
            <a:r>
              <a:rPr lang="ko-KR" altLang="en-US" dirty="0" err="1"/>
              <a:t>생성자를</a:t>
            </a:r>
            <a:r>
              <a:rPr lang="ko-KR" altLang="en-US" dirty="0"/>
              <a:t> 작성하지 않으면 컴파일러가 자동적으로 </a:t>
            </a:r>
            <a:r>
              <a:rPr lang="ko-KR" altLang="en-US" dirty="0" err="1"/>
              <a:t>생성자</a:t>
            </a:r>
            <a:r>
              <a:rPr lang="ko-KR" altLang="en-US" dirty="0"/>
              <a:t> 작성</a:t>
            </a:r>
            <a:endParaRPr lang="en-US" altLang="ko-KR" dirty="0"/>
          </a:p>
          <a:p>
            <a:pPr marL="1056600" lvl="2" indent="-304800">
              <a:lnSpc>
                <a:spcPct val="130000"/>
              </a:lnSpc>
              <a:defRPr/>
            </a:pPr>
            <a:r>
              <a:rPr lang="en-US" altLang="ko-KR" dirty="0"/>
              <a:t>default </a:t>
            </a:r>
            <a:r>
              <a:rPr lang="ko-KR" altLang="en-US" dirty="0"/>
              <a:t>생성자 </a:t>
            </a:r>
            <a:r>
              <a:rPr lang="en-US" altLang="ko-KR" dirty="0"/>
              <a:t>(</a:t>
            </a:r>
            <a:r>
              <a:rPr lang="ko-KR" altLang="en-US" dirty="0"/>
              <a:t>인수 없음</a:t>
            </a:r>
            <a:r>
              <a:rPr lang="en-US" altLang="ko-KR" dirty="0"/>
              <a:t>)</a:t>
            </a:r>
            <a:endParaRPr lang="ko-KR" altLang="en-US" dirty="0"/>
          </a:p>
          <a:p>
            <a:pPr marL="768600" lvl="1" indent="-304800">
              <a:lnSpc>
                <a:spcPct val="130000"/>
              </a:lnSpc>
              <a:defRPr/>
            </a:pPr>
            <a:r>
              <a:rPr lang="ko-KR" altLang="en-US" dirty="0"/>
              <a:t>생성자에서 다른 생성자 호출 가능</a:t>
            </a:r>
            <a:endParaRPr lang="en-US" altLang="ko-KR" dirty="0"/>
          </a:p>
          <a:p>
            <a:pPr marL="1128600" lvl="2" indent="-304800">
              <a:lnSpc>
                <a:spcPct val="130000"/>
              </a:lnSpc>
              <a:defRPr/>
            </a:pPr>
            <a:r>
              <a:rPr lang="ko-KR" altLang="en-US" dirty="0" err="1"/>
              <a:t>생성자에서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this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r>
              <a:rPr lang="en-US" altLang="ko-KR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회 사용할 수 있음</a:t>
            </a:r>
            <a:endParaRPr lang="en-US" altLang="ko-KR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83768" y="5085184"/>
            <a:ext cx="4680520" cy="1200329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24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24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defRPr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defRPr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4]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sz="2400" dirty="0">
                <a:solidFill>
                  <a:srgbClr val="CC66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rgbClr val="CC6600"/>
                </a:solidFill>
                <a:sym typeface="Wingdings" panose="05000000000000000000" pitchFamily="2" charset="2"/>
              </a:rPr>
              <a:t>제공되며</a:t>
            </a:r>
            <a:r>
              <a:rPr lang="en-US" altLang="ko-KR" sz="2400" dirty="0">
                <a:solidFill>
                  <a:srgbClr val="CC66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CC6600"/>
                </a:solidFill>
                <a:sym typeface="Wingdings" panose="05000000000000000000" pitchFamily="2" charset="2"/>
              </a:rPr>
              <a:t>실습 안 함</a:t>
            </a:r>
            <a:endParaRPr lang="ko-KR" altLang="en-US" sz="2400" dirty="0">
              <a:solidFill>
                <a:srgbClr val="CC66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솔루션탐색기 </a:t>
            </a:r>
            <a:r>
              <a:rPr lang="en-US" altLang="ko-KR" dirty="0"/>
              <a:t>– </a:t>
            </a:r>
            <a:r>
              <a:rPr lang="ko-KR" altLang="en-US" dirty="0"/>
              <a:t>오른 마우스 </a:t>
            </a:r>
            <a:r>
              <a:rPr lang="en-US" altLang="ko-KR" dirty="0"/>
              <a:t>– </a:t>
            </a:r>
            <a:r>
              <a:rPr lang="ko-KR" altLang="en-US" dirty="0"/>
              <a:t>추가 </a:t>
            </a:r>
            <a:r>
              <a:rPr lang="en-US" altLang="ko-KR" dirty="0"/>
              <a:t>– </a:t>
            </a:r>
            <a:r>
              <a:rPr lang="ko-KR" altLang="en-US" dirty="0"/>
              <a:t>새 프로젝트</a:t>
            </a:r>
            <a:endParaRPr lang="en-US" altLang="ko-KR" dirty="0"/>
          </a:p>
          <a:p>
            <a:pPr lvl="1"/>
            <a:r>
              <a:rPr lang="ko-KR" altLang="en-US" dirty="0" err="1"/>
              <a:t>프로젝트명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_04_Constructor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디자인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_03_MultiObjectCreation </a:t>
            </a:r>
            <a:r>
              <a:rPr lang="ko-KR" altLang="en-US" dirty="0">
                <a:sym typeface="Wingdings" panose="05000000000000000000" pitchFamily="2" charset="2"/>
              </a:rPr>
              <a:t>프로젝트의 </a:t>
            </a:r>
            <a:r>
              <a:rPr lang="en-US" altLang="ko-KR" dirty="0">
                <a:sym typeface="Wingdings" panose="05000000000000000000" pitchFamily="2" charset="2"/>
              </a:rPr>
              <a:t>UI </a:t>
            </a:r>
            <a:r>
              <a:rPr lang="ko-KR" altLang="en-US" dirty="0">
                <a:solidFill>
                  <a:srgbClr val="9900FF"/>
                </a:solidFill>
                <a:sym typeface="Wingdings" panose="05000000000000000000" pitchFamily="2" charset="2"/>
              </a:rPr>
              <a:t>복사</a:t>
            </a:r>
            <a:r>
              <a:rPr lang="ko-KR" altLang="en-US" dirty="0">
                <a:sym typeface="Wingdings" panose="05000000000000000000" pitchFamily="2" charset="2"/>
              </a:rPr>
              <a:t>하여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58491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4]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sz="2400" dirty="0">
                <a:solidFill>
                  <a:srgbClr val="CC66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rgbClr val="CC6600"/>
                </a:solidFill>
                <a:sym typeface="Wingdings" panose="05000000000000000000" pitchFamily="2" charset="2"/>
              </a:rPr>
              <a:t>제공되며</a:t>
            </a:r>
            <a:r>
              <a:rPr lang="en-US" altLang="ko-KR" sz="2400" dirty="0">
                <a:solidFill>
                  <a:srgbClr val="CC66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CC6600"/>
                </a:solidFill>
                <a:sym typeface="Wingdings" panose="05000000000000000000" pitchFamily="2" charset="2"/>
              </a:rPr>
              <a:t>실습 안 함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_04_Constructor </a:t>
            </a:r>
            <a:r>
              <a:rPr lang="ko-KR" altLang="en-US" dirty="0"/>
              <a:t>프로젝트의 폼</a:t>
            </a:r>
            <a:r>
              <a:rPr lang="en-US" altLang="ko-KR" dirty="0"/>
              <a:t> </a:t>
            </a:r>
            <a:r>
              <a:rPr lang="ko-KR" altLang="en-US" dirty="0"/>
              <a:t>디자인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54464"/>
              </p:ext>
            </p:extLst>
          </p:nvPr>
        </p:nvGraphicFramePr>
        <p:xfrm>
          <a:off x="3419872" y="1503640"/>
          <a:ext cx="5483392" cy="2429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896">
                  <a:extLst>
                    <a:ext uri="{9D8B030D-6E8A-4147-A177-3AD203B41FA5}">
                      <a16:colId xmlns:a16="http://schemas.microsoft.com/office/drawing/2014/main" val="330008085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650631575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764121891"/>
                    </a:ext>
                  </a:extLst>
                </a:gridCol>
              </a:tblGrid>
              <a:tr h="427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일련번호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095889"/>
                  </a:ext>
                </a:extLst>
              </a:tr>
              <a:tr h="66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600" b="1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ConstructorForm</a:t>
                      </a:r>
                      <a:endParaRPr lang="en-US" altLang="ko-KR" sz="16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생성자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44479"/>
                  </a:ext>
                </a:extLst>
              </a:tr>
              <a:tr h="66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600" b="1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btnCreateNoArg</a:t>
                      </a:r>
                      <a:endParaRPr lang="en-US" altLang="ko-KR" sz="16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en-US" altLang="ko-KR" sz="16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6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인수</a:t>
                      </a:r>
                      <a:r>
                        <a:rPr lang="en-US" altLang="ko-KR" sz="16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없이 생성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082630"/>
                  </a:ext>
                </a:extLst>
              </a:tr>
              <a:tr h="66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600" b="1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btnCreateWithArgs</a:t>
                      </a:r>
                      <a:endParaRPr lang="en-US" altLang="ko-KR" sz="16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en-US" altLang="ko-KR" sz="16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6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인수 전달 생성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38139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1" y="1503640"/>
            <a:ext cx="3066667" cy="30571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41996" y="158881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250163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1996" y="250163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628939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4]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_04_Constructor </a:t>
            </a:r>
            <a:r>
              <a:rPr lang="ko-KR" altLang="en-US" dirty="0"/>
              <a:t>프로젝트에 클래스 추가</a:t>
            </a:r>
            <a:endParaRPr lang="en-US" altLang="ko-KR" dirty="0"/>
          </a:p>
          <a:p>
            <a:pPr lvl="1"/>
            <a:r>
              <a:rPr lang="en-US" altLang="ko-KR" dirty="0"/>
              <a:t>_04_Constructor – </a:t>
            </a:r>
            <a:r>
              <a:rPr lang="ko-KR" altLang="en-US" dirty="0"/>
              <a:t>오른 마우스 </a:t>
            </a:r>
            <a:r>
              <a:rPr lang="en-US" altLang="ko-KR" dirty="0"/>
              <a:t>– </a:t>
            </a:r>
            <a:r>
              <a:rPr lang="ko-KR" altLang="en-US" dirty="0"/>
              <a:t>추가 </a:t>
            </a:r>
            <a:r>
              <a:rPr lang="en-US" altLang="ko-KR" dirty="0"/>
              <a:t>– </a:t>
            </a:r>
            <a:r>
              <a:rPr lang="ko-KR" altLang="en-US" dirty="0"/>
              <a:t>새 항목 추가 </a:t>
            </a:r>
            <a:r>
              <a:rPr lang="en-US" altLang="ko-KR" dirty="0"/>
              <a:t>–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클래스 명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/>
              <a:t>Automobile.cs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기존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클래스의 내부 소스코드 복사한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후 </a:t>
            </a:r>
            <a:r>
              <a:rPr lang="ko-KR" altLang="en-US" dirty="0" err="1">
                <a:sym typeface="Wingdings" panose="05000000000000000000" pitchFamily="2" charset="2"/>
              </a:rPr>
              <a:t>생성자</a:t>
            </a:r>
            <a:r>
              <a:rPr lang="ko-KR" altLang="en-US" dirty="0">
                <a:sym typeface="Wingdings" panose="05000000000000000000" pitchFamily="2" charset="2"/>
              </a:rPr>
              <a:t> 추가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76" y="2834774"/>
            <a:ext cx="4442272" cy="35465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626052" y="5387964"/>
            <a:ext cx="2448272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36070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4]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Automobile.cs</a:t>
            </a:r>
            <a:r>
              <a:rPr lang="en-US" altLang="ko-KR" dirty="0"/>
              <a:t> : </a:t>
            </a:r>
            <a:r>
              <a:rPr lang="ko-KR" altLang="en-US" dirty="0">
                <a:sym typeface="Wingdings" panose="05000000000000000000" pitchFamily="2" charset="2"/>
              </a:rPr>
              <a:t>기존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클래스의 내부 소스코드 복사 후 수정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5730"/>
            <a:ext cx="3395443" cy="50452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043608" y="2276872"/>
            <a:ext cx="2448272" cy="16561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07640"/>
            <a:ext cx="7128792" cy="391485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cxnSp>
        <p:nvCxnSpPr>
          <p:cNvPr id="8" name="직선 화살표 연결선 7"/>
          <p:cNvCxnSpPr>
            <a:stCxn id="14" idx="1"/>
            <a:endCxn id="6" idx="1"/>
          </p:cNvCxnSpPr>
          <p:nvPr/>
        </p:nvCxnSpPr>
        <p:spPr>
          <a:xfrm>
            <a:off x="1043608" y="3104964"/>
            <a:ext cx="648072" cy="12601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1275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643438"/>
            <a:ext cx="3892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idx="1"/>
          </p:nvPr>
        </p:nvSpPr>
        <p:spPr>
          <a:xfrm>
            <a:off x="107950" y="981075"/>
            <a:ext cx="8750300" cy="5581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본 강좌를 성공적으로 이수하면 학생들은</a:t>
            </a:r>
            <a:r>
              <a:rPr lang="ko-KR" altLang="en-US" sz="2800" dirty="0"/>
              <a:t>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클래스를 정의하고 여러 개의 객체를 생성할 수 있다</a:t>
            </a:r>
            <a:r>
              <a:rPr lang="en-US" altLang="ko-KR" dirty="0"/>
              <a:t>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 err="1"/>
              <a:t>생성자를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오버로딩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en-US" altLang="ko-KR" dirty="0"/>
              <a:t> </a:t>
            </a:r>
            <a:r>
              <a:rPr lang="ko-KR" altLang="en-US" dirty="0"/>
              <a:t>오버로딩 </a:t>
            </a:r>
            <a:r>
              <a:rPr lang="en-US" altLang="ko-KR" dirty="0"/>
              <a:t>(Overloading)</a:t>
            </a: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생성자의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인수의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개수</a:t>
            </a:r>
            <a:r>
              <a:rPr lang="ko-KR" altLang="en-US" dirty="0">
                <a:solidFill>
                  <a:srgbClr val="0070C0"/>
                </a:solidFill>
              </a:rPr>
              <a:t>가 다르거나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en-US" altLang="ko-KR" dirty="0">
                <a:solidFill>
                  <a:srgbClr val="C00000"/>
                </a:solidFill>
              </a:rPr>
              <a:t>n</a:t>
            </a:r>
            <a:r>
              <a:rPr lang="ko-KR" altLang="en-US" dirty="0">
                <a:solidFill>
                  <a:srgbClr val="C00000"/>
                </a:solidFill>
              </a:rPr>
              <a:t>번째 인수</a:t>
            </a:r>
            <a:r>
              <a:rPr lang="ko-KR" altLang="en-US" dirty="0">
                <a:solidFill>
                  <a:srgbClr val="0070C0"/>
                </a:solidFill>
              </a:rPr>
              <a:t>의 자료형이 서로 다르다면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여러 개의 생성자 기술 가능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생성자 호출 시 인수가 매치되는 생성자를 호출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차후</a:t>
            </a:r>
            <a:r>
              <a:rPr lang="en-US" altLang="ko-KR" dirty="0"/>
              <a:t>, </a:t>
            </a:r>
            <a:r>
              <a:rPr lang="ko-KR" altLang="en-US" dirty="0"/>
              <a:t>메서드 오버로딩에서 조금 더 상세히 다룸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79" y="3284984"/>
            <a:ext cx="5769447" cy="316835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3410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FF"/>
                </a:solidFill>
              </a:rPr>
              <a:t>this</a:t>
            </a:r>
            <a:r>
              <a:rPr lang="ko-KR" altLang="en-US" dirty="0"/>
              <a:t> 키워드의 역할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49" y="981075"/>
            <a:ext cx="8928101" cy="5581650"/>
          </a:xfrm>
        </p:spPr>
        <p:txBody>
          <a:bodyPr/>
          <a:lstStyle/>
          <a:p>
            <a:r>
              <a:rPr lang="ko-KR" altLang="en-US" dirty="0"/>
              <a:t>클래스 정의 과정에서는 객체가 만들어진 상태가 아니기에   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 err="1">
                <a:solidFill>
                  <a:srgbClr val="C00000"/>
                </a:solidFill>
              </a:rPr>
              <a:t>객체명</a:t>
            </a:r>
            <a:r>
              <a:rPr lang="en-US" altLang="ko-KR" dirty="0">
                <a:solidFill>
                  <a:srgbClr val="C00000"/>
                </a:solidFill>
              </a:rPr>
              <a:t>).(</a:t>
            </a:r>
            <a:r>
              <a:rPr lang="ko-KR" altLang="en-US" dirty="0">
                <a:solidFill>
                  <a:srgbClr val="C00000"/>
                </a:solidFill>
              </a:rPr>
              <a:t>속성</a:t>
            </a:r>
            <a:r>
              <a:rPr lang="en-US" altLang="ko-KR" dirty="0">
                <a:solidFill>
                  <a:srgbClr val="C00000"/>
                </a:solidFill>
              </a:rPr>
              <a:t>) </a:t>
            </a:r>
            <a:r>
              <a:rPr lang="ko-KR" altLang="en-US" dirty="0"/>
              <a:t>형식으로 호출할 수 없음</a:t>
            </a:r>
            <a:endParaRPr lang="en-US" altLang="ko-KR" dirty="0"/>
          </a:p>
          <a:p>
            <a:r>
              <a:rPr lang="ko-KR" altLang="en-US" dirty="0"/>
              <a:t>객체지향의 특성을 살리면서 현재의 객체</a:t>
            </a:r>
            <a:r>
              <a:rPr lang="en-US" altLang="ko-KR" dirty="0"/>
              <a:t>(Instance)</a:t>
            </a:r>
            <a:r>
              <a:rPr lang="ko-KR" altLang="en-US" dirty="0"/>
              <a:t>를 참조하라는 의미로 </a:t>
            </a:r>
            <a:r>
              <a:rPr lang="en-US" altLang="ko-KR" dirty="0">
                <a:solidFill>
                  <a:srgbClr val="0000FF"/>
                </a:solidFill>
              </a:rPr>
              <a:t>this</a:t>
            </a:r>
            <a:r>
              <a:rPr lang="en-US" altLang="ko-KR" dirty="0"/>
              <a:t>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클래스로 생성된 </a:t>
            </a:r>
            <a:endParaRPr lang="en-US" altLang="ko-KR" dirty="0"/>
          </a:p>
          <a:p>
            <a:pPr marL="54900" indent="0"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현재의 객체</a:t>
            </a:r>
            <a:r>
              <a:rPr lang="en-US" altLang="ko-KR" dirty="0"/>
              <a:t>(Instance)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54900" indent="0"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참조하라는 의미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solidFill>
                  <a:srgbClr val="0000FF"/>
                </a:solidFill>
              </a:rPr>
              <a:t>this</a:t>
            </a:r>
            <a:r>
              <a:rPr lang="en-US" altLang="ko-KR" dirty="0"/>
              <a:t>.</a:t>
            </a:r>
            <a:r>
              <a:rPr lang="ko-KR" altLang="en-US" dirty="0" err="1"/>
              <a:t>속성명</a:t>
            </a:r>
            <a:r>
              <a:rPr lang="en-US" altLang="ko-KR" dirty="0"/>
              <a:t> </a:t>
            </a:r>
          </a:p>
          <a:p>
            <a:pPr lvl="1">
              <a:defRPr/>
            </a:pPr>
            <a:r>
              <a:rPr lang="en-US" altLang="ko-KR" dirty="0">
                <a:solidFill>
                  <a:srgbClr val="0000FF"/>
                </a:solidFill>
              </a:rPr>
              <a:t>this</a:t>
            </a:r>
            <a:r>
              <a:rPr lang="en-US" altLang="ko-KR" dirty="0"/>
              <a:t>.</a:t>
            </a:r>
            <a:r>
              <a:rPr lang="ko-KR" altLang="en-US" dirty="0" err="1"/>
              <a:t>메서드명</a:t>
            </a: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80" y="2827325"/>
            <a:ext cx="4970824" cy="36260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559226" y="4489703"/>
            <a:ext cx="1869605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59226" y="5653567"/>
            <a:ext cx="1869605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037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4]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폼의 소스코드 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인스턴스 변수 선언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3" y="1628800"/>
            <a:ext cx="8970574" cy="41764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691680" y="2780928"/>
            <a:ext cx="5616624" cy="13681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920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4]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폼의 소스코드 추가 </a:t>
            </a:r>
            <a:r>
              <a:rPr lang="en-US" altLang="ko-KR" dirty="0">
                <a:sym typeface="Wingdings" panose="05000000000000000000" pitchFamily="2" charset="2"/>
              </a:rPr>
              <a:t> 2</a:t>
            </a:r>
            <a:r>
              <a:rPr lang="ko-KR" altLang="en-US" dirty="0">
                <a:sym typeface="Wingdings" panose="05000000000000000000" pitchFamily="2" charset="2"/>
              </a:rPr>
              <a:t>개의 버튼을 더블클릭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9" y="1624128"/>
            <a:ext cx="8697162" cy="28803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267744" y="2276872"/>
            <a:ext cx="5289802" cy="20162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923928" y="3573016"/>
            <a:ext cx="187220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158" y="4364957"/>
            <a:ext cx="3998857" cy="22509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4788024" y="3573016"/>
            <a:ext cx="576064" cy="1224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60198" y="6173151"/>
            <a:ext cx="2127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Automobile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2354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4]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폼의 소스코드 추가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4" y="1480414"/>
            <a:ext cx="8568506" cy="35953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195736" y="2042193"/>
            <a:ext cx="6501606" cy="28269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696464" y="3284984"/>
            <a:ext cx="487439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352000"/>
            <a:ext cx="3998857" cy="22509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>
            <a:off x="6372200" y="3278094"/>
            <a:ext cx="199228" cy="2611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6089" y="6224171"/>
            <a:ext cx="2127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Automobile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A46EC7-FC55-4E9C-BEC9-D0316CF125A2}"/>
              </a:ext>
            </a:extLst>
          </p:cNvPr>
          <p:cNvCxnSpPr>
            <a:cxnSpLocks/>
          </p:cNvCxnSpPr>
          <p:nvPr/>
        </p:nvCxnSpPr>
        <p:spPr>
          <a:xfrm>
            <a:off x="2433911" y="3501008"/>
            <a:ext cx="264214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2276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4]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폼의 소스코드 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메서드 추가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0" y="1988839"/>
            <a:ext cx="8741440" cy="28803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6312624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4]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  <a:endParaRPr lang="en-US" altLang="ko-KR" dirty="0"/>
          </a:p>
          <a:p>
            <a:pPr lvl="1"/>
            <a:r>
              <a:rPr lang="ko-KR" altLang="en-US" dirty="0"/>
              <a:t>솔루션탐색기 </a:t>
            </a:r>
            <a:r>
              <a:rPr lang="en-US" altLang="ko-KR" dirty="0"/>
              <a:t>- _04_Constructor – </a:t>
            </a:r>
            <a:r>
              <a:rPr lang="ko-KR" altLang="en-US" dirty="0"/>
              <a:t>오른 마우스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시작 프로젝트로 설정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^F5 </a:t>
            </a:r>
            <a:r>
              <a:rPr lang="en-US" altLang="ko-KR" dirty="0"/>
              <a:t>(</a:t>
            </a:r>
            <a:r>
              <a:rPr lang="ko-KR" altLang="en-US" dirty="0"/>
              <a:t>디버그</a:t>
            </a:r>
            <a:r>
              <a:rPr lang="en-US" altLang="ko-KR" dirty="0"/>
              <a:t>-</a:t>
            </a:r>
            <a:r>
              <a:rPr lang="ko-KR" altLang="en-US" dirty="0"/>
              <a:t>디버깅하지 않고 시작</a:t>
            </a:r>
            <a:r>
              <a:rPr lang="en-US" altLang="ko-KR" dirty="0"/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1" y="2948121"/>
            <a:ext cx="2857143" cy="28571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292" y="2948121"/>
            <a:ext cx="2857143" cy="28571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735" y="2948121"/>
            <a:ext cx="2857143" cy="285714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347864" y="3561903"/>
            <a:ext cx="2448272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46728" y="4010847"/>
            <a:ext cx="1031276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49317" y="3561903"/>
            <a:ext cx="2448272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46022" y="4010847"/>
            <a:ext cx="1008112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572CD-C16D-4C4F-9F80-41AB1E43AFBD}"/>
              </a:ext>
            </a:extLst>
          </p:cNvPr>
          <p:cNvSpPr txBox="1"/>
          <p:nvPr/>
        </p:nvSpPr>
        <p:spPr>
          <a:xfrm>
            <a:off x="7850078" y="4700570"/>
            <a:ext cx="157663" cy="1615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20474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[</a:t>
            </a:r>
            <a:r>
              <a:rPr lang="ko-KR" altLang="en-US" dirty="0"/>
              <a:t>도전과제</a:t>
            </a:r>
            <a:r>
              <a:rPr lang="en-US" altLang="ko-KR" dirty="0"/>
              <a:t>] </a:t>
            </a:r>
            <a:r>
              <a:rPr lang="ko-KR" altLang="en-US" dirty="0" err="1"/>
              <a:t>친구정보</a:t>
            </a:r>
            <a:r>
              <a:rPr lang="ko-KR" altLang="en-US" dirty="0"/>
              <a:t> 관리 클래스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dirty="0"/>
              <a:t>1. </a:t>
            </a:r>
            <a:r>
              <a:rPr lang="ko-KR" altLang="en-US" dirty="0"/>
              <a:t>객체 모델링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친구정보를 관리할 프로그램을 만들고 싶다</a:t>
            </a:r>
            <a:r>
              <a:rPr lang="en-US" altLang="ko-KR" sz="2000" dirty="0"/>
              <a:t>. </a:t>
            </a:r>
            <a:r>
              <a:rPr lang="ko-KR" altLang="en-US" sz="2000" dirty="0"/>
              <a:t>친구의 특징과 활동을 정의하여 클래스를 설계해 보자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다음</a:t>
            </a:r>
            <a:r>
              <a:rPr lang="en-US" altLang="ko-KR" sz="2000" dirty="0"/>
              <a:t> </a:t>
            </a:r>
            <a:r>
              <a:rPr lang="ko-KR" altLang="en-US" sz="2000" dirty="0"/>
              <a:t>기본 그림에 필요한 멤버</a:t>
            </a:r>
            <a:r>
              <a:rPr lang="en-US" altLang="ko-KR" sz="2000" dirty="0"/>
              <a:t>(</a:t>
            </a:r>
            <a:r>
              <a:rPr lang="ko-KR" altLang="en-US" sz="2000" dirty="0"/>
              <a:t>속성 및 메서드</a:t>
            </a:r>
            <a:r>
              <a:rPr lang="en-US" altLang="ko-KR" sz="2000" dirty="0"/>
              <a:t>) </a:t>
            </a:r>
            <a:r>
              <a:rPr lang="ko-KR" altLang="en-US" sz="2000" dirty="0"/>
              <a:t>하나씩을 추가하시오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결과는 한글</a:t>
            </a:r>
            <a:r>
              <a:rPr lang="en-US" altLang="ko-KR" sz="2000" dirty="0"/>
              <a:t>, </a:t>
            </a:r>
            <a:r>
              <a:rPr lang="ko-KR" altLang="en-US" sz="2000" dirty="0"/>
              <a:t>파워포인트</a:t>
            </a:r>
            <a:r>
              <a:rPr lang="en-US" altLang="ko-KR" sz="2000" dirty="0"/>
              <a:t>, </a:t>
            </a:r>
            <a:r>
              <a:rPr lang="ko-KR" altLang="en-US" sz="2000" dirty="0"/>
              <a:t>워드 등을 이용하여</a:t>
            </a:r>
            <a:r>
              <a:rPr lang="en-US" altLang="ko-KR" sz="2000" dirty="0"/>
              <a:t>, </a:t>
            </a:r>
            <a:r>
              <a:rPr lang="ko-KR" altLang="en-US" sz="2000" dirty="0"/>
              <a:t>다음 그림과 같이 작성하고 </a:t>
            </a:r>
            <a:r>
              <a:rPr lang="en-US" altLang="ko-KR" sz="2000" dirty="0"/>
              <a:t>LMS</a:t>
            </a:r>
            <a:r>
              <a:rPr lang="ko-KR" altLang="en-US" sz="2000" dirty="0"/>
              <a:t>에 업로드하시오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44456"/>
              </p:ext>
            </p:extLst>
          </p:nvPr>
        </p:nvGraphicFramePr>
        <p:xfrm>
          <a:off x="539552" y="3594100"/>
          <a:ext cx="2952328" cy="2626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509643199"/>
                    </a:ext>
                  </a:extLst>
                </a:gridCol>
              </a:tblGrid>
              <a:tr h="410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FriendInfo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469331"/>
                  </a:ext>
                </a:extLst>
              </a:tr>
              <a:tr h="90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  <a:p>
                      <a:pPr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  <a:p>
                      <a:pPr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</a:t>
                      </a:r>
                    </a:p>
                    <a:p>
                      <a:pPr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 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&lt;&lt;</a:t>
                      </a:r>
                      <a:r>
                        <a:rPr lang="ko-KR" altLang="en-US" sz="16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&gt;&gt;</a:t>
                      </a:r>
                      <a:endParaRPr lang="ko-KR" altLang="en-US" sz="20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904726"/>
                  </a:ext>
                </a:extLst>
              </a:tr>
              <a:tr h="90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PrintInfo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 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&lt;&lt;</a:t>
                      </a:r>
                      <a:r>
                        <a:rPr lang="ko-KR" altLang="en-US" sz="16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&gt;&gt;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478505"/>
                  </a:ext>
                </a:extLst>
              </a:tr>
            </a:tbl>
          </a:graphicData>
        </a:graphic>
      </p:graphicFrame>
      <p:sp>
        <p:nvSpPr>
          <p:cNvPr id="9" name="모서리가 둥근 사각형 설명선 8"/>
          <p:cNvSpPr/>
          <p:nvPr/>
        </p:nvSpPr>
        <p:spPr>
          <a:xfrm>
            <a:off x="3995738" y="3285083"/>
            <a:ext cx="4032250" cy="1080219"/>
          </a:xfrm>
          <a:prstGeom prst="wedgeRoundRectCallout">
            <a:avLst>
              <a:gd name="adj1" fmla="val -73715"/>
              <a:gd name="adj2" fmla="val -12103"/>
              <a:gd name="adj3" fmla="val 16667"/>
            </a:avLst>
          </a:prstGeom>
          <a:solidFill>
            <a:srgbClr val="CCFF99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ko-KR" alt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(Class Name)</a:t>
            </a:r>
          </a:p>
          <a:p>
            <a:pPr eaLnBrk="1" latinLnBrk="1" hangingPunct="1">
              <a:buFontTx/>
              <a:buChar char="-"/>
              <a:defRPr/>
            </a:pP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영문자 대문자로 시작</a:t>
            </a:r>
            <a:endParaRPr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buFontTx/>
              <a:buChar char="-"/>
              <a:defRPr/>
            </a:pP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단어가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시작될 때 대문자</a:t>
            </a:r>
            <a:endParaRPr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buFontTx/>
              <a:buChar char="-"/>
              <a:defRPr/>
            </a:pP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명사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995738" y="4365104"/>
            <a:ext cx="4032250" cy="1080219"/>
          </a:xfrm>
          <a:prstGeom prst="wedgeRoundRectCallout">
            <a:avLst>
              <a:gd name="adj1" fmla="val -82935"/>
              <a:gd name="adj2" fmla="val -50746"/>
              <a:gd name="adj3" fmla="val 16667"/>
            </a:avLst>
          </a:prstGeom>
          <a:solidFill>
            <a:srgbClr val="CCFF99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(Property)</a:t>
            </a:r>
          </a:p>
          <a:p>
            <a:pPr eaLnBrk="1" latinLnBrk="1" hangingPunct="1">
              <a:buFontTx/>
              <a:buChar char="-"/>
              <a:defRPr/>
            </a:pP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영문자 소문자로 시작</a:t>
            </a:r>
            <a:endParaRPr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buFontTx/>
              <a:buChar char="-"/>
              <a:defRPr/>
            </a:pP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단어가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시작될 때 대문자</a:t>
            </a:r>
            <a:endParaRPr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buFontTx/>
              <a:buChar char="-"/>
              <a:defRPr/>
            </a:pP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명사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995738" y="5445125"/>
            <a:ext cx="4032250" cy="1080219"/>
          </a:xfrm>
          <a:prstGeom prst="wedgeRoundRectCallout">
            <a:avLst>
              <a:gd name="adj1" fmla="val -82935"/>
              <a:gd name="adj2" fmla="val -50746"/>
              <a:gd name="adj3" fmla="val 16667"/>
            </a:avLst>
          </a:prstGeom>
          <a:solidFill>
            <a:srgbClr val="CCFF99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ko-KR" alt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(Method)</a:t>
            </a:r>
          </a:p>
          <a:p>
            <a:pPr eaLnBrk="1" latinLnBrk="1" hangingPunct="1">
              <a:buFontTx/>
              <a:buChar char="-"/>
              <a:defRPr/>
            </a:pP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영문자 대문자로 시작</a:t>
            </a:r>
            <a:endParaRPr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buFontTx/>
              <a:buChar char="-"/>
              <a:defRPr/>
            </a:pP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단어가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시작될 때 대문자</a:t>
            </a:r>
            <a:endParaRPr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buFontTx/>
              <a:buChar char="-"/>
              <a:defRPr/>
            </a:pP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동사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[</a:t>
            </a:r>
            <a:r>
              <a:rPr lang="ko-KR" altLang="en-US" dirty="0"/>
              <a:t>도전과제</a:t>
            </a:r>
            <a:r>
              <a:rPr lang="en-US" altLang="ko-KR" dirty="0"/>
              <a:t>] </a:t>
            </a:r>
            <a:r>
              <a:rPr lang="ko-KR" altLang="en-US" dirty="0"/>
              <a:t>친구정보 관리 클래스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7950" y="981075"/>
            <a:ext cx="3311525" cy="55816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dirty="0"/>
              <a:t>2.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객체 모델링의 결과를 바탕으로 클래스를 정의합니다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속성 및</a:t>
            </a:r>
            <a:r>
              <a:rPr lang="en-US" altLang="ko-KR" dirty="0"/>
              <a:t> </a:t>
            </a:r>
            <a:r>
              <a:rPr lang="ko-KR" altLang="en-US" dirty="0"/>
              <a:t>인수를 포함한 </a:t>
            </a:r>
            <a:r>
              <a:rPr lang="ko-KR" altLang="en-US" dirty="0" err="1"/>
              <a:t>생성자를</a:t>
            </a:r>
            <a:r>
              <a:rPr lang="ko-KR" altLang="en-US" dirty="0"/>
              <a:t> 추가하시오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추가된 </a:t>
            </a:r>
            <a:r>
              <a:rPr lang="ko-KR" altLang="en-US" dirty="0" err="1"/>
              <a:t>메서드는</a:t>
            </a:r>
            <a:r>
              <a:rPr lang="ko-KR" altLang="en-US" dirty="0"/>
              <a:t> 구현하지 않아도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938" y="787102"/>
            <a:ext cx="5514975" cy="58102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356100" y="2833390"/>
            <a:ext cx="4679950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56100" y="4376440"/>
            <a:ext cx="4679950" cy="328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56100" y="5878215"/>
            <a:ext cx="4679950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[</a:t>
            </a:r>
            <a:r>
              <a:rPr lang="ko-KR" altLang="en-US" dirty="0"/>
              <a:t>도전과제</a:t>
            </a:r>
            <a:r>
              <a:rPr lang="en-US" altLang="ko-KR" dirty="0"/>
              <a:t>] </a:t>
            </a:r>
            <a:r>
              <a:rPr lang="ko-KR" altLang="en-US" dirty="0"/>
              <a:t>친구정보 관리 클래스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7950" y="981075"/>
            <a:ext cx="3887788" cy="55816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dirty="0"/>
              <a:t>3. </a:t>
            </a:r>
            <a:r>
              <a:rPr lang="ko-KR" altLang="en-US" dirty="0"/>
              <a:t>객체 생성 및 활용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클래스를 이용하여 객체를 생성합니다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본 예제에서는 레퍼런스 변수 선언과 인스턴스 생성 및 할당을 두 라인에 걸쳐 구분해서 코딩</a:t>
            </a:r>
            <a:r>
              <a:rPr lang="en-US" altLang="ko-KR" dirty="0"/>
              <a:t> </a:t>
            </a:r>
          </a:p>
          <a:p>
            <a:pPr lvl="1">
              <a:defRPr/>
            </a:pPr>
            <a:r>
              <a:rPr lang="ko-KR" altLang="en-US" dirty="0"/>
              <a:t>여러분의 추가 실습에서는 한꺼번에 처리해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9713" y="1123950"/>
            <a:ext cx="4914900" cy="46101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932363" y="4168775"/>
            <a:ext cx="38989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복습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23850" y="1340768"/>
            <a:ext cx="8566150" cy="7921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하면 떠 올라야 하는 두 단어는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850" y="3500934"/>
            <a:ext cx="8566150" cy="7921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객체는 어떻게 생성하는가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3850" y="4652963"/>
            <a:ext cx="8566150" cy="7921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컨트롤은 무엇인가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6690" y="2420814"/>
            <a:ext cx="8566150" cy="7921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정의는 어떻게 하는가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77004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과제</a:t>
            </a:r>
            <a:r>
              <a:rPr lang="en-US" altLang="ko-KR" dirty="0"/>
              <a:t>1] </a:t>
            </a:r>
            <a:r>
              <a:rPr lang="ko-KR" altLang="en-US" dirty="0"/>
              <a:t>실행결과 제출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결과 </a:t>
            </a:r>
            <a:r>
              <a:rPr lang="en-US" altLang="ko-KR" dirty="0"/>
              <a:t>2</a:t>
            </a:r>
            <a:r>
              <a:rPr lang="ko-KR" altLang="en-US" dirty="0"/>
              <a:t>개를 스크린 캡처하여 </a:t>
            </a:r>
            <a:r>
              <a:rPr lang="en-US" altLang="ko-KR" dirty="0"/>
              <a:t>LMS</a:t>
            </a:r>
            <a:r>
              <a:rPr lang="ko-KR" altLang="en-US" dirty="0"/>
              <a:t>의 과제물에 업로드</a:t>
            </a:r>
            <a:endParaRPr lang="en-US" altLang="ko-KR" dirty="0"/>
          </a:p>
          <a:p>
            <a:pPr lvl="1"/>
            <a:r>
              <a:rPr lang="ko-KR" altLang="en-US" dirty="0"/>
              <a:t>두 결과 사진을 </a:t>
            </a:r>
            <a:r>
              <a:rPr lang="en-US" altLang="ko-KR" dirty="0"/>
              <a:t>ZIP </a:t>
            </a:r>
            <a:r>
              <a:rPr lang="ko-KR" altLang="en-US" dirty="0"/>
              <a:t>방식으로 압축하여 제출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0316916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과제</a:t>
            </a:r>
            <a:r>
              <a:rPr lang="en-US" altLang="ko-KR" dirty="0"/>
              <a:t>2] </a:t>
            </a:r>
            <a:r>
              <a:rPr lang="ko-KR" altLang="en-US" dirty="0"/>
              <a:t>도전과제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솔루션에 새로운 프로젝트를 추가</a:t>
            </a:r>
            <a:endParaRPr lang="en-US" altLang="ko-KR" dirty="0"/>
          </a:p>
          <a:p>
            <a:pPr lvl="1"/>
            <a:r>
              <a:rPr lang="ko-KR" altLang="en-US" dirty="0" err="1"/>
              <a:t>프로젝트명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C00000"/>
                </a:solidFill>
              </a:rPr>
              <a:t>FriendsProfile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윈도우 탐색기에서 솔루션 폴더 전체를 압축하여 </a:t>
            </a:r>
            <a:r>
              <a:rPr lang="en-US" altLang="ko-KR" dirty="0"/>
              <a:t>LMS</a:t>
            </a:r>
            <a:r>
              <a:rPr lang="ko-KR" altLang="en-US" dirty="0"/>
              <a:t>에 제출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7510496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BD0014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67000"/>
            <a:ext cx="3417888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928100" cy="923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 요약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클래스와 객체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클래스의 정의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ko-KR" altLang="en-US" sz="2000" dirty="0"/>
              <a:t>클래스를 이용한 객체의 생성</a:t>
            </a:r>
            <a:r>
              <a:rPr lang="en-US" altLang="ko-KR" sz="2000" dirty="0"/>
              <a:t>(</a:t>
            </a:r>
            <a:r>
              <a:rPr lang="ko-KR" altLang="en-US" sz="2000" dirty="0"/>
              <a:t>콘솔</a:t>
            </a:r>
            <a:r>
              <a:rPr lang="en-US" altLang="ko-KR" sz="2000" dirty="0"/>
              <a:t>, </a:t>
            </a:r>
            <a:r>
              <a:rPr lang="ko-KR" altLang="en-US" sz="2000" dirty="0"/>
              <a:t>윈도우</a:t>
            </a:r>
            <a:r>
              <a:rPr lang="en-US" altLang="ko-KR" sz="2000" dirty="0"/>
              <a:t>)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레퍼런스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 변수 선언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Instance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생성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sz="2000" dirty="0"/>
              <a:t>복수개의 객체 생성</a:t>
            </a:r>
            <a:endParaRPr lang="en-US" altLang="ko-KR" sz="2000" dirty="0"/>
          </a:p>
          <a:p>
            <a:pPr eaLnBrk="1" hangingPunct="1">
              <a:lnSpc>
                <a:spcPct val="130000"/>
              </a:lnSpc>
              <a:defRPr/>
            </a:pPr>
            <a:r>
              <a:rPr lang="ko-KR" altLang="en-US" sz="2000" dirty="0" err="1"/>
              <a:t>생성자</a:t>
            </a:r>
            <a:r>
              <a:rPr lang="en-US" altLang="ko-KR" sz="2000" dirty="0"/>
              <a:t>(Constructor)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sz="2000" dirty="0"/>
              <a:t>기본 </a:t>
            </a:r>
            <a:r>
              <a:rPr lang="ko-KR" altLang="en-US" sz="2000" dirty="0" err="1"/>
              <a:t>생성자</a:t>
            </a:r>
            <a:endParaRPr lang="en-US" altLang="ko-KR" sz="2000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sz="2000" dirty="0"/>
              <a:t>인수 포함 </a:t>
            </a:r>
            <a:r>
              <a:rPr lang="ko-KR" altLang="en-US" sz="2000" dirty="0" err="1"/>
              <a:t>생성자</a:t>
            </a:r>
            <a:endParaRPr lang="en-US" altLang="ko-KR" sz="2000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sz="2000" dirty="0" err="1"/>
              <a:t>생성자</a:t>
            </a:r>
            <a:r>
              <a:rPr lang="ko-KR" altLang="en-US" sz="2000" dirty="0"/>
              <a:t> 오버로딩</a:t>
            </a:r>
            <a:r>
              <a:rPr lang="en-US" altLang="ko-KR" sz="2000" dirty="0"/>
              <a:t>(Overloading)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클래스 객체와 컨트롤 연동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질의 응답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No question, no learning !!!</a:t>
            </a:r>
          </a:p>
          <a:p>
            <a:pPr eaLnBrk="1" hangingPunct="1">
              <a:defRPr/>
            </a:pPr>
            <a:r>
              <a:rPr lang="en-US" altLang="ko-KR"/>
              <a:t>No dumb question !!!</a:t>
            </a:r>
          </a:p>
          <a:p>
            <a:pPr eaLnBrk="1" hangingPunct="1">
              <a:defRPr/>
            </a:pPr>
            <a:r>
              <a:rPr lang="en-US" altLang="ko-KR"/>
              <a:t>I</a:t>
            </a:r>
            <a:r>
              <a:rPr lang="en-US" altLang="ko-KR">
                <a:latin typeface="Times New Roman" pitchFamily="18" charset="0"/>
              </a:rPr>
              <a:t>’</a:t>
            </a:r>
            <a:r>
              <a:rPr lang="en-US" altLang="ko-KR"/>
              <a:t>m here to be interrupted.</a:t>
            </a:r>
          </a:p>
          <a:p>
            <a:pPr eaLnBrk="1" hangingPunct="1">
              <a:defRPr/>
            </a:pPr>
            <a:r>
              <a:rPr lang="en-US" altLang="ko-KR"/>
              <a:t>I</a:t>
            </a:r>
            <a:r>
              <a:rPr lang="en-US" altLang="ko-KR">
                <a:latin typeface="Times New Roman" pitchFamily="18" charset="0"/>
              </a:rPr>
              <a:t>’</a:t>
            </a:r>
            <a:r>
              <a:rPr lang="en-US" altLang="ko-KR"/>
              <a:t>m an interrupt-driven professor.</a:t>
            </a:r>
          </a:p>
          <a:p>
            <a:pPr eaLnBrk="1" hangingPunct="1">
              <a:defRPr/>
            </a:pPr>
            <a:r>
              <a:rPr lang="en-US" altLang="ko-KR"/>
              <a:t>I teach less, students learn more.</a:t>
            </a: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클래스 정의 </a:t>
            </a:r>
            <a:r>
              <a:rPr lang="en-US" altLang="ko-KR" dirty="0">
                <a:solidFill>
                  <a:srgbClr val="FFC000"/>
                </a:solidFill>
              </a:rPr>
              <a:t>(</a:t>
            </a:r>
            <a:r>
              <a:rPr lang="ko-KR" altLang="en-US" dirty="0">
                <a:solidFill>
                  <a:srgbClr val="FFC000"/>
                </a:solidFill>
              </a:rPr>
              <a:t>복습</a:t>
            </a:r>
            <a:r>
              <a:rPr lang="en-US" altLang="ko-KR" dirty="0">
                <a:solidFill>
                  <a:srgbClr val="FFC000"/>
                </a:solidFill>
              </a:rPr>
              <a:t>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42" y="981075"/>
            <a:ext cx="9108058" cy="5519738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클래스와 객체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클래스는 객체를 생성하기 위한 템플릿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클래스의</a:t>
            </a:r>
            <a:r>
              <a:rPr lang="en-US" altLang="ko-KR" dirty="0"/>
              <a:t> </a:t>
            </a:r>
            <a:r>
              <a:rPr lang="ko-KR" altLang="en-US" dirty="0"/>
              <a:t>정의는 </a:t>
            </a:r>
            <a:r>
              <a:rPr lang="ko-KR" altLang="en-US" dirty="0">
                <a:solidFill>
                  <a:srgbClr val="FF0000"/>
                </a:solidFill>
              </a:rPr>
              <a:t>객체모델링을 통해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속성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메서드</a:t>
            </a:r>
            <a:r>
              <a:rPr lang="ko-KR" altLang="en-US" dirty="0">
                <a:solidFill>
                  <a:srgbClr val="FF0000"/>
                </a:solidFill>
              </a:rPr>
              <a:t>를 정의</a:t>
            </a:r>
            <a:r>
              <a:rPr lang="ko-KR" altLang="en-US" dirty="0"/>
              <a:t>하는 것</a:t>
            </a:r>
            <a:endParaRPr lang="en-US" altLang="ko-KR" dirty="0"/>
          </a:p>
          <a:p>
            <a:pPr lvl="2">
              <a:defRPr/>
            </a:pPr>
            <a:r>
              <a:rPr lang="ko-KR" altLang="en-US" dirty="0">
                <a:solidFill>
                  <a:srgbClr val="C00000"/>
                </a:solidFill>
              </a:rPr>
              <a:t>속성</a:t>
            </a:r>
            <a:r>
              <a:rPr lang="en-US" altLang="ko-KR" dirty="0"/>
              <a:t>(Property) : </a:t>
            </a:r>
            <a:r>
              <a:rPr lang="ko-KR" altLang="en-US" dirty="0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갖는 자료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C#</a:t>
            </a:r>
            <a:r>
              <a:rPr lang="ko-KR" altLang="en-US" dirty="0">
                <a:solidFill>
                  <a:schemeClr val="tx1"/>
                </a:solidFill>
              </a:rPr>
              <a:t>언어에서는 멤버 변수와 구분</a:t>
            </a:r>
            <a:endParaRPr lang="en-US" altLang="ko-KR" dirty="0">
              <a:solidFill>
                <a:schemeClr val="tx1"/>
              </a:solidFill>
            </a:endParaRPr>
          </a:p>
          <a:p>
            <a:pPr marL="648000" lvl="2" indent="0">
              <a:buNone/>
              <a:defRPr/>
            </a:pPr>
            <a:r>
              <a:rPr lang="en-US" altLang="ko-KR" dirty="0">
                <a:solidFill>
                  <a:srgbClr val="00B050"/>
                </a:solidFill>
              </a:rPr>
              <a:t>    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속성과 멤버변수의 구분은 중간고사 이후 자세히 설명</a:t>
            </a:r>
            <a:endParaRPr lang="en-US" altLang="ko-KR" dirty="0">
              <a:solidFill>
                <a:srgbClr val="00B050"/>
              </a:solidFill>
            </a:endParaRPr>
          </a:p>
          <a:p>
            <a:pPr lvl="2">
              <a:defRPr/>
            </a:pPr>
            <a:r>
              <a:rPr lang="ko-KR" altLang="en-US" dirty="0" err="1">
                <a:solidFill>
                  <a:srgbClr val="C00000"/>
                </a:solidFill>
              </a:rPr>
              <a:t>메서드</a:t>
            </a:r>
            <a:r>
              <a:rPr lang="en-US" altLang="ko-KR" dirty="0"/>
              <a:t>(Method) : </a:t>
            </a:r>
            <a:r>
              <a:rPr lang="ko-KR" altLang="en-US" dirty="0"/>
              <a:t>요구되는 객체의 행동 모음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9004"/>
              </p:ext>
            </p:extLst>
          </p:nvPr>
        </p:nvGraphicFramePr>
        <p:xfrm>
          <a:off x="971550" y="3858890"/>
          <a:ext cx="2133600" cy="1593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85398633"/>
                    </a:ext>
                  </a:extLst>
                </a:gridCol>
              </a:tblGrid>
              <a:tr h="417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명</a:t>
                      </a:r>
                    </a:p>
                  </a:txBody>
                  <a:tcPr marL="91420" marR="91420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160840"/>
                  </a:ext>
                </a:extLst>
              </a:tr>
              <a:tr h="588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91420" marR="91420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843544"/>
                  </a:ext>
                </a:extLst>
              </a:tr>
              <a:tr h="588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</a:p>
                  </a:txBody>
                  <a:tcPr marL="91420" marR="91420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042364"/>
                  </a:ext>
                </a:extLst>
              </a:tr>
            </a:tbl>
          </a:graphicData>
        </a:graphic>
      </p:graphicFrame>
      <p:sp>
        <p:nvSpPr>
          <p:cNvPr id="9234" name="TextBox 3"/>
          <p:cNvSpPr txBox="1">
            <a:spLocks noChangeArrowheads="1"/>
          </p:cNvSpPr>
          <p:nvPr/>
        </p:nvSpPr>
        <p:spPr bwMode="auto">
          <a:xfrm>
            <a:off x="638175" y="5660702"/>
            <a:ext cx="2865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r>
              <a:rPr lang="en-US" altLang="ko-KR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다이어그램 </a:t>
            </a:r>
            <a:r>
              <a:rPr lang="en-US" altLang="ko-KR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(UML)&gt;</a:t>
            </a:r>
            <a:endParaRPr lang="ko-KR" altLang="en-US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C89E0203-4089-48BA-9119-78894B42F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99" y="3789040"/>
            <a:ext cx="4149725" cy="2432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008080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525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altLang="ko-KR" sz="20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altLang="ko-KR" sz="20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altLang="ko-KR" sz="20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28EFA0A8-B4D7-49C3-83EE-528C623B6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295" y="4647877"/>
            <a:ext cx="3313113" cy="40005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008080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525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멤버변수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(Variable)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속성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BD6EE92B-12EB-44CC-A700-1C48574D1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295" y="5192390"/>
            <a:ext cx="3313113" cy="404213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008080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525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(Method)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기능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실습에 사용할 자동차 클래스</a:t>
            </a:r>
            <a:r>
              <a:rPr lang="en-US" altLang="ko-KR" dirty="0">
                <a:solidFill>
                  <a:srgbClr val="FFC000"/>
                </a:solidFill>
              </a:rPr>
              <a:t>(</a:t>
            </a:r>
            <a:r>
              <a:rPr lang="ko-KR" altLang="en-US" dirty="0">
                <a:solidFill>
                  <a:srgbClr val="FFC000"/>
                </a:solidFill>
              </a:rPr>
              <a:t>복습</a:t>
            </a:r>
            <a:r>
              <a:rPr lang="en-US" altLang="ko-KR" dirty="0">
                <a:solidFill>
                  <a:srgbClr val="FFC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자동차</a:t>
            </a:r>
            <a:r>
              <a:rPr lang="en-US" altLang="ko-KR" dirty="0"/>
              <a:t>(Automobile)</a:t>
            </a:r>
            <a:r>
              <a:rPr lang="ko-KR" altLang="en-US" dirty="0"/>
              <a:t> 클래스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이전과 동일</a:t>
            </a:r>
            <a:endParaRPr lang="en-US" altLang="ko-KR" dirty="0"/>
          </a:p>
          <a:p>
            <a:pPr lvl="1"/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종류</a:t>
            </a:r>
            <a:r>
              <a:rPr lang="en-US" altLang="ko-KR" dirty="0"/>
              <a:t>(type), </a:t>
            </a:r>
            <a:r>
              <a:rPr lang="ko-KR" altLang="en-US" dirty="0"/>
              <a:t>속도</a:t>
            </a:r>
            <a:r>
              <a:rPr lang="en-US" altLang="ko-KR" dirty="0"/>
              <a:t>(speed)</a:t>
            </a:r>
          </a:p>
          <a:p>
            <a:pPr lvl="1"/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sz="2000" dirty="0"/>
              <a:t>가속하다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SpeedUp</a:t>
            </a:r>
            <a:r>
              <a:rPr lang="en-US" altLang="ko-KR" sz="2000" dirty="0"/>
              <a:t>), </a:t>
            </a:r>
            <a:r>
              <a:rPr lang="ko-KR" altLang="en-US" sz="2000" dirty="0"/>
              <a:t>감속하다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SpeedDown</a:t>
            </a:r>
            <a:r>
              <a:rPr lang="en-US" altLang="ko-KR" sz="2000" dirty="0"/>
              <a:t>), </a:t>
            </a:r>
            <a:r>
              <a:rPr lang="ko-KR" altLang="en-US" sz="2000" dirty="0"/>
              <a:t>정지하다</a:t>
            </a:r>
            <a:r>
              <a:rPr lang="en-US" altLang="ko-KR" sz="2000" dirty="0"/>
              <a:t>(Stop)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16274"/>
              </p:ext>
            </p:extLst>
          </p:nvPr>
        </p:nvGraphicFramePr>
        <p:xfrm>
          <a:off x="3059832" y="2996952"/>
          <a:ext cx="30243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30590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Automobile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65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  <a:p>
                      <a:pPr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speed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83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SpeedUp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SpeedDown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8287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36350" y="5772993"/>
            <a:ext cx="2871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(UML)&gt;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81698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현재까지의 솔루션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솔루션 준비</a:t>
            </a:r>
            <a:endParaRPr lang="en-US" altLang="ko-KR" dirty="0"/>
          </a:p>
          <a:p>
            <a:pPr lvl="1"/>
            <a:r>
              <a:rPr lang="ko-KR" altLang="en-US" dirty="0"/>
              <a:t>솔루션이 준비되지 않은 경우에는 강의록 </a:t>
            </a:r>
            <a:r>
              <a:rPr lang="en-US" altLang="ko-KR" dirty="0"/>
              <a:t>03-1</a:t>
            </a:r>
            <a:r>
              <a:rPr lang="ko-KR" altLang="en-US" dirty="0"/>
              <a:t>의 </a:t>
            </a:r>
            <a:r>
              <a:rPr lang="en-US" altLang="ko-KR" dirty="0"/>
              <a:t>11~14</a:t>
            </a:r>
            <a:r>
              <a:rPr lang="ko-KR" altLang="en-US" dirty="0"/>
              <a:t>페이지 참고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38" y="2060848"/>
            <a:ext cx="2809524" cy="39809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27963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3] </a:t>
            </a:r>
            <a:r>
              <a:rPr lang="ko-KR" altLang="en-US" sz="3600" dirty="0"/>
              <a:t>여러 개 객체 만들기 </a:t>
            </a:r>
            <a:r>
              <a:rPr lang="en-US" altLang="ko-KR" sz="1800" dirty="0">
                <a:solidFill>
                  <a:srgbClr val="CC66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CC6600"/>
                </a:solidFill>
                <a:sym typeface="Wingdings" panose="05000000000000000000" pitchFamily="2" charset="2"/>
              </a:rPr>
              <a:t>제공되며</a:t>
            </a:r>
            <a:r>
              <a:rPr lang="en-US" altLang="ko-KR" sz="1800" dirty="0">
                <a:solidFill>
                  <a:srgbClr val="CC66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olidFill>
                  <a:srgbClr val="CC6600"/>
                </a:solidFill>
                <a:sym typeface="Wingdings" panose="05000000000000000000" pitchFamily="2" charset="2"/>
              </a:rPr>
              <a:t>실습 안함</a:t>
            </a:r>
            <a:endParaRPr lang="ko-KR" altLang="en-US" sz="1800" dirty="0">
              <a:solidFill>
                <a:srgbClr val="CC66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솔루션 </a:t>
            </a:r>
            <a:r>
              <a:rPr lang="en-US" altLang="ko-KR" dirty="0"/>
              <a:t>– </a:t>
            </a:r>
            <a:r>
              <a:rPr lang="ko-KR" altLang="en-US" dirty="0"/>
              <a:t>오른 마우스 </a:t>
            </a:r>
            <a:r>
              <a:rPr lang="en-US" altLang="ko-KR" dirty="0"/>
              <a:t>– </a:t>
            </a:r>
            <a:r>
              <a:rPr lang="ko-KR" altLang="en-US" dirty="0"/>
              <a:t>추가 </a:t>
            </a:r>
            <a:r>
              <a:rPr lang="en-US" altLang="ko-KR" dirty="0"/>
              <a:t>– </a:t>
            </a:r>
            <a:r>
              <a:rPr lang="ko-KR" altLang="en-US" dirty="0"/>
              <a:t>새 프로젝트</a:t>
            </a:r>
            <a:endParaRPr lang="en-US" altLang="ko-KR" dirty="0"/>
          </a:p>
          <a:p>
            <a:pPr lvl="1"/>
            <a:r>
              <a:rPr lang="ko-KR" altLang="en-US" dirty="0" err="1"/>
              <a:t>프로젝트명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_03_MultiObjectCreation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디자인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_02_AutomobileWindowsApp </a:t>
            </a:r>
            <a:r>
              <a:rPr lang="ko-KR" altLang="en-US" dirty="0">
                <a:sym typeface="Wingdings" panose="05000000000000000000" pitchFamily="2" charset="2"/>
              </a:rPr>
              <a:t>프로젝트의 </a:t>
            </a:r>
            <a:r>
              <a:rPr lang="en-US" altLang="ko-KR" dirty="0">
                <a:sym typeface="Wingdings" panose="05000000000000000000" pitchFamily="2" charset="2"/>
              </a:rPr>
              <a:t>UI </a:t>
            </a:r>
            <a:r>
              <a:rPr lang="ko-KR" altLang="en-US" dirty="0">
                <a:solidFill>
                  <a:srgbClr val="9900FF"/>
                </a:solidFill>
                <a:sym typeface="Wingdings" panose="05000000000000000000" pitchFamily="2" charset="2"/>
              </a:rPr>
              <a:t>복사</a:t>
            </a:r>
            <a:r>
              <a:rPr lang="ko-KR" altLang="en-US" dirty="0">
                <a:sym typeface="Wingdings" panose="05000000000000000000" pitchFamily="2" charset="2"/>
              </a:rPr>
              <a:t>하여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5885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3] </a:t>
            </a:r>
            <a:r>
              <a:rPr lang="ko-KR" altLang="en-US" sz="3600" dirty="0"/>
              <a:t>여러 개 객체 만들기 </a:t>
            </a:r>
            <a:r>
              <a:rPr lang="en-US" altLang="ko-KR" sz="1800" dirty="0">
                <a:solidFill>
                  <a:srgbClr val="CC66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CC6600"/>
                </a:solidFill>
                <a:sym typeface="Wingdings" panose="05000000000000000000" pitchFamily="2" charset="2"/>
              </a:rPr>
              <a:t>제공되며</a:t>
            </a:r>
            <a:r>
              <a:rPr lang="en-US" altLang="ko-KR" sz="1800" dirty="0">
                <a:solidFill>
                  <a:srgbClr val="CC66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olidFill>
                  <a:srgbClr val="CC6600"/>
                </a:solidFill>
                <a:sym typeface="Wingdings" panose="05000000000000000000" pitchFamily="2" charset="2"/>
              </a:rPr>
              <a:t>실습 안함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_03_MultiObjectCreation </a:t>
            </a:r>
            <a:r>
              <a:rPr lang="ko-KR" altLang="en-US" dirty="0"/>
              <a:t>프로젝트의 폼</a:t>
            </a:r>
            <a:r>
              <a:rPr lang="en-US" altLang="ko-KR" dirty="0"/>
              <a:t> </a:t>
            </a:r>
            <a:r>
              <a:rPr lang="ko-KR" altLang="en-US" dirty="0"/>
              <a:t>디자인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999661"/>
              </p:ext>
            </p:extLst>
          </p:nvPr>
        </p:nvGraphicFramePr>
        <p:xfrm>
          <a:off x="3419872" y="1503640"/>
          <a:ext cx="5483392" cy="439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896">
                  <a:extLst>
                    <a:ext uri="{9D8B030D-6E8A-4147-A177-3AD203B41FA5}">
                      <a16:colId xmlns:a16="http://schemas.microsoft.com/office/drawing/2014/main" val="330008085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650631575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76412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일련번호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09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MultiObjectForm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복수 개의 객체 생성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4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GroupBox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입력정보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99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차종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: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3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ComboBox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cbType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Items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컬렉션 편집기 이용 입력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 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승용차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6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Text: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차종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32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txtSpeed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0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48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btnCreate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객체 생성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08263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38139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1000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" y="1450494"/>
            <a:ext cx="3000000" cy="29714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41996" y="158881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34" y="189054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810" y="21482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1482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1448" y="21482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96504" y="21482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392" y="248676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0568" y="248676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67744" y="248676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810" y="2974903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454" y="3502286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428" y="381364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4416" y="3501008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8242" y="3833386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9428" y="318245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9865" y="3200711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07723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3] </a:t>
            </a:r>
            <a:r>
              <a:rPr lang="ko-KR" altLang="en-US" sz="3600" dirty="0"/>
              <a:t>여러 개 객체 만들기 </a:t>
            </a:r>
            <a:r>
              <a:rPr lang="en-US" altLang="ko-KR" sz="1800" dirty="0">
                <a:solidFill>
                  <a:srgbClr val="CC66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CC6600"/>
                </a:solidFill>
                <a:sym typeface="Wingdings" panose="05000000000000000000" pitchFamily="2" charset="2"/>
              </a:rPr>
              <a:t>제공되며</a:t>
            </a:r>
            <a:r>
              <a:rPr lang="en-US" altLang="ko-KR" sz="1800" dirty="0">
                <a:solidFill>
                  <a:srgbClr val="CC66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olidFill>
                  <a:srgbClr val="CC6600"/>
                </a:solidFill>
                <a:sym typeface="Wingdings" panose="05000000000000000000" pitchFamily="2" charset="2"/>
              </a:rPr>
              <a:t>실습 안함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_03_MultiObjectCreation </a:t>
            </a:r>
            <a:r>
              <a:rPr lang="ko-KR" altLang="en-US" dirty="0"/>
              <a:t>프로젝트의 폼</a:t>
            </a:r>
            <a:r>
              <a:rPr lang="en-US" altLang="ko-KR" dirty="0"/>
              <a:t> </a:t>
            </a:r>
            <a:r>
              <a:rPr lang="ko-KR" altLang="en-US" dirty="0"/>
              <a:t>디자인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491660"/>
              </p:ext>
            </p:extLst>
          </p:nvPr>
        </p:nvGraphicFramePr>
        <p:xfrm>
          <a:off x="3419872" y="1622152"/>
          <a:ext cx="5483392" cy="440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896">
                  <a:extLst>
                    <a:ext uri="{9D8B030D-6E8A-4147-A177-3AD203B41FA5}">
                      <a16:colId xmlns:a16="http://schemas.microsoft.com/office/drawing/2014/main" val="330008085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650631575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764121891"/>
                    </a:ext>
                  </a:extLst>
                </a:gridCol>
              </a:tblGrid>
              <a:tr h="315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일련번호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095889"/>
                  </a:ext>
                </a:extLst>
              </a:tr>
              <a:tr h="259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GroupBox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객체 결과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064179"/>
                  </a:ext>
                </a:extLst>
              </a:tr>
              <a:tr h="259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차종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: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481397"/>
                  </a:ext>
                </a:extLst>
              </a:tr>
              <a:tr h="259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현재속도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: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581254"/>
                  </a:ext>
                </a:extLst>
              </a:tr>
              <a:tr h="803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lblType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AutoSize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False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Size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100,20</a:t>
                      </a:r>
                    </a:p>
                    <a:p>
                      <a:pPr latinLnBrk="1"/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TextAlign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MiddleCenter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965533"/>
                  </a:ext>
                </a:extLst>
              </a:tr>
              <a:tr h="803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lblSpeed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AutoSize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False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Size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100,20</a:t>
                      </a:r>
                    </a:p>
                    <a:p>
                      <a:pPr latinLnBrk="1"/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TextAlign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MiddleCenter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737071"/>
                  </a:ext>
                </a:extLst>
              </a:tr>
              <a:tr h="343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14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객체번호</a:t>
                      </a:r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:</a:t>
                      </a:r>
                      <a:endParaRPr lang="ko-KR" altLang="en-US" sz="14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168068"/>
                  </a:ext>
                </a:extLst>
              </a:tr>
              <a:tr h="803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14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lblCount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400" b="1" dirty="0" err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AutoSize</a:t>
                      </a:r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False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Size</a:t>
                      </a:r>
                      <a:r>
                        <a:rPr lang="en-US" altLang="ko-KR" sz="1400" b="1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100,20</a:t>
                      </a:r>
                    </a:p>
                    <a:p>
                      <a:pPr latinLnBrk="1"/>
                      <a:r>
                        <a:rPr lang="en-US" altLang="ko-KR" sz="1400" b="1" baseline="0" dirty="0" err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TextAlign</a:t>
                      </a:r>
                      <a:r>
                        <a:rPr lang="en-US" altLang="ko-KR" sz="1400" b="1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400" b="1" baseline="0" dirty="0" err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MiddleCenter</a:t>
                      </a:r>
                      <a:endParaRPr lang="ko-KR" altLang="en-US" sz="14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922149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" y="1450494"/>
            <a:ext cx="3000000" cy="297142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41996" y="158881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534" y="189054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810" y="21482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1640" y="21482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21448" y="21482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96504" y="21482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3392" y="248676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20568" y="248676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7744" y="248676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5810" y="2974903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7454" y="3502286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9428" y="381364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4416" y="3501008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08242" y="3833386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9428" y="318245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9865" y="3200711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92388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18889</TotalTime>
  <Words>1342</Words>
  <Application>Microsoft Office PowerPoint</Application>
  <PresentationFormat>화면 슬라이드 쇼(4:3)</PresentationFormat>
  <Paragraphs>312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HY견고딕</vt:lpstr>
      <vt:lpstr>굴림</vt:lpstr>
      <vt:lpstr>맑은 고딕</vt:lpstr>
      <vt:lpstr>Times New Roman</vt:lpstr>
      <vt:lpstr>Wingdings</vt:lpstr>
      <vt:lpstr>1_기본 디자인</vt:lpstr>
      <vt:lpstr>클래스의 정의 및 객체의 생성 (2)</vt:lpstr>
      <vt:lpstr>학습목표</vt:lpstr>
      <vt:lpstr>복습</vt:lpstr>
      <vt:lpstr>클래스 정의 (복습)</vt:lpstr>
      <vt:lpstr>실습에 사용할 자동차 클래스(복습)</vt:lpstr>
      <vt:lpstr>현재까지의 솔루션</vt:lpstr>
      <vt:lpstr>[실습3] 여러 개 객체 만들기  제공되며 실습 안함</vt:lpstr>
      <vt:lpstr>[실습3] 여러 개 객체 만들기  제공되며 실습 안함</vt:lpstr>
      <vt:lpstr>[실습3] 여러 개 객체 만들기  제공되며 실습 안함</vt:lpstr>
      <vt:lpstr>[실습3] 클래스로 여러 개의 객체 만들기</vt:lpstr>
      <vt:lpstr>[실습3] 클래스로 여러 개의 객체 만들기</vt:lpstr>
      <vt:lpstr>[실습3] 클래스로 여러 개의 객체 만들기</vt:lpstr>
      <vt:lpstr>[실습3] 클래스로 여러 개의 객체 만들기</vt:lpstr>
      <vt:lpstr>생성자 및 소멸자</vt:lpstr>
      <vt:lpstr>생성자의 특징</vt:lpstr>
      <vt:lpstr>[실습4] 생성자  제공되며, 실습 안 함</vt:lpstr>
      <vt:lpstr>[실습4] 생성자  제공되며, 실습 안 함</vt:lpstr>
      <vt:lpstr>[실습4] 생성자</vt:lpstr>
      <vt:lpstr>[실습4] 생성자</vt:lpstr>
      <vt:lpstr>생성자 오버로딩</vt:lpstr>
      <vt:lpstr>this 키워드의 역할</vt:lpstr>
      <vt:lpstr>[실습4] 생성자</vt:lpstr>
      <vt:lpstr>[실습4] 생성자</vt:lpstr>
      <vt:lpstr>[실습4] 생성자</vt:lpstr>
      <vt:lpstr>[실습4] 생성자</vt:lpstr>
      <vt:lpstr>[실습4] 생성자</vt:lpstr>
      <vt:lpstr>[도전과제] 친구정보 관리 클래스</vt:lpstr>
      <vt:lpstr>[도전과제] 친구정보 관리 클래스</vt:lpstr>
      <vt:lpstr>[도전과제] 친구정보 관리 클래스</vt:lpstr>
      <vt:lpstr>[과제1] 실행결과 제출</vt:lpstr>
      <vt:lpstr>[과제2] 도전과제</vt:lpstr>
      <vt:lpstr>학습 요약</vt:lpstr>
      <vt:lpstr>질의 응답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현승렬</cp:lastModifiedBy>
  <cp:revision>362</cp:revision>
  <dcterms:created xsi:type="dcterms:W3CDTF">2003-05-07T20:17:23Z</dcterms:created>
  <dcterms:modified xsi:type="dcterms:W3CDTF">2023-09-19T06:16:26Z</dcterms:modified>
</cp:coreProperties>
</file>