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32" r:id="rId2"/>
    <p:sldId id="648" r:id="rId3"/>
    <p:sldId id="704" r:id="rId4"/>
    <p:sldId id="710" r:id="rId5"/>
    <p:sldId id="712" r:id="rId6"/>
    <p:sldId id="705" r:id="rId7"/>
    <p:sldId id="696" r:id="rId8"/>
    <p:sldId id="698" r:id="rId9"/>
    <p:sldId id="699" r:id="rId10"/>
    <p:sldId id="715" r:id="rId11"/>
    <p:sldId id="716" r:id="rId12"/>
    <p:sldId id="717" r:id="rId13"/>
    <p:sldId id="718" r:id="rId14"/>
    <p:sldId id="709" r:id="rId15"/>
    <p:sldId id="703" r:id="rId16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형래" initials="김" lastIdx="1" clrIdx="0">
    <p:extLst>
      <p:ext uri="{19B8F6BF-5375-455C-9EA6-DF929625EA0E}">
        <p15:presenceInfo xmlns:p15="http://schemas.microsoft.com/office/powerpoint/2012/main" userId="S::broadway4u@office.doowon.ac.kr::d8a570ee-eeba-4a26-8af4-093085b741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6600"/>
    <a:srgbClr val="6600CC"/>
    <a:srgbClr val="CC3300"/>
    <a:srgbClr val="0066CC"/>
    <a:srgbClr val="CC0000"/>
    <a:srgbClr val="FFFF00"/>
    <a:srgbClr val="FFCC66"/>
    <a:srgbClr val="FFCC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4148" autoAdjust="0"/>
  </p:normalViewPr>
  <p:slideViewPr>
    <p:cSldViewPr>
      <p:cViewPr varScale="1">
        <p:scale>
          <a:sx n="88" d="100"/>
          <a:sy n="88" d="100"/>
        </p:scale>
        <p:origin x="96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C1E9-341E-47A5-AC3A-D9E2B75F85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B478B-1B83-4F62-9152-5F8349218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8E164-0165-4B37-AF99-AD7B6ECE17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23F4B-D0D5-4898-8A05-343EBDC5E8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CB472-C4C4-477E-8AC0-53956F9811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81EA1-F96D-428B-BAD9-77C664AB8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81765-32A9-43A2-A13B-73A4EFC8A2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4400" y="6597352"/>
            <a:ext cx="533400" cy="23518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69D1-562B-4BA3-B970-F557F71732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63119-A075-4A06-B8B9-191AF54DF5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34A6-DBBC-48F1-A09B-6AF30E1274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30B49-4FB7-4305-BEBF-6D643FD066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6500813"/>
            <a:ext cx="72326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34150"/>
            <a:ext cx="533400" cy="28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206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C0C53A76-8A71-4B64-A76C-1B97F54C0D9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534222"/>
            <a:ext cx="1296144" cy="2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chemeClr val="accent2">
              <a:lumMod val="75000"/>
            </a:schemeClr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05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1BE838-21C4-44E0-A59C-8FA45DC8143D}" type="slidenum">
              <a:rPr lang="en-US" altLang="ko-KR" smtClean="0"/>
              <a:pPr/>
              <a:t>1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7811C-8395-5E24-F338-0A06B250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937"/>
          <a:stretch/>
        </p:blipFill>
        <p:spPr>
          <a:xfrm>
            <a:off x="17024" y="692696"/>
            <a:ext cx="9108504" cy="5524829"/>
          </a:xfrm>
          <a:prstGeom prst="rect">
            <a:avLst/>
          </a:prstGeom>
        </p:spPr>
      </p:pic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876" y="5620859"/>
            <a:ext cx="6400800" cy="503460"/>
          </a:xfrm>
          <a:solidFill>
            <a:srgbClr val="FFFFFF">
              <a:alpha val="69804"/>
            </a:srgbClr>
          </a:solidFill>
        </p:spPr>
        <p:txBody>
          <a:bodyPr/>
          <a:lstStyle/>
          <a:p>
            <a:pPr eaLnBrk="1" hangingPunct="1"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두원공과대학교 컴퓨터공학과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1370876" y="1205306"/>
            <a:ext cx="6400800" cy="1431606"/>
          </a:xfrm>
          <a:solidFill>
            <a:srgbClr val="FFFFFF">
              <a:alpha val="69804"/>
            </a:srgbClr>
          </a:solidFill>
        </p:spPr>
        <p:txBody>
          <a:bodyPr>
            <a:scene3d>
              <a:camera prst="orthographicFront"/>
              <a:lightRig rig="threePt" dir="t"/>
            </a:scene3d>
            <a:sp3d extrusionH="6350" contourW="6350"/>
          </a:bodyPr>
          <a:lstStyle/>
          <a:p>
            <a:pPr algn="ctr">
              <a:defRPr/>
            </a:pPr>
            <a:r>
              <a:rPr lang="en-US" altLang="ko-KR" sz="4000" dirty="0">
                <a:solidFill>
                  <a:srgbClr val="FFFF00"/>
                </a:solidFill>
              </a:rPr>
              <a:t>IoT </a:t>
            </a:r>
            <a:r>
              <a:rPr lang="ko-KR" altLang="en-US" sz="4000" dirty="0">
                <a:solidFill>
                  <a:srgbClr val="FFFF00"/>
                </a:solidFill>
              </a:rPr>
              <a:t>임베디드 시스템</a:t>
            </a:r>
            <a:br>
              <a:rPr lang="en-US" altLang="ko-KR" sz="4000" dirty="0">
                <a:solidFill>
                  <a:srgbClr val="FFFF00"/>
                </a:solidFill>
              </a:rPr>
            </a:br>
            <a:r>
              <a:rPr lang="en-US" altLang="ko-KR" sz="4000" dirty="0">
                <a:solidFill>
                  <a:srgbClr val="FFFF00"/>
                </a:solidFill>
              </a:rPr>
              <a:t>(</a:t>
            </a:r>
            <a:r>
              <a:rPr lang="ko-KR" altLang="en-US" sz="4000" dirty="0">
                <a:solidFill>
                  <a:srgbClr val="FFFF00"/>
                </a:solidFill>
              </a:rPr>
              <a:t>아두이노</a:t>
            </a:r>
            <a:r>
              <a:rPr lang="en-US" altLang="ko-KR" sz="4000" dirty="0">
                <a:solidFill>
                  <a:srgbClr val="FFFF00"/>
                </a:solidFill>
              </a:rPr>
              <a:t>)</a:t>
            </a:r>
            <a:endParaRPr lang="ko-KR" altLang="en-US" sz="4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764335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2025</a:t>
            </a:r>
            <a:r>
              <a:rPr lang="ko-KR" alt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학년도 </a:t>
            </a:r>
            <a:r>
              <a:rPr lang="en-US" altLang="ko-KR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학기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강의내용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14007"/>
              </p:ext>
            </p:extLst>
          </p:nvPr>
        </p:nvGraphicFramePr>
        <p:xfrm>
          <a:off x="179512" y="1232169"/>
          <a:ext cx="8640960" cy="514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 소개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 설치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시리얼 모니터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전기전자 기초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전자회로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법칙 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옴의 법칙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키르히호프의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법칙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아날로그와 디지털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개발을 위한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C++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스케치 프로그램의 구조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객체지향언어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디지털입출력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 입출력의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Push Button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디지털입출력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4X4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매트릭스 </a:t>
                      </a: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키패드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제어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 Sensors – tilt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switch,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PIR(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인체감지센서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14386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강의내용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56097"/>
              </p:ext>
            </p:extLst>
          </p:nvPr>
        </p:nvGraphicFramePr>
        <p:xfrm>
          <a:off x="179512" y="1232168"/>
          <a:ext cx="8640960" cy="5138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아날로그 입출력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인터럽트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아날로그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PWM</a:t>
                      </a: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아날로그 입력 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가변저항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아날로그 센서 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CdS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불꽃센서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LM35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온도센서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QRD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근접거리센서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디지털센서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실습생략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인터럽트와 타이머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출력장치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FND</a:t>
                      </a: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Buzzer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출력장치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Dot </a:t>
                      </a:r>
                      <a:r>
                        <a:rPr lang="en-US" altLang="ko-KR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Martrix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I2C – </a:t>
                      </a:r>
                      <a:r>
                        <a:rPr lang="en-US" altLang="ko-KR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TextLCD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TC74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온도센서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모터제어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(1~8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내용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모터의 원리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 드라이버 개념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스테핑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모터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서보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모터제어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 활용 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자동차 키트 활용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18727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강의내용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91225"/>
              </p:ext>
            </p:extLst>
          </p:nvPr>
        </p:nvGraphicFramePr>
        <p:xfrm>
          <a:off x="179512" y="1232168"/>
          <a:ext cx="8640960" cy="494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Car(1)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Tracer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Car(2)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Obstacle Avoidance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Car(3)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무선통신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Bluetooth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개념 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Car(4)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원격제어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인벤터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</a:t>
                      </a:r>
                      <a:endParaRPr lang="en-US" altLang="ko-KR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기말고사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(9~14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내용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342900" indent="-3429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조별 원격제어 자동차 경주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73077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성적을 얻기 위해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결석을 하지 말자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결석을 하면서 프로그래밍을 이해하기는 어렵다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수업은 선수</a:t>
            </a:r>
            <a:r>
              <a:rPr lang="en-US" altLang="ko-KR" dirty="0"/>
              <a:t>/</a:t>
            </a:r>
            <a:r>
              <a:rPr lang="ko-KR" altLang="en-US" dirty="0"/>
              <a:t>후수 개념이 있어 앞부분을 모르고는 뒷부분이 이해 안 된다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매시간 출석점수와 보고서 점수의 비중은 매우 높음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수업시간 중 주어진 과제를 철저히 이행하자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프로그래밍은 손으로 직접 작성하는 것이다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질문을 많이 하자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수업 시간 및 쉬는 시간에 오락을 하지 말자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음료수</a:t>
            </a:r>
            <a:r>
              <a:rPr lang="en-US" altLang="ko-KR" dirty="0"/>
              <a:t>, </a:t>
            </a:r>
            <a:r>
              <a:rPr lang="ko-KR" altLang="en-US" dirty="0"/>
              <a:t>음식물 등을 실습실로 가져오는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ko-KR" altLang="en-US" dirty="0"/>
              <a:t>    행위를 하지 말자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4" descr="PE0146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886200"/>
            <a:ext cx="17621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57549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663AED-64DE-880E-2131-1871DC5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F71EC-D1CE-5EA7-4480-0E50A00DBD0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3C70A8-8BA1-4118-26ED-7EFB95CE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7" y="1219476"/>
            <a:ext cx="8561905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675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</a:t>
            </a:r>
            <a:r>
              <a:rPr lang="en-US" altLang="ko-KR"/>
              <a:t>students learn more.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053847-62A1-4E89-8DAA-4521CF1C0422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4" name="그림 10" descr="용기-125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0"/>
            <a:ext cx="5400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당신의 온도는 몇 도입니까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325" y="1052736"/>
            <a:ext cx="8997950" cy="43180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19050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just"/>
            <a:r>
              <a:rPr lang="ko-KR" altLang="en-US" sz="2400" dirty="0">
                <a:solidFill>
                  <a:srgbClr val="339966"/>
                </a:solidFill>
                <a:latin typeface="+mn-ea"/>
                <a:ea typeface="+mn-ea"/>
              </a:rPr>
              <a:t>당신의 온도는 몇 도 입니까</a:t>
            </a:r>
            <a:r>
              <a:rPr lang="en-US" altLang="ko-KR" sz="2400" dirty="0">
                <a:solidFill>
                  <a:srgbClr val="339966"/>
                </a:solidFill>
                <a:latin typeface="+mn-ea"/>
                <a:ea typeface="+mn-ea"/>
              </a:rPr>
              <a:t>?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메일로 전해온 이야기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325" y="1484536"/>
            <a:ext cx="8997950" cy="4891087"/>
          </a:xfrm>
          <a:prstGeom prst="rect">
            <a:avLst/>
          </a:prstGeom>
          <a:solidFill>
            <a:schemeClr val="bg1"/>
          </a:solidFill>
          <a:ln w="19050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035471"/>
              </a:buClr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김형래님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물이 끓기 시작하는 온도가 몇 도인지 아시죠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물이 끓어서 수증기가 되려면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도가 되어야 합니다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0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도의 물이건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도의 물이건 끓지 않는 것은 마찬가지입니다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차이가 자그마치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도나 되면서도 말입니다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수증기가 되어 자유로이 날아갈 수 있으려면 물이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도를 넘어서야 합니다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그러나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도에서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도까지의 차이는 불과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도라는 사실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!!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글을 읽고 계신 김형래님은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도까지 올라가고도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더 하지 못해 포기한 일은 없으신지요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 1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더한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노력하고도 말입니다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무슨 일이든지 끈기와 용기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 자신감을 가지고 끝까지 최선을 다한다면 못 다할 일은 없는 것입니다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노력 끝에 기쁨이 오고 그 열매는 자신을 밝혀주며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인생에 있어서 가장 밝은 빛이 되어 줍니다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언젠가 다시 그보다 더한 어려움이 닥친다면 지난 노력의 열매들은 당신의 자신감이 되어주고 어려움을 풀어 나갈 수 있는 희망의 열쇠가 되어주는 것이지요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그러므로 언제든지 자신을 밝힐 수 있게 항상 노력하세요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b="1" dirty="0">
              <a:solidFill>
                <a:srgbClr val="0B434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10" descr="m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13" y="1125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34788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졸업 후 진로 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: </a:t>
            </a:r>
            <a:r>
              <a:rPr lang="ko-KR" altLang="en-US" dirty="0" err="1"/>
              <a:t>잡코리아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100EE6-0F2A-9F0F-83D6-B825CD14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052736"/>
            <a:ext cx="3095238" cy="35714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C9DD56-7B67-B074-8533-5E83C2C99950}"/>
              </a:ext>
            </a:extLst>
          </p:cNvPr>
          <p:cNvGrpSpPr/>
          <p:nvPr/>
        </p:nvGrpSpPr>
        <p:grpSpPr>
          <a:xfrm>
            <a:off x="3212713" y="2564904"/>
            <a:ext cx="5689292" cy="2671460"/>
            <a:chOff x="3203188" y="2557740"/>
            <a:chExt cx="4618697" cy="20571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85B8BDC-63A3-45FD-F05D-111F8BDA9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3188" y="2557740"/>
              <a:ext cx="1542857" cy="204761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A0B82E3-331A-CA8B-D620-C65B81AA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6045" y="2557741"/>
              <a:ext cx="1552381" cy="205714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262B9A-455B-BA5D-26E4-1109A5AFE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599" y="2563735"/>
              <a:ext cx="1514286" cy="184761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3FC451-81E5-EBD0-A1D9-BFC60C90A977}"/>
              </a:ext>
            </a:extLst>
          </p:cNvPr>
          <p:cNvSpPr/>
          <p:nvPr/>
        </p:nvSpPr>
        <p:spPr>
          <a:xfrm>
            <a:off x="1655569" y="2564904"/>
            <a:ext cx="1545845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A9314F-64EE-BB4B-111A-60F1E5F5F816}"/>
              </a:ext>
            </a:extLst>
          </p:cNvPr>
          <p:cNvSpPr/>
          <p:nvPr/>
        </p:nvSpPr>
        <p:spPr>
          <a:xfrm>
            <a:off x="3234868" y="4336133"/>
            <a:ext cx="1856174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FA8208-96BB-2E0A-A201-76C4026E4AC9}"/>
              </a:ext>
            </a:extLst>
          </p:cNvPr>
          <p:cNvSpPr/>
          <p:nvPr/>
        </p:nvSpPr>
        <p:spPr>
          <a:xfrm>
            <a:off x="5154453" y="4131399"/>
            <a:ext cx="1856174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DC3F4C-6574-2916-F706-8D42C458A624}"/>
              </a:ext>
            </a:extLst>
          </p:cNvPr>
          <p:cNvSpPr/>
          <p:nvPr/>
        </p:nvSpPr>
        <p:spPr>
          <a:xfrm>
            <a:off x="5141219" y="4884190"/>
            <a:ext cx="1856174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2A0E4B-5748-8674-9D85-DB941EF660AE}"/>
              </a:ext>
            </a:extLst>
          </p:cNvPr>
          <p:cNvSpPr/>
          <p:nvPr/>
        </p:nvSpPr>
        <p:spPr>
          <a:xfrm>
            <a:off x="7069726" y="2603198"/>
            <a:ext cx="1856174" cy="288032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7E556-A292-27EB-DC7B-6396872A11E5}"/>
              </a:ext>
            </a:extLst>
          </p:cNvPr>
          <p:cNvSpPr/>
          <p:nvPr/>
        </p:nvSpPr>
        <p:spPr>
          <a:xfrm>
            <a:off x="3231944" y="4740174"/>
            <a:ext cx="1856174" cy="288032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8D2C9A9B-DD01-0FDB-657B-590364319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34150"/>
            <a:ext cx="533400" cy="282723"/>
          </a:xfrm>
        </p:spPr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8698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4" grpId="0" animBg="1"/>
      <p:bldP spid="2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개발자 연봉 상승 추이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6D5F4-C39E-A17F-C437-3AFCFD0FB9BD}"/>
              </a:ext>
            </a:extLst>
          </p:cNvPr>
          <p:cNvSpPr txBox="1"/>
          <p:nvPr/>
        </p:nvSpPr>
        <p:spPr>
          <a:xfrm>
            <a:off x="3406458" y="6027380"/>
            <a:ext cx="2331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이데일리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2023.08.03&gt;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BBB3D-A00C-174E-DBAC-B297FD71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76" y="1340768"/>
            <a:ext cx="5819048" cy="4457143"/>
          </a:xfrm>
          <a:prstGeom prst="rect">
            <a:avLst/>
          </a:prstGeo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688FEA5B-3C18-EA5A-1DFC-9729785B0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34150"/>
            <a:ext cx="533400" cy="282723"/>
          </a:xfrm>
        </p:spPr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796542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8C69D1-562B-4BA3-B970-F557F717323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/>
              <a:t>본 강좌를 이수하면 </a:t>
            </a:r>
            <a:r>
              <a:rPr lang="en-US" altLang="ko-KR" dirty="0"/>
              <a:t>IoT</a:t>
            </a:r>
            <a:r>
              <a:rPr lang="ko-KR" altLang="en-US" dirty="0"/>
              <a:t>의 단말</a:t>
            </a:r>
            <a:r>
              <a:rPr lang="en-US" altLang="ko-KR" dirty="0"/>
              <a:t>, </a:t>
            </a:r>
            <a:r>
              <a:rPr lang="ko-KR" altLang="en-US" dirty="0" err="1"/>
              <a:t>아두이노를</a:t>
            </a:r>
            <a:r>
              <a:rPr lang="ko-KR" altLang="en-US" dirty="0"/>
              <a:t> 활용할 수 있다</a:t>
            </a:r>
            <a:endParaRPr lang="en-US" altLang="ko-KR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dirty="0"/>
              <a:t>기반기술</a:t>
            </a:r>
            <a:endParaRPr lang="en-US" altLang="ko-KR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ko-KR" dirty="0"/>
              <a:t>IDE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전자회로의 이해</a:t>
            </a:r>
            <a:endParaRPr lang="en-US" altLang="ko-KR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 err="1"/>
              <a:t>아두이노를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en-US" altLang="ko-KR" dirty="0"/>
              <a:t>C++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dirty="0"/>
              <a:t>아두이노 활용</a:t>
            </a:r>
            <a:endParaRPr lang="en-US" altLang="ko-KR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디지털 </a:t>
            </a:r>
            <a:r>
              <a:rPr lang="en-US" altLang="ko-KR" dirty="0"/>
              <a:t>I/O(</a:t>
            </a:r>
            <a:r>
              <a:rPr lang="ko-KR" altLang="en-US" dirty="0"/>
              <a:t>입출력</a:t>
            </a:r>
            <a:r>
              <a:rPr lang="en-US" altLang="ko-KR" dirty="0"/>
              <a:t>)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아날로그 </a:t>
            </a:r>
            <a:r>
              <a:rPr lang="en-US" altLang="ko-KR" dirty="0"/>
              <a:t>I/O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타이머와</a:t>
            </a:r>
            <a:r>
              <a:rPr lang="en-US" altLang="ko-KR" dirty="0"/>
              <a:t> </a:t>
            </a:r>
            <a:r>
              <a:rPr lang="ko-KR" altLang="en-US" dirty="0"/>
              <a:t>인터럽트</a:t>
            </a:r>
            <a:endParaRPr lang="en-US" altLang="ko-KR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출력장치</a:t>
            </a:r>
            <a:endParaRPr lang="en-US" altLang="ko-KR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센서 활용</a:t>
            </a:r>
            <a:endParaRPr lang="en-US" altLang="ko-KR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ko-KR" dirty="0"/>
              <a:t>I2C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모터</a:t>
            </a:r>
            <a:r>
              <a:rPr lang="en-US" altLang="ko-KR" dirty="0"/>
              <a:t> </a:t>
            </a:r>
            <a:r>
              <a:rPr lang="ko-KR" altLang="en-US" dirty="0"/>
              <a:t>제어 </a:t>
            </a:r>
            <a:r>
              <a:rPr lang="en-US" altLang="ko-KR" dirty="0"/>
              <a:t>: DC </a:t>
            </a:r>
            <a:r>
              <a:rPr lang="ko-KR" altLang="en-US" dirty="0"/>
              <a:t>모터</a:t>
            </a:r>
            <a:r>
              <a:rPr lang="en-US" altLang="ko-KR" dirty="0"/>
              <a:t>, </a:t>
            </a:r>
            <a:r>
              <a:rPr lang="ko-KR" altLang="en-US" dirty="0" err="1"/>
              <a:t>스테퍼</a:t>
            </a:r>
            <a:r>
              <a:rPr lang="ko-KR" altLang="en-US" dirty="0"/>
              <a:t> 모터</a:t>
            </a:r>
            <a:r>
              <a:rPr lang="en-US" altLang="ko-KR" dirty="0"/>
              <a:t>, </a:t>
            </a:r>
            <a:r>
              <a:rPr lang="ko-KR" altLang="en-US" dirty="0" err="1"/>
              <a:t>서보</a:t>
            </a:r>
            <a:r>
              <a:rPr lang="ko-KR" altLang="en-US" dirty="0"/>
              <a:t> 모터</a:t>
            </a:r>
            <a:endParaRPr lang="en-US" altLang="ko-KR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dirty="0"/>
              <a:t>무선 통신 </a:t>
            </a:r>
            <a:r>
              <a:rPr lang="en-US" altLang="ko-KR" dirty="0"/>
              <a:t>: </a:t>
            </a:r>
            <a:r>
              <a:rPr lang="en-US" altLang="ko-KR" dirty="0" err="1"/>
              <a:t>WiFi</a:t>
            </a:r>
            <a:r>
              <a:rPr lang="en-US" altLang="ko-KR" dirty="0"/>
              <a:t>, Bluetooth</a:t>
            </a:r>
          </a:p>
        </p:txBody>
      </p:sp>
    </p:spTree>
    <p:extLst>
      <p:ext uri="{BB962C8B-B14F-4D97-AF65-F5344CB8AC3E}">
        <p14:creationId xmlns:p14="http://schemas.microsoft.com/office/powerpoint/2010/main" val="2491845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 소개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07950" y="980728"/>
            <a:ext cx="8568505" cy="5877272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학점</a:t>
            </a:r>
            <a:r>
              <a:rPr lang="en-US" altLang="ko-KR" dirty="0"/>
              <a:t>/</a:t>
            </a:r>
            <a:r>
              <a:rPr lang="ko-KR" altLang="en-US" dirty="0" err="1"/>
              <a:t>시수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dirty="0"/>
              <a:t>3</a:t>
            </a:r>
            <a:r>
              <a:rPr lang="ko-KR" altLang="en-US" dirty="0"/>
              <a:t>학점</a:t>
            </a:r>
            <a:r>
              <a:rPr lang="en-US" altLang="ko-KR" dirty="0"/>
              <a:t>/3</a:t>
            </a:r>
            <a:r>
              <a:rPr lang="ko-KR" altLang="en-US" dirty="0"/>
              <a:t>시간</a:t>
            </a:r>
            <a:r>
              <a:rPr lang="en-US" altLang="ko-KR" dirty="0"/>
              <a:t>(</a:t>
            </a:r>
            <a:r>
              <a:rPr lang="ko-KR" altLang="en-US" dirty="0"/>
              <a:t>이론</a:t>
            </a:r>
            <a:r>
              <a:rPr lang="en-US" altLang="ko-KR" dirty="0"/>
              <a:t>1 </a:t>
            </a:r>
            <a:r>
              <a:rPr lang="ko-KR" altLang="en-US" dirty="0"/>
              <a:t>실습</a:t>
            </a:r>
            <a:r>
              <a:rPr lang="en-US" altLang="ko-KR" dirty="0"/>
              <a:t>2)</a:t>
            </a:r>
          </a:p>
          <a:p>
            <a:pPr lvl="1" eaLnBrk="1" hangingPunct="1">
              <a:lnSpc>
                <a:spcPct val="100000"/>
              </a:lnSpc>
              <a:defRPr/>
            </a:pPr>
            <a:endParaRPr lang="en-US" altLang="ko-KR" dirty="0"/>
          </a:p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수업진행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강의록에 제시된 실습 수행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도전과제</a:t>
            </a:r>
            <a:r>
              <a:rPr lang="en-US" altLang="ko-KR" dirty="0"/>
              <a:t>(10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r>
              <a:rPr lang="ko-KR" altLang="en-US" dirty="0"/>
              <a:t>내외</a:t>
            </a:r>
            <a:r>
              <a:rPr lang="en-US" altLang="ko-KR" dirty="0"/>
              <a:t>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lang="ko-KR" altLang="en-US" dirty="0">
                <a:sym typeface="Wingdings" panose="05000000000000000000" pitchFamily="2" charset="2"/>
              </a:rPr>
              <a:t>수업시간 배운 내용을 응용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100000"/>
              </a:lnSpc>
              <a:defRPr/>
            </a:pPr>
            <a:r>
              <a:rPr lang="ko-KR" altLang="en-US" dirty="0">
                <a:sym typeface="Wingdings" panose="05000000000000000000" pitchFamily="2" charset="2"/>
              </a:rPr>
              <a:t>수업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주 후 소스코드 공개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00000"/>
              </a:lnSpc>
              <a:defRPr/>
            </a:pPr>
            <a:endParaRPr lang="en-US" altLang="ko-KR" dirty="0"/>
          </a:p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담당교수 </a:t>
            </a:r>
            <a:r>
              <a:rPr lang="en-US" altLang="ko-KR" dirty="0"/>
              <a:t>: </a:t>
            </a:r>
            <a:r>
              <a:rPr lang="ko-KR" altLang="en-US" dirty="0"/>
              <a:t>김형래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dirty="0"/>
              <a:t>office: 031-935-7132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dirty="0"/>
              <a:t>mobile : 010-3294-7176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dirty="0"/>
              <a:t>e-mail : hrkim@doowon.ac.kr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6570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진행방식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강의 진행 방식</a:t>
            </a:r>
          </a:p>
          <a:p>
            <a:pPr lvl="1" eaLnBrk="1" hangingPunct="1">
              <a:defRPr/>
            </a:pPr>
            <a:r>
              <a:rPr lang="ko-KR" altLang="en-US" dirty="0"/>
              <a:t>강의록에 제시된 실습 수행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도전과제 수행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과제물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강의록에서 제시된 실습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매주 제출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eaLnBrk="1" hangingPunct="1">
              <a:defRPr/>
            </a:pPr>
            <a:r>
              <a:rPr lang="ko-KR" altLang="en-US" dirty="0">
                <a:sym typeface="Wingdings" panose="05000000000000000000" pitchFamily="2" charset="2"/>
              </a:rPr>
              <a:t>용어 정리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중간고사 및 기말고사에서 출제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도전과제</a:t>
            </a:r>
            <a:r>
              <a:rPr lang="en-US" altLang="ko-KR" dirty="0"/>
              <a:t>(10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r>
              <a:rPr lang="ko-KR" altLang="en-US" dirty="0"/>
              <a:t>내외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ko-KR" altLang="en-US" dirty="0"/>
              <a:t>강의록 다운로드</a:t>
            </a:r>
          </a:p>
          <a:p>
            <a:pPr lvl="1" eaLnBrk="1" hangingPunct="1">
              <a:defRPr/>
            </a:pPr>
            <a:r>
              <a:rPr lang="en-US" altLang="ko-KR" dirty="0"/>
              <a:t>http://lms.doowon.ac.kr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019976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평가방법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ko-KR" altLang="en-US" dirty="0"/>
              <a:t>성적처리</a:t>
            </a:r>
          </a:p>
          <a:p>
            <a:pPr lvl="1" algn="just" eaLnBrk="1" hangingPunct="1">
              <a:defRPr/>
            </a:pPr>
            <a:r>
              <a:rPr lang="ko-KR" altLang="en-US" dirty="0"/>
              <a:t>출석</a:t>
            </a:r>
            <a:r>
              <a:rPr lang="en-US" altLang="ko-KR" dirty="0"/>
              <a:t>(20), </a:t>
            </a:r>
            <a:r>
              <a:rPr lang="ko-KR" altLang="en-US" dirty="0"/>
              <a:t>보고서</a:t>
            </a:r>
            <a:r>
              <a:rPr lang="en-US" altLang="ko-KR" dirty="0"/>
              <a:t>(30), </a:t>
            </a:r>
            <a:r>
              <a:rPr lang="ko-KR" altLang="en-US" dirty="0"/>
              <a:t>중간</a:t>
            </a:r>
            <a:r>
              <a:rPr lang="en-US" altLang="ko-KR" dirty="0"/>
              <a:t>(15), </a:t>
            </a:r>
            <a:r>
              <a:rPr lang="ko-KR" altLang="en-US" dirty="0"/>
              <a:t>기말</a:t>
            </a:r>
            <a:r>
              <a:rPr lang="en-US" altLang="ko-KR" dirty="0"/>
              <a:t>(15), </a:t>
            </a:r>
            <a:r>
              <a:rPr lang="ko-KR" altLang="en-US" dirty="0"/>
              <a:t>도전과제</a:t>
            </a:r>
            <a:r>
              <a:rPr lang="en-US" altLang="ko-KR" dirty="0"/>
              <a:t>(10)</a:t>
            </a:r>
          </a:p>
          <a:p>
            <a:pPr algn="just" eaLnBrk="1" hangingPunct="1">
              <a:defRPr/>
            </a:pPr>
            <a:endParaRPr lang="en-US" altLang="ko-KR" dirty="0"/>
          </a:p>
          <a:p>
            <a:pPr algn="just" eaLnBrk="1" hangingPunct="1">
              <a:defRPr/>
            </a:pPr>
            <a:r>
              <a:rPr lang="ko-KR" altLang="en-US" dirty="0"/>
              <a:t>참고 사항</a:t>
            </a:r>
            <a:endParaRPr lang="en-US" altLang="ko-KR" dirty="0"/>
          </a:p>
          <a:p>
            <a:pPr lvl="1" algn="just" eaLnBrk="1" hangingPunct="1">
              <a:defRPr/>
            </a:pPr>
            <a:r>
              <a:rPr lang="ko-KR" altLang="en-US" dirty="0"/>
              <a:t>평가에는 출석</a:t>
            </a:r>
            <a:r>
              <a:rPr lang="en-US" altLang="ko-KR" dirty="0"/>
              <a:t>/</a:t>
            </a:r>
            <a:r>
              <a:rPr lang="ko-KR" altLang="en-US" dirty="0"/>
              <a:t>과제물</a:t>
            </a:r>
            <a:r>
              <a:rPr lang="en-US" altLang="ko-KR" dirty="0"/>
              <a:t>/</a:t>
            </a:r>
            <a:r>
              <a:rPr lang="ko-KR" altLang="en-US" dirty="0"/>
              <a:t>프로젝트 수행이 매우 중요함</a:t>
            </a:r>
            <a:endParaRPr lang="en-US" altLang="ko-KR" dirty="0"/>
          </a:p>
          <a:p>
            <a:pPr lvl="1" algn="just" eaLnBrk="1" hangingPunct="1">
              <a:defRPr/>
            </a:pPr>
            <a:r>
              <a:rPr lang="ko-KR" altLang="en-US" dirty="0"/>
              <a:t>과제물이나 프로젝트에서 프로그램을 복사하지 말 것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455177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22755</TotalTime>
  <Words>751</Words>
  <Application>Microsoft Office PowerPoint</Application>
  <PresentationFormat>화면 슬라이드 쇼(4:3)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굴림</vt:lpstr>
      <vt:lpstr>맑은 고딕</vt:lpstr>
      <vt:lpstr>휴먼엑스포</vt:lpstr>
      <vt:lpstr>Times New Roman</vt:lpstr>
      <vt:lpstr>Wingdings</vt:lpstr>
      <vt:lpstr>기본 디자인</vt:lpstr>
      <vt:lpstr>IoT 임베디드 시스템 (아두이노)</vt:lpstr>
      <vt:lpstr>PowerPoint 프레젠테이션</vt:lpstr>
      <vt:lpstr>당신의 온도는 몇 도입니까?</vt:lpstr>
      <vt:lpstr>졸업 후 진로 (자료: 잡코리아)</vt:lpstr>
      <vt:lpstr>개발자 연봉 상승 추이</vt:lpstr>
      <vt:lpstr>학습목표</vt:lpstr>
      <vt:lpstr>강좌 소개</vt:lpstr>
      <vt:lpstr>강의 진행방식</vt:lpstr>
      <vt:lpstr>평가방법</vt:lpstr>
      <vt:lpstr>주차별 강의내용(1)</vt:lpstr>
      <vt:lpstr>주차별 강의내용(2)</vt:lpstr>
      <vt:lpstr>주차별 강의내용(3)</vt:lpstr>
      <vt:lpstr>좋은 성적을 얻기 위해</vt:lpstr>
      <vt:lpstr>PowerPoint 프레젠테이션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김형래</cp:lastModifiedBy>
  <cp:revision>383</cp:revision>
  <dcterms:created xsi:type="dcterms:W3CDTF">2003-05-07T20:17:23Z</dcterms:created>
  <dcterms:modified xsi:type="dcterms:W3CDTF">2024-12-23T05:27:17Z</dcterms:modified>
</cp:coreProperties>
</file>