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632" r:id="rId2"/>
    <p:sldId id="659" r:id="rId3"/>
    <p:sldId id="640" r:id="rId4"/>
    <p:sldId id="672" r:id="rId5"/>
    <p:sldId id="641" r:id="rId6"/>
    <p:sldId id="654" r:id="rId7"/>
    <p:sldId id="667" r:id="rId8"/>
    <p:sldId id="644" r:id="rId9"/>
    <p:sldId id="658" r:id="rId10"/>
  </p:sldIdLst>
  <p:sldSz cx="9144000" cy="6858000" type="screen4x3"/>
  <p:notesSz cx="6797675" cy="99282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  <a:srgbClr val="006600"/>
    <a:srgbClr val="003300"/>
    <a:srgbClr val="C1250B"/>
    <a:srgbClr val="CC6600"/>
    <a:srgbClr val="2F2FBF"/>
    <a:srgbClr val="996600"/>
    <a:srgbClr val="CCFF99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23" autoAdjust="0"/>
    <p:restoredTop sz="96026" autoAdjust="0"/>
  </p:normalViewPr>
  <p:slideViewPr>
    <p:cSldViewPr>
      <p:cViewPr varScale="1">
        <p:scale>
          <a:sx n="159" d="100"/>
          <a:sy n="159" d="100"/>
        </p:scale>
        <p:origin x="800" y="1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배점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77ED-4978-B085-02106CB8BDEC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77ED-4978-B085-02106CB8BDEC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77ED-4978-B085-02106CB8BDEC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7-77ED-4978-B085-02106CB8BDEC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9-77ED-4978-B085-02106CB8BDE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4"/>
                <c:pt idx="0">
                  <c:v>출석</c:v>
                </c:pt>
                <c:pt idx="1">
                  <c:v>중간고사</c:v>
                </c:pt>
                <c:pt idx="2">
                  <c:v>기말고사</c:v>
                </c:pt>
                <c:pt idx="3">
                  <c:v>보고서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</c:v>
                </c:pt>
                <c:pt idx="1">
                  <c:v>30</c:v>
                </c:pt>
                <c:pt idx="2">
                  <c:v>30</c:v>
                </c:pt>
                <c:pt idx="3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EC-4113-9A29-8C342E31E210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t" anchorCtr="0" compatLnSpc="1">
            <a:prstTxWarp prst="textNoShape">
              <a:avLst/>
            </a:prstTxWarp>
          </a:bodyPr>
          <a:lstStyle>
            <a:lvl1pPr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b" anchorCtr="0" compatLnSpc="1">
            <a:prstTxWarp prst="textNoShape">
              <a:avLst/>
            </a:prstTxWarp>
          </a:bodyPr>
          <a:lstStyle>
            <a:lvl1pPr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6E2AAFE-29E8-4433-AC47-E876F41FE4E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42911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t" anchorCtr="0" compatLnSpc="1">
            <a:prstTxWarp prst="textNoShape">
              <a:avLst/>
            </a:prstTxWarp>
          </a:bodyPr>
          <a:lstStyle>
            <a:lvl1pPr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6093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b" anchorCtr="0" compatLnSpc="1">
            <a:prstTxWarp prst="textNoShape">
              <a:avLst/>
            </a:prstTxWarp>
          </a:bodyPr>
          <a:lstStyle>
            <a:lvl1pPr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47EE27B-4257-45BE-A6AB-6A43A222113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023153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7EE27B-4257-45BE-A6AB-6A43A2221133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59656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6B5574E-1DF8-45CD-9234-450F4A17BE19}"/>
              </a:ext>
            </a:extLst>
          </p:cNvPr>
          <p:cNvSpPr/>
          <p:nvPr userDrawn="1"/>
        </p:nvSpPr>
        <p:spPr>
          <a:xfrm>
            <a:off x="-36512" y="-27384"/>
            <a:ext cx="9216000" cy="6885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21488" y="188913"/>
            <a:ext cx="2236787" cy="637381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07950" y="188913"/>
            <a:ext cx="6561138" cy="63738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제목, 텍스트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950" y="188913"/>
            <a:ext cx="8928100" cy="5461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07950" y="981075"/>
            <a:ext cx="4398963" cy="55816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차트 개체 틀 3"/>
          <p:cNvSpPr>
            <a:spLocks noGrp="1"/>
          </p:cNvSpPr>
          <p:nvPr>
            <p:ph type="chart" sz="half" idx="2"/>
          </p:nvPr>
        </p:nvSpPr>
        <p:spPr>
          <a:xfrm>
            <a:off x="4659313" y="981075"/>
            <a:ext cx="4398962" cy="5581650"/>
          </a:xfrm>
        </p:spPr>
        <p:txBody>
          <a:bodyPr/>
          <a:lstStyle/>
          <a:p>
            <a:pPr lvl="0"/>
            <a:endParaRPr lang="ko-KR" altLang="en-US" noProof="0"/>
          </a:p>
        </p:txBody>
      </p:sp>
    </p:spTree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영단어 과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16632"/>
            <a:ext cx="5436096" cy="685800"/>
          </a:xfrm>
        </p:spPr>
        <p:txBody>
          <a:bodyPr/>
          <a:lstStyle>
            <a:lvl1pPr>
              <a:defRPr sz="28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1D9252-850D-49CC-AAF0-4834565B6B9E}"/>
              </a:ext>
            </a:extLst>
          </p:cNvPr>
          <p:cNvSpPr txBox="1"/>
          <p:nvPr userDrawn="1"/>
        </p:nvSpPr>
        <p:spPr>
          <a:xfrm>
            <a:off x="1475656" y="6525344"/>
            <a:ext cx="5832648" cy="33265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10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♥ 이 슬라이드를 출력한 후 발음과 뜻을 써서 </a:t>
            </a:r>
            <a:r>
              <a:rPr lang="ko-KR" altLang="en-US" sz="1000" dirty="0" err="1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제출하시오</a:t>
            </a:r>
            <a:r>
              <a:rPr lang="en-US" altLang="ko-KR" sz="10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(!</a:t>
            </a:r>
            <a:r>
              <a:rPr lang="ko-KR" altLang="en-US" sz="10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뒷면은 연습 </a:t>
            </a:r>
            <a:r>
              <a:rPr lang="ko-KR" altLang="en-US" sz="1000" dirty="0" err="1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깜지</a:t>
            </a:r>
            <a:r>
              <a:rPr lang="en-US" altLang="ko-KR" sz="10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!)</a:t>
            </a:r>
            <a:r>
              <a:rPr lang="ko-KR" altLang="en-US" sz="10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♥ </a:t>
            </a:r>
            <a:endParaRPr lang="en-US" altLang="ko-KR" sz="1000" dirty="0">
              <a:solidFill>
                <a:srgbClr val="3333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출력에 어려움이 있는 경우에는 빈 용지 사용해도 됩니다</a:t>
            </a:r>
            <a:r>
              <a:rPr lang="en-US" altLang="ko-KR" sz="10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FC6DD0ED-1AEA-4B62-B727-75EC2BBFB91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04048" y="123528"/>
            <a:ext cx="208823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r>
              <a:rPr lang="ko-KR" altLang="en-US" kern="0" dirty="0">
                <a:solidFill>
                  <a:srgbClr val="C00000"/>
                </a:solidFill>
              </a:rPr>
              <a:t>관련 </a:t>
            </a:r>
            <a:r>
              <a:rPr lang="ko-KR" altLang="en-US" kern="0" dirty="0" err="1">
                <a:solidFill>
                  <a:srgbClr val="C00000"/>
                </a:solidFill>
              </a:rPr>
              <a:t>영단어</a:t>
            </a:r>
            <a:endParaRPr lang="ko-KR" altLang="en-US" kern="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761825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950" y="981075"/>
            <a:ext cx="8950325" cy="5581650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buClr>
                <a:schemeClr val="accent6">
                  <a:lumMod val="50000"/>
                </a:schemeClr>
              </a:buClr>
              <a:defRPr b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defRPr>
            </a:lvl2pPr>
            <a:lvl3pPr>
              <a:defRPr b="1">
                <a:latin typeface="맑은 고딕" pitchFamily="50" charset="-127"/>
                <a:ea typeface="맑은 고딕" pitchFamily="50" charset="-127"/>
              </a:defRPr>
            </a:lvl3pPr>
            <a:lvl4pPr>
              <a:defRPr b="1">
                <a:latin typeface="맑은 고딕" pitchFamily="50" charset="-127"/>
                <a:ea typeface="맑은 고딕" pitchFamily="50" charset="-127"/>
              </a:defRPr>
            </a:lvl4pPr>
            <a:lvl5pPr>
              <a:defRPr b="1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7950" y="981075"/>
            <a:ext cx="4398963" cy="5581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981075"/>
            <a:ext cx="4398962" cy="5581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텅 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28E5F11-D7DF-417E-9B02-E93BCBDE1F3B}"/>
              </a:ext>
            </a:extLst>
          </p:cNvPr>
          <p:cNvSpPr/>
          <p:nvPr userDrawn="1"/>
        </p:nvSpPr>
        <p:spPr>
          <a:xfrm>
            <a:off x="-36512" y="-27384"/>
            <a:ext cx="9216000" cy="6885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noFill/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752888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3175" y="0"/>
            <a:ext cx="9140825" cy="908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15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3175" y="6500813"/>
            <a:ext cx="9139238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87313"/>
            <a:ext cx="892810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981075"/>
            <a:ext cx="8950325" cy="558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Text Box 16"/>
          <p:cNvSpPr txBox="1">
            <a:spLocks noChangeArrowheads="1"/>
          </p:cNvSpPr>
          <p:nvPr userDrawn="1"/>
        </p:nvSpPr>
        <p:spPr bwMode="auto">
          <a:xfrm>
            <a:off x="34925" y="6562725"/>
            <a:ext cx="477996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ko-KR" sz="1100" dirty="0">
                <a:solidFill>
                  <a:srgbClr val="CC3300"/>
                </a:solidFill>
              </a:rPr>
              <a:t>Windows</a:t>
            </a:r>
            <a:r>
              <a:rPr lang="ko-KR" altLang="en-US" sz="1100" dirty="0">
                <a:solidFill>
                  <a:srgbClr val="CC3300"/>
                </a:solidFill>
              </a:rPr>
              <a:t> 프로그래밍</a:t>
            </a:r>
            <a:endParaRPr lang="en-US" altLang="ko-KR" sz="1100" dirty="0">
              <a:solidFill>
                <a:srgbClr val="CC3300"/>
              </a:solidFill>
            </a:endParaRPr>
          </a:p>
        </p:txBody>
      </p:sp>
      <p:sp>
        <p:nvSpPr>
          <p:cNvPr id="12" name="TextBox 1"/>
          <p:cNvSpPr txBox="1">
            <a:spLocks noChangeArrowheads="1"/>
          </p:cNvSpPr>
          <p:nvPr userDrawn="1"/>
        </p:nvSpPr>
        <p:spPr bwMode="auto">
          <a:xfrm>
            <a:off x="8675688" y="6519863"/>
            <a:ext cx="466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ctr" eaLnBrk="1" hangingPunct="1">
              <a:defRPr/>
            </a:pPr>
            <a:fld id="{6511A0C5-D436-4115-9E0C-5A9EF0061713}" type="slidenum">
              <a:rPr lang="ko-KR" altLang="en-US" smtClean="0">
                <a:solidFill>
                  <a:srgbClr val="333399"/>
                </a:solidFill>
              </a:rPr>
              <a:pPr algn="ctr" eaLnBrk="1" hangingPunct="1">
                <a:defRPr/>
              </a:pPr>
              <a:t>‹#›</a:t>
            </a:fld>
            <a:endParaRPr lang="ko-KR" altLang="en-US" dirty="0">
              <a:solidFill>
                <a:srgbClr val="333399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AB30272-C487-42A4-AB9A-8CF525238721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6889154" y="6530407"/>
            <a:ext cx="1787302" cy="32759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1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2" r:id="rId14"/>
  </p:sldLayoutIdLst>
  <p:transition>
    <p:zoom/>
  </p:transition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3366"/>
        </a:buClr>
        <a:buFont typeface="Wingdings" pitchFamily="2" charset="2"/>
        <a:buChar char="v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Clr>
          <a:srgbClr val="22228B"/>
        </a:buClr>
        <a:buFont typeface="Wingdings" pitchFamily="2" charset="2"/>
        <a:buChar char="§"/>
        <a:defRPr kumimoji="1" sz="2000" b="1">
          <a:solidFill>
            <a:srgbClr val="0070C0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kumimoji="1" sz="2000" b="1">
          <a:solidFill>
            <a:schemeClr val="tx1">
              <a:lumMod val="65000"/>
              <a:lumOff val="35000"/>
            </a:schemeClr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Blip>
          <a:blip r:embed="rId18"/>
        </a:buBlip>
        <a:defRPr kumimoji="1" sz="2000" b="1">
          <a:solidFill>
            <a:schemeClr val="tx1">
              <a:lumMod val="65000"/>
              <a:lumOff val="35000"/>
            </a:schemeClr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Blip>
          <a:blip r:embed="rId18"/>
        </a:buBlip>
        <a:defRPr kumimoji="1" sz="2000" b="1">
          <a:solidFill>
            <a:schemeClr val="tx1">
              <a:lumMod val="65000"/>
              <a:lumOff val="35000"/>
            </a:schemeClr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Blip>
          <a:blip r:embed="rId18"/>
        </a:buBlip>
        <a:defRPr kumimoji="1">
          <a:solidFill>
            <a:srgbClr val="5F5F5F"/>
          </a:solidFill>
          <a:latin typeface="+mn-lt"/>
          <a:ea typeface="+mn-ea"/>
        </a:defRPr>
      </a:lvl6pPr>
      <a:lvl7pPr marL="29718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Blip>
          <a:blip r:embed="rId18"/>
        </a:buBlip>
        <a:defRPr kumimoji="1">
          <a:solidFill>
            <a:srgbClr val="5F5F5F"/>
          </a:solidFill>
          <a:latin typeface="+mn-lt"/>
          <a:ea typeface="+mn-ea"/>
        </a:defRPr>
      </a:lvl7pPr>
      <a:lvl8pPr marL="34290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Blip>
          <a:blip r:embed="rId18"/>
        </a:buBlip>
        <a:defRPr kumimoji="1">
          <a:solidFill>
            <a:srgbClr val="5F5F5F"/>
          </a:solidFill>
          <a:latin typeface="+mn-lt"/>
          <a:ea typeface="+mn-ea"/>
        </a:defRPr>
      </a:lvl8pPr>
      <a:lvl9pPr marL="38862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Blip>
          <a:blip r:embed="rId18"/>
        </a:buBlip>
        <a:defRPr kumimoji="1">
          <a:solidFill>
            <a:srgbClr val="5F5F5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" TargetMode="External"/><Relationship Id="rId2" Type="http://schemas.openxmlformats.org/officeDocument/2006/relationships/hyperlink" Target="http://lms.doowon.ac.kr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hyperlink" Target="mailto:yoookimnate@nate.co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lms.doowon.ac.kr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88" y="2777083"/>
            <a:ext cx="9039225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11560" y="5589240"/>
            <a:ext cx="6400800" cy="575344"/>
          </a:xfrm>
        </p:spPr>
        <p:txBody>
          <a:bodyPr/>
          <a:lstStyle/>
          <a:p>
            <a:pPr eaLnBrk="1" hangingPunct="1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두원공과대학교 컴퓨터공학과 </a:t>
            </a:r>
            <a:r>
              <a:rPr lang="en-US" altLang="ko-KR" dirty="0"/>
              <a:t>2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학년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4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784225" y="980728"/>
            <a:ext cx="7532688" cy="1371600"/>
          </a:xfrm>
          <a:noFill/>
        </p:spPr>
        <p:txBody>
          <a:bodyPr/>
          <a:lstStyle/>
          <a:p>
            <a:pPr algn="ctr" eaLnBrk="1" hangingPunct="1">
              <a:lnSpc>
                <a:spcPct val="110000"/>
              </a:lnSpc>
            </a:pPr>
            <a:r>
              <a:rPr lang="en-US" altLang="ko-KR" sz="44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Windows</a:t>
            </a:r>
            <a:r>
              <a:rPr lang="ko-KR" altLang="en-US" sz="44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프로그래밍</a:t>
            </a:r>
            <a:br>
              <a:rPr lang="en-US" altLang="ko-KR" sz="44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</a:br>
            <a:r>
              <a:rPr lang="ko-KR" altLang="en-US" sz="44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교과목 소개</a:t>
            </a:r>
          </a:p>
        </p:txBody>
      </p:sp>
      <p:sp>
        <p:nvSpPr>
          <p:cNvPr id="11" name="Rectangle 11"/>
          <p:cNvSpPr txBox="1">
            <a:spLocks noChangeArrowheads="1"/>
          </p:cNvSpPr>
          <p:nvPr/>
        </p:nvSpPr>
        <p:spPr bwMode="auto">
          <a:xfrm>
            <a:off x="500063" y="285750"/>
            <a:ext cx="4071937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10000"/>
              </a:lnSpc>
              <a:defRPr/>
            </a:pPr>
            <a:r>
              <a:rPr lang="en-US" altLang="ko-KR" sz="2400" b="1" kern="0" dirty="0">
                <a:solidFill>
                  <a:srgbClr val="B449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2025</a:t>
            </a:r>
            <a:r>
              <a:rPr lang="ko-KR" altLang="en-US" sz="2400" b="1" kern="0" dirty="0">
                <a:solidFill>
                  <a:srgbClr val="B449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학년도 </a:t>
            </a:r>
            <a:r>
              <a:rPr lang="en-US" altLang="ko-KR" sz="2400" b="1" kern="0" dirty="0">
                <a:solidFill>
                  <a:srgbClr val="B449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1</a:t>
            </a:r>
            <a:r>
              <a:rPr lang="ko-KR" altLang="en-US" sz="2400" b="1" kern="0" dirty="0">
                <a:solidFill>
                  <a:srgbClr val="B449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학기</a:t>
            </a:r>
            <a:endParaRPr lang="ko-KR" altLang="en-US" sz="4000" b="1" kern="0" dirty="0">
              <a:solidFill>
                <a:srgbClr val="333399"/>
              </a:solidFill>
              <a:latin typeface="맑은 고딕" pitchFamily="50" charset="-127"/>
              <a:ea typeface="맑은 고딕" pitchFamily="50" charset="-127"/>
              <a:cs typeface="+mj-cs"/>
            </a:endParaRPr>
          </a:p>
        </p:txBody>
      </p:sp>
    </p:spTree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학습 목표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7950" y="981075"/>
            <a:ext cx="8750300" cy="5581650"/>
          </a:xfrm>
        </p:spPr>
        <p:txBody>
          <a:bodyPr>
            <a:normAutofit/>
          </a:bodyPr>
          <a:lstStyle/>
          <a:p>
            <a:pPr eaLnBrk="1" hangingPunct="1">
              <a:lnSpc>
                <a:spcPct val="130000"/>
              </a:lnSpc>
              <a:defRPr/>
            </a:pPr>
            <a:r>
              <a:rPr lang="ko-KR" altLang="en-US" dirty="0"/>
              <a:t>본 강좌를 성공적으로 이수하면 학생들은</a:t>
            </a:r>
            <a:r>
              <a:rPr lang="ko-KR" altLang="en-US" sz="2800" dirty="0"/>
              <a:t> </a:t>
            </a:r>
          </a:p>
          <a:p>
            <a:pPr lvl="1"/>
            <a:r>
              <a:rPr lang="ko-KR" altLang="en-US" dirty="0"/>
              <a:t>기본적인 </a:t>
            </a:r>
            <a:r>
              <a:rPr lang="en-US" altLang="ko-KR" dirty="0"/>
              <a:t>Windows </a:t>
            </a:r>
            <a:r>
              <a:rPr lang="ko-KR" altLang="en-US" dirty="0"/>
              <a:t>응용 프로그램</a:t>
            </a:r>
            <a:r>
              <a:rPr lang="en-US" altLang="ko-KR" dirty="0"/>
              <a:t>(DB </a:t>
            </a:r>
            <a:r>
              <a:rPr lang="ko-KR" altLang="en-US" dirty="0" err="1"/>
              <a:t>비연동</a:t>
            </a:r>
            <a:r>
              <a:rPr lang="en-US" altLang="ko-KR" dirty="0"/>
              <a:t>, stand-alone)</a:t>
            </a:r>
            <a:r>
              <a:rPr lang="ko-KR" altLang="en-US" dirty="0"/>
              <a:t>을 </a:t>
            </a:r>
            <a:r>
              <a:rPr lang="en-US" altLang="ko-KR" dirty="0"/>
              <a:t>C# </a:t>
            </a:r>
            <a:r>
              <a:rPr lang="ko-KR" altLang="en-US" dirty="0"/>
              <a:t>언어를 이용하여 구현할 수 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디버깅 도구를 사용하여 디버깅할 수 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 altLang="ko-KR" dirty="0"/>
              <a:t>Windows </a:t>
            </a:r>
            <a:r>
              <a:rPr lang="ko-KR" altLang="en-US" dirty="0"/>
              <a:t>응용 프로그램</a:t>
            </a:r>
            <a:r>
              <a:rPr lang="en-US" altLang="ko-KR" dirty="0"/>
              <a:t>(</a:t>
            </a:r>
            <a:r>
              <a:rPr lang="ko-KR" altLang="en-US" dirty="0"/>
              <a:t>예시</a:t>
            </a:r>
            <a:r>
              <a:rPr lang="en-US" altLang="ko-KR" dirty="0"/>
              <a:t>: </a:t>
            </a:r>
            <a:r>
              <a:rPr lang="ko-KR" altLang="en-US" dirty="0"/>
              <a:t>도서대여점</a:t>
            </a:r>
            <a:r>
              <a:rPr lang="en-US" altLang="ko-KR" dirty="0"/>
              <a:t>)</a:t>
            </a:r>
            <a:r>
              <a:rPr lang="ko-KR" altLang="en-US" dirty="0"/>
              <a:t>의 화면 및 폼을 설계</a:t>
            </a:r>
            <a:r>
              <a:rPr lang="en-US" altLang="ko-KR" dirty="0"/>
              <a:t>(Story board, </a:t>
            </a:r>
            <a:r>
              <a:rPr lang="ko-KR" altLang="en-US" dirty="0"/>
              <a:t>메뉴구조 포함</a:t>
            </a:r>
            <a:r>
              <a:rPr lang="en-US" altLang="ko-KR" dirty="0"/>
              <a:t>)</a:t>
            </a:r>
            <a:r>
              <a:rPr lang="ko-KR" altLang="en-US" dirty="0"/>
              <a:t>할 수 있다</a:t>
            </a:r>
            <a:r>
              <a:rPr lang="en-US" altLang="ko-KR" dirty="0"/>
              <a:t>.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 altLang="ko-KR" dirty="0"/>
              <a:t>Windows </a:t>
            </a:r>
            <a:r>
              <a:rPr lang="ko-KR" altLang="en-US" dirty="0"/>
              <a:t>응용 프로그램을 </a:t>
            </a:r>
            <a:r>
              <a:rPr lang="en-US" altLang="ko-KR" dirty="0"/>
              <a:t>DB</a:t>
            </a:r>
            <a:r>
              <a:rPr lang="ko-KR" altLang="en-US" dirty="0"/>
              <a:t>와 연동할 수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강좌 소개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7950" y="981075"/>
            <a:ext cx="8950325" cy="5581650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ko-KR" altLang="en-US" dirty="0"/>
              <a:t>학점</a:t>
            </a:r>
            <a:r>
              <a:rPr lang="en-US" altLang="ko-KR" dirty="0"/>
              <a:t>/</a:t>
            </a:r>
            <a:r>
              <a:rPr lang="ko-KR" altLang="en-US" dirty="0" err="1"/>
              <a:t>시수</a:t>
            </a:r>
            <a:endParaRPr lang="en-US" altLang="ko-KR" dirty="0"/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ko-KR" dirty="0"/>
              <a:t>4</a:t>
            </a:r>
            <a:r>
              <a:rPr lang="ko-KR" altLang="en-US" dirty="0"/>
              <a:t>학점</a:t>
            </a:r>
            <a:r>
              <a:rPr lang="en-US" altLang="ko-KR" dirty="0"/>
              <a:t>/4</a:t>
            </a:r>
            <a:r>
              <a:rPr lang="ko-KR" altLang="en-US" dirty="0"/>
              <a:t>시간</a:t>
            </a:r>
            <a:r>
              <a:rPr lang="en-US" altLang="ko-KR" dirty="0"/>
              <a:t>(</a:t>
            </a:r>
            <a:r>
              <a:rPr lang="ko-KR" altLang="en-US" dirty="0"/>
              <a:t>이론</a:t>
            </a:r>
            <a:r>
              <a:rPr lang="en-US" altLang="ko-KR" dirty="0"/>
              <a:t>2, </a:t>
            </a:r>
            <a:r>
              <a:rPr lang="ko-KR" altLang="en-US" dirty="0"/>
              <a:t>실습</a:t>
            </a:r>
            <a:r>
              <a:rPr lang="en-US" altLang="ko-KR" dirty="0"/>
              <a:t>2)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ko-KR" altLang="en-US" dirty="0"/>
              <a:t>교   재</a:t>
            </a:r>
            <a:endParaRPr lang="en-US" altLang="ko-KR" dirty="0"/>
          </a:p>
          <a:p>
            <a:pPr lvl="1" eaLnBrk="1" hangingPunct="1">
              <a:lnSpc>
                <a:spcPct val="150000"/>
              </a:lnSpc>
              <a:defRPr/>
            </a:pPr>
            <a:r>
              <a:rPr lang="ko-KR" altLang="en-US" dirty="0"/>
              <a:t>교수 제공 슬라이드</a:t>
            </a:r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http://lms.doowon.ac.kr/</a:t>
            </a:r>
            <a:r>
              <a:rPr lang="en-US" altLang="ko-KR" dirty="0"/>
              <a:t>)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ko-KR" altLang="en-US" dirty="0"/>
              <a:t>참고교재</a:t>
            </a:r>
            <a:endParaRPr lang="en-US" altLang="ko-KR" dirty="0"/>
          </a:p>
          <a:p>
            <a:pPr lvl="1" eaLnBrk="1" hangingPunct="1">
              <a:lnSpc>
                <a:spcPct val="150000"/>
              </a:lnSpc>
              <a:defRPr/>
            </a:pPr>
            <a:r>
              <a:rPr lang="ko-KR" altLang="en-US" dirty="0"/>
              <a:t>정성태</a:t>
            </a:r>
            <a:r>
              <a:rPr lang="en-US" altLang="ko-KR" dirty="0"/>
              <a:t>, </a:t>
            </a:r>
            <a:r>
              <a:rPr lang="en-US" altLang="ko-KR" i="1" dirty="0"/>
              <a:t>‘</a:t>
            </a:r>
            <a:r>
              <a:rPr lang="ko-KR" altLang="en-US" i="1" dirty="0"/>
              <a:t>시작하세요</a:t>
            </a:r>
            <a:r>
              <a:rPr lang="en-US" altLang="ko-KR" i="1" dirty="0"/>
              <a:t>! C# 12 </a:t>
            </a:r>
            <a:r>
              <a:rPr lang="ko-KR" altLang="en-US" i="1" dirty="0"/>
              <a:t>프로그래밍</a:t>
            </a:r>
            <a:r>
              <a:rPr lang="en-US" altLang="ko-KR" dirty="0"/>
              <a:t>’, </a:t>
            </a:r>
            <a:r>
              <a:rPr lang="ko-KR" altLang="en-US" dirty="0" err="1"/>
              <a:t>위키북스</a:t>
            </a:r>
            <a:endParaRPr lang="en-US" altLang="ko-KR" dirty="0"/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ko-KR" dirty="0">
                <a:hlinkClick r:id="rId3"/>
              </a:rPr>
              <a:t>http://msdn.microsoft.com</a:t>
            </a:r>
            <a:endParaRPr lang="en-US" altLang="ko-KR" dirty="0"/>
          </a:p>
          <a:p>
            <a:pPr eaLnBrk="1" hangingPunct="1">
              <a:lnSpc>
                <a:spcPct val="100000"/>
              </a:lnSpc>
              <a:defRPr/>
            </a:pPr>
            <a:r>
              <a:rPr lang="ko-KR" altLang="en-US" dirty="0"/>
              <a:t>담당교수</a:t>
            </a:r>
            <a:endParaRPr lang="en-US" altLang="ko-KR" dirty="0"/>
          </a:p>
          <a:p>
            <a:pPr lvl="1" eaLnBrk="1" hangingPunct="1">
              <a:lnSpc>
                <a:spcPct val="100000"/>
              </a:lnSpc>
              <a:defRPr/>
            </a:pPr>
            <a:r>
              <a:rPr lang="ko-KR" altLang="en-US" dirty="0"/>
              <a:t>김영우</a:t>
            </a:r>
            <a:r>
              <a:rPr lang="en-US" altLang="ko-KR" dirty="0"/>
              <a:t>(010-3697-5977, </a:t>
            </a:r>
            <a:r>
              <a:rPr lang="en-US" altLang="ko-KR" dirty="0">
                <a:hlinkClick r:id="rId4"/>
              </a:rPr>
              <a:t>yoookimnate@nate.com</a:t>
            </a:r>
            <a:r>
              <a:rPr lang="en-US" altLang="ko-KR" dirty="0"/>
              <a:t>)</a:t>
            </a:r>
          </a:p>
          <a:p>
            <a:pPr marL="0" indent="0" eaLnBrk="1" hangingPunct="1">
              <a:lnSpc>
                <a:spcPct val="150000"/>
              </a:lnSpc>
              <a:buNone/>
              <a:defRPr/>
            </a:pPr>
            <a:endParaRPr lang="en-US" altLang="ko-KR" dirty="0"/>
          </a:p>
        </p:txBody>
      </p:sp>
      <p:pic>
        <p:nvPicPr>
          <p:cNvPr id="1026" name="Picture 2" descr="시작하세요! C# 12 프로그래밍">
            <a:extLst>
              <a:ext uri="{FF2B5EF4-FFF2-40B4-BE49-F238E27FC236}">
                <a16:creationId xmlns:a16="http://schemas.microsoft.com/office/drawing/2014/main" id="{FED4D6DC-5FF9-490D-8B77-2C2B79EB4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132856"/>
            <a:ext cx="2231802" cy="2738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srgbClr val="FFC000"/>
                </a:solidFill>
              </a:rPr>
              <a:t>Windows</a:t>
            </a:r>
            <a:r>
              <a:rPr lang="ko-KR" altLang="en-US" dirty="0">
                <a:solidFill>
                  <a:srgbClr val="FFC000"/>
                </a:solidFill>
              </a:rPr>
              <a:t> 프로그래밍</a:t>
            </a:r>
            <a:r>
              <a:rPr lang="ko-KR" altLang="en-US" dirty="0"/>
              <a:t> 연계 과목</a:t>
            </a:r>
          </a:p>
        </p:txBody>
      </p:sp>
      <p:graphicFrame>
        <p:nvGraphicFramePr>
          <p:cNvPr id="222" name="Group 13">
            <a:extLst>
              <a:ext uri="{FF2B5EF4-FFF2-40B4-BE49-F238E27FC236}">
                <a16:creationId xmlns:a16="http://schemas.microsoft.com/office/drawing/2014/main" id="{7F9A4257-3B91-4CE1-8211-310279F6F1F0}"/>
              </a:ext>
            </a:extLst>
          </p:cNvPr>
          <p:cNvGraphicFramePr>
            <a:graphicFrameLocks noGrp="1"/>
          </p:cNvGraphicFramePr>
          <p:nvPr/>
        </p:nvGraphicFramePr>
        <p:xfrm>
          <a:off x="179511" y="1050825"/>
          <a:ext cx="8808888" cy="4898455"/>
        </p:xfrm>
        <a:graphic>
          <a:graphicData uri="http://schemas.openxmlformats.org/drawingml/2006/table">
            <a:tbl>
              <a:tblPr/>
              <a:tblGrid>
                <a:gridCol w="1468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8148">
                  <a:extLst>
                    <a:ext uri="{9D8B030D-6E8A-4147-A177-3AD203B41FA5}">
                      <a16:colId xmlns:a16="http://schemas.microsoft.com/office/drawing/2014/main" val="1142560314"/>
                    </a:ext>
                  </a:extLst>
                </a:gridCol>
                <a:gridCol w="1468148">
                  <a:extLst>
                    <a:ext uri="{9D8B030D-6E8A-4147-A177-3AD203B41FA5}">
                      <a16:colId xmlns:a16="http://schemas.microsoft.com/office/drawing/2014/main" val="1407997339"/>
                    </a:ext>
                  </a:extLst>
                </a:gridCol>
                <a:gridCol w="1468148">
                  <a:extLst>
                    <a:ext uri="{9D8B030D-6E8A-4147-A177-3AD203B41FA5}">
                      <a16:colId xmlns:a16="http://schemas.microsoft.com/office/drawing/2014/main" val="1137998453"/>
                    </a:ext>
                  </a:extLst>
                </a:gridCol>
                <a:gridCol w="1468148">
                  <a:extLst>
                    <a:ext uri="{9D8B030D-6E8A-4147-A177-3AD203B41FA5}">
                      <a16:colId xmlns:a16="http://schemas.microsoft.com/office/drawing/2014/main" val="3254474312"/>
                    </a:ext>
                  </a:extLst>
                </a:gridCol>
                <a:gridCol w="1468148">
                  <a:extLst>
                    <a:ext uri="{9D8B030D-6E8A-4147-A177-3AD203B41FA5}">
                      <a16:colId xmlns:a16="http://schemas.microsoft.com/office/drawing/2014/main" val="1400144707"/>
                    </a:ext>
                  </a:extLst>
                </a:gridCol>
              </a:tblGrid>
              <a:tr h="5500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</a:rPr>
                        <a:t>학년 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itchFamily="50" charset="-127"/>
                          <a:ea typeface="+mn-ea"/>
                        </a:rPr>
                        <a:t>1</a:t>
                      </a: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itchFamily="50" charset="-127"/>
                          <a:ea typeface="+mn-ea"/>
                        </a:rPr>
                        <a:t>학년 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itchFamily="50" charset="-127"/>
                          <a:ea typeface="+mn-ea"/>
                        </a:rPr>
                        <a:t>2</a:t>
                      </a: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itchFamily="50" charset="-127"/>
                          <a:ea typeface="+mn-ea"/>
                        </a:rPr>
                        <a:t>학기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itchFamily="50" charset="-127"/>
                          <a:ea typeface="+mn-ea"/>
                        </a:rPr>
                        <a:t>2</a:t>
                      </a: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itchFamily="50" charset="-127"/>
                          <a:ea typeface="+mn-ea"/>
                        </a:rPr>
                        <a:t>학년 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itchFamily="50" charset="-127"/>
                          <a:ea typeface="+mn-ea"/>
                        </a:rPr>
                        <a:t>1</a:t>
                      </a: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itchFamily="50" charset="-127"/>
                          <a:ea typeface="+mn-ea"/>
                        </a:rPr>
                        <a:t>학기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itchFamily="50" charset="-127"/>
                          <a:ea typeface="+mn-ea"/>
                        </a:rPr>
                        <a:t>2</a:t>
                      </a: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itchFamily="50" charset="-127"/>
                          <a:ea typeface="+mn-ea"/>
                        </a:rPr>
                        <a:t>학년 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itchFamily="50" charset="-127"/>
                          <a:ea typeface="+mn-ea"/>
                        </a:rPr>
                        <a:t>2</a:t>
                      </a: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itchFamily="50" charset="-127"/>
                          <a:ea typeface="+mn-ea"/>
                        </a:rPr>
                        <a:t>학기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itchFamily="50" charset="-127"/>
                          <a:ea typeface="+mn-ea"/>
                        </a:rPr>
                        <a:t>3</a:t>
                      </a: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itchFamily="50" charset="-127"/>
                          <a:ea typeface="+mn-ea"/>
                        </a:rPr>
                        <a:t>학년 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itchFamily="50" charset="-127"/>
                          <a:ea typeface="+mn-ea"/>
                        </a:rPr>
                        <a:t>1</a:t>
                      </a: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itchFamily="50" charset="-127"/>
                          <a:ea typeface="+mn-ea"/>
                        </a:rPr>
                        <a:t>학기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itchFamily="50" charset="-127"/>
                          <a:ea typeface="+mn-ea"/>
                        </a:rPr>
                        <a:t>3</a:t>
                      </a: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itchFamily="50" charset="-127"/>
                          <a:ea typeface="+mn-ea"/>
                        </a:rPr>
                        <a:t>학년 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itchFamily="50" charset="-127"/>
                          <a:ea typeface="+mn-ea"/>
                        </a:rPr>
                        <a:t>2</a:t>
                      </a: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맑은 고딕" pitchFamily="50" charset="-127"/>
                          <a:ea typeface="+mn-ea"/>
                        </a:rPr>
                        <a:t>학기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84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Y견고딕" pitchFamily="18" charset="-127"/>
                        <a:ea typeface="HY견고딕" pitchFamily="18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3" name="AutoShape 226">
            <a:extLst>
              <a:ext uri="{FF2B5EF4-FFF2-40B4-BE49-F238E27FC236}">
                <a16:creationId xmlns:a16="http://schemas.microsoft.com/office/drawing/2014/main" id="{A4BC37C9-51E7-47A1-A060-5869AEB0D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5386" y="2408695"/>
            <a:ext cx="1339404" cy="28800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데이터베이스구축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4" name="AutoShape 227">
            <a:extLst>
              <a:ext uri="{FF2B5EF4-FFF2-40B4-BE49-F238E27FC236}">
                <a16:creationId xmlns:a16="http://schemas.microsoft.com/office/drawing/2014/main" id="{08A741FE-F909-4938-B77A-E41EBAB6E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234" y="3767937"/>
            <a:ext cx="1339404" cy="288000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컴퓨터구조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" name="AutoShape 230">
            <a:extLst>
              <a:ext uri="{FF2B5EF4-FFF2-40B4-BE49-F238E27FC236}">
                <a16:creationId xmlns:a16="http://schemas.microsoft.com/office/drawing/2014/main" id="{4E8552F9-8D75-49F0-B17C-EF7709BB8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234" y="4128882"/>
            <a:ext cx="1339404" cy="288000"/>
          </a:xfrm>
          <a:prstGeom prst="roundRect">
            <a:avLst>
              <a:gd name="adj" fmla="val 16667"/>
            </a:avLst>
          </a:prstGeom>
          <a:solidFill>
            <a:srgbClr val="C47500"/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포토샵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(3)</a:t>
            </a: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243" name="AutoShape 267">
            <a:extLst>
              <a:ext uri="{FF2B5EF4-FFF2-40B4-BE49-F238E27FC236}">
                <a16:creationId xmlns:a16="http://schemas.microsoft.com/office/drawing/2014/main" id="{8598023F-F4FB-4C57-949E-96FFF88D0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2826" y="4128882"/>
            <a:ext cx="1339404" cy="288000"/>
          </a:xfrm>
          <a:prstGeom prst="roundRect">
            <a:avLst>
              <a:gd name="adj" fmla="val 16667"/>
            </a:avLst>
          </a:prstGeom>
          <a:solidFill>
            <a:srgbClr val="C47500"/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웹</a:t>
            </a:r>
            <a:r>
              <a:rPr lang="ko-KR" altLang="en-US" sz="9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기획</a:t>
            </a: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4" name="AutoShape 334">
            <a:extLst>
              <a:ext uri="{FF2B5EF4-FFF2-40B4-BE49-F238E27FC236}">
                <a16:creationId xmlns:a16="http://schemas.microsoft.com/office/drawing/2014/main" id="{145F221E-F941-4E9A-AD74-9A828639B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38" y="6001255"/>
            <a:ext cx="1481346" cy="360363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전공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프로그래밍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5" name="AutoShape 339">
            <a:extLst>
              <a:ext uri="{FF2B5EF4-FFF2-40B4-BE49-F238E27FC236}">
                <a16:creationId xmlns:a16="http://schemas.microsoft.com/office/drawing/2014/main" id="{FBDA8EA1-C48E-4D35-9BA3-6B92956E0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0253" y="6001255"/>
            <a:ext cx="1316819" cy="360363"/>
          </a:xfrm>
          <a:prstGeom prst="roundRect">
            <a:avLst>
              <a:gd name="adj" fmla="val 16667"/>
            </a:avLst>
          </a:prstGeom>
          <a:solidFill>
            <a:srgbClr val="C47500"/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디자인</a:t>
            </a:r>
          </a:p>
        </p:txBody>
      </p:sp>
      <p:sp>
        <p:nvSpPr>
          <p:cNvPr id="246" name="AutoShape 241">
            <a:extLst>
              <a:ext uri="{FF2B5EF4-FFF2-40B4-BE49-F238E27FC236}">
                <a16:creationId xmlns:a16="http://schemas.microsoft.com/office/drawing/2014/main" id="{DC5EA3A7-4617-4A13-9211-894DDE7C2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5717" y="4884692"/>
            <a:ext cx="1339404" cy="2880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전공영어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7" name="AutoShape 241">
            <a:extLst>
              <a:ext uri="{FF2B5EF4-FFF2-40B4-BE49-F238E27FC236}">
                <a16:creationId xmlns:a16="http://schemas.microsoft.com/office/drawing/2014/main" id="{FCA65501-575E-457A-B604-7BD6ECFA3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234" y="5236189"/>
            <a:ext cx="1339404" cy="2880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기초수학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8" name="AutoShape 241">
            <a:extLst>
              <a:ext uri="{FF2B5EF4-FFF2-40B4-BE49-F238E27FC236}">
                <a16:creationId xmlns:a16="http://schemas.microsoft.com/office/drawing/2014/main" id="{7251DA00-54D3-4A58-9CB1-DAAADE40D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2826" y="5236189"/>
            <a:ext cx="1339404" cy="2880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전산수학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9" name="AutoShape 241">
            <a:extLst>
              <a:ext uri="{FF2B5EF4-FFF2-40B4-BE49-F238E27FC236}">
                <a16:creationId xmlns:a16="http://schemas.microsoft.com/office/drawing/2014/main" id="{A7EA69A4-729D-4AA4-93B8-C790CAD5D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909" y="4561054"/>
            <a:ext cx="1339404" cy="2880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두원리더십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기초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 (2)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0" name="AutoShape 241">
            <a:extLst>
              <a:ext uri="{FF2B5EF4-FFF2-40B4-BE49-F238E27FC236}">
                <a16:creationId xmlns:a16="http://schemas.microsoft.com/office/drawing/2014/main" id="{DDE58A0B-E7B3-4428-9DB0-8E258B766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6175" y="4561054"/>
            <a:ext cx="1356055" cy="2880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두원리더십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심화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 (2)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1" name="AutoShape 251">
            <a:extLst>
              <a:ext uri="{FF2B5EF4-FFF2-40B4-BE49-F238E27FC236}">
                <a16:creationId xmlns:a16="http://schemas.microsoft.com/office/drawing/2014/main" id="{E009A662-C743-4504-8CF9-798DCF921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557" y="3767937"/>
            <a:ext cx="1339404" cy="288001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캡스톤디자인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1 (2)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2" name="AutoShape 251">
            <a:extLst>
              <a:ext uri="{FF2B5EF4-FFF2-40B4-BE49-F238E27FC236}">
                <a16:creationId xmlns:a16="http://schemas.microsoft.com/office/drawing/2014/main" id="{51D7EC93-BB49-4C23-8715-E3E024AD9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468" y="3767937"/>
            <a:ext cx="1339404" cy="288001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캡스톤디자인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2 (2)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3" name="AutoShape 241">
            <a:extLst>
              <a:ext uri="{FF2B5EF4-FFF2-40B4-BE49-F238E27FC236}">
                <a16:creationId xmlns:a16="http://schemas.microsoft.com/office/drawing/2014/main" id="{49EE3C87-6008-4B9B-928F-0FE3CC936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0204" y="4884692"/>
            <a:ext cx="1339404" cy="2880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말과 글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4" name="AutoShape 241">
            <a:extLst>
              <a:ext uri="{FF2B5EF4-FFF2-40B4-BE49-F238E27FC236}">
                <a16:creationId xmlns:a16="http://schemas.microsoft.com/office/drawing/2014/main" id="{B4147A68-C9B6-4710-AAF0-C50BE4352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234" y="4884692"/>
            <a:ext cx="1339404" cy="2880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Office</a:t>
            </a: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활용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(3)</a:t>
            </a:r>
          </a:p>
        </p:txBody>
      </p:sp>
      <p:sp>
        <p:nvSpPr>
          <p:cNvPr id="255" name="AutoShape 241">
            <a:extLst>
              <a:ext uri="{FF2B5EF4-FFF2-40B4-BE49-F238E27FC236}">
                <a16:creationId xmlns:a16="http://schemas.microsoft.com/office/drawing/2014/main" id="{D34FC1B7-45F5-452A-A698-826D4D61D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965" y="6001255"/>
            <a:ext cx="1291370" cy="36195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전문교양</a:t>
            </a:r>
          </a:p>
        </p:txBody>
      </p:sp>
      <p:sp>
        <p:nvSpPr>
          <p:cNvPr id="256" name="AutoShape 241">
            <a:extLst>
              <a:ext uri="{FF2B5EF4-FFF2-40B4-BE49-F238E27FC236}">
                <a16:creationId xmlns:a16="http://schemas.microsoft.com/office/drawing/2014/main" id="{5299DA28-8297-4B27-8EDA-82F9BA6ED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749" y="4884692"/>
            <a:ext cx="1339404" cy="2880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생활영어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7" name="AutoShape 239">
            <a:extLst>
              <a:ext uri="{FF2B5EF4-FFF2-40B4-BE49-F238E27FC236}">
                <a16:creationId xmlns:a16="http://schemas.microsoft.com/office/drawing/2014/main" id="{D86DA500-EE39-4B3A-B501-6B756AB73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114" y="1698211"/>
            <a:ext cx="1334346" cy="266169"/>
          </a:xfrm>
          <a:prstGeom prst="roundRect">
            <a:avLst>
              <a:gd name="adj" fmla="val 12013"/>
            </a:avLst>
          </a:prstGeom>
          <a:solidFill>
            <a:schemeClr val="tx2">
              <a:lumMod val="60000"/>
              <a:lumOff val="40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프로그래밍언어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(4)</a:t>
            </a:r>
          </a:p>
        </p:txBody>
      </p:sp>
      <p:sp>
        <p:nvSpPr>
          <p:cNvPr id="258" name="AutoShape 239">
            <a:extLst>
              <a:ext uri="{FF2B5EF4-FFF2-40B4-BE49-F238E27FC236}">
                <a16:creationId xmlns:a16="http://schemas.microsoft.com/office/drawing/2014/main" id="{E5B3001F-34E8-43E8-92D1-CEE9EB773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7883" y="1698211"/>
            <a:ext cx="1334347" cy="282837"/>
          </a:xfrm>
          <a:prstGeom prst="roundRect">
            <a:avLst>
              <a:gd name="adj" fmla="val 10461"/>
            </a:avLst>
          </a:prstGeom>
          <a:solidFill>
            <a:schemeClr val="tx2">
              <a:lumMod val="60000"/>
              <a:lumOff val="40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OOP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(4)</a:t>
            </a:r>
          </a:p>
        </p:txBody>
      </p:sp>
      <p:sp>
        <p:nvSpPr>
          <p:cNvPr id="259" name="AutoShape 226">
            <a:extLst>
              <a:ext uri="{FF2B5EF4-FFF2-40B4-BE49-F238E27FC236}">
                <a16:creationId xmlns:a16="http://schemas.microsoft.com/office/drawing/2014/main" id="{1A4EE80B-28CA-443C-AB39-B8F2EF1E1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4500" y="2408695"/>
            <a:ext cx="1339404" cy="28800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데이터베이스활용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(4)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0" name="AutoShape 241">
            <a:extLst>
              <a:ext uri="{FF2B5EF4-FFF2-40B4-BE49-F238E27FC236}">
                <a16:creationId xmlns:a16="http://schemas.microsoft.com/office/drawing/2014/main" id="{72AECDFD-2385-4207-9253-83CEB0C4D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6202" y="4561054"/>
            <a:ext cx="1339404" cy="2880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전공토의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1" name="AutoShape 265">
            <a:extLst>
              <a:ext uri="{FF2B5EF4-FFF2-40B4-BE49-F238E27FC236}">
                <a16:creationId xmlns:a16="http://schemas.microsoft.com/office/drawing/2014/main" id="{0E34B3E1-4025-443D-922F-A3335DC40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114" y="2408695"/>
            <a:ext cx="1339404" cy="288000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b="1" kern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웹설계</a:t>
            </a:r>
            <a:r>
              <a:rPr lang="ko-KR" altLang="en-US" sz="9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2" name="AutoShape 315">
            <a:extLst>
              <a:ext uri="{FF2B5EF4-FFF2-40B4-BE49-F238E27FC236}">
                <a16:creationId xmlns:a16="http://schemas.microsoft.com/office/drawing/2014/main" id="{FC3EC33B-F427-43FF-99C6-47E667A14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1061" y="1698211"/>
            <a:ext cx="1339404" cy="288000"/>
          </a:xfrm>
          <a:prstGeom prst="roundRect">
            <a:avLst>
              <a:gd name="adj" fmla="val 12164"/>
            </a:avLst>
          </a:prstGeom>
          <a:solidFill>
            <a:schemeClr val="tx2">
              <a:lumMod val="60000"/>
              <a:lumOff val="40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Android</a:t>
            </a: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프로그래밍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(4)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3" name="AutoShape 315">
            <a:extLst>
              <a:ext uri="{FF2B5EF4-FFF2-40B4-BE49-F238E27FC236}">
                <a16:creationId xmlns:a16="http://schemas.microsoft.com/office/drawing/2014/main" id="{05935639-8B2D-4ACB-8836-110F9AA99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9963" y="2050526"/>
            <a:ext cx="1339404" cy="288000"/>
          </a:xfrm>
          <a:prstGeom prst="roundRect">
            <a:avLst>
              <a:gd name="adj" fmla="val 15814"/>
            </a:avLst>
          </a:prstGeom>
          <a:solidFill>
            <a:schemeClr val="tx2">
              <a:lumMod val="60000"/>
              <a:lumOff val="40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ASP.NET</a:t>
            </a: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프로그래밍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(4)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4" name="AutoShape 315">
            <a:extLst>
              <a:ext uri="{FF2B5EF4-FFF2-40B4-BE49-F238E27FC236}">
                <a16:creationId xmlns:a16="http://schemas.microsoft.com/office/drawing/2014/main" id="{192B7F8C-EBEB-4D4F-8DA8-3DA8BAD70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3348" y="1698211"/>
            <a:ext cx="1339404" cy="288000"/>
          </a:xfrm>
          <a:prstGeom prst="roundRect">
            <a:avLst>
              <a:gd name="adj" fmla="val 15814"/>
            </a:avLst>
          </a:prstGeom>
          <a:solidFill>
            <a:schemeClr val="tx2">
              <a:lumMod val="60000"/>
              <a:lumOff val="40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Windows </a:t>
            </a: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프로그래밍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(4)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5" name="AutoShape 241">
            <a:extLst>
              <a:ext uri="{FF2B5EF4-FFF2-40B4-BE49-F238E27FC236}">
                <a16:creationId xmlns:a16="http://schemas.microsoft.com/office/drawing/2014/main" id="{35846148-36FD-4C2B-AA52-EB766602D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8424" y="4561054"/>
            <a:ext cx="1339404" cy="2880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취업과 창업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6" name="AutoShape 315">
            <a:extLst>
              <a:ext uri="{FF2B5EF4-FFF2-40B4-BE49-F238E27FC236}">
                <a16:creationId xmlns:a16="http://schemas.microsoft.com/office/drawing/2014/main" id="{45D66806-D417-4E3C-B75F-CB4CA1EC5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8831" y="1698211"/>
            <a:ext cx="1339404" cy="288000"/>
          </a:xfrm>
          <a:prstGeom prst="roundRect">
            <a:avLst>
              <a:gd name="adj" fmla="val 12164"/>
            </a:avLst>
          </a:prstGeom>
          <a:solidFill>
            <a:schemeClr val="tx2">
              <a:lumMod val="60000"/>
              <a:lumOff val="40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Android`` </a:t>
            </a: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응용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(4)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7" name="AutoShape 241">
            <a:extLst>
              <a:ext uri="{FF2B5EF4-FFF2-40B4-BE49-F238E27FC236}">
                <a16:creationId xmlns:a16="http://schemas.microsoft.com/office/drawing/2014/main" id="{D1212A02-5D73-4192-9F57-75DDE3D7A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0023" y="3767937"/>
            <a:ext cx="1339404" cy="288000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정보처리산업기사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8" name="AutoShape 241">
            <a:extLst>
              <a:ext uri="{FF2B5EF4-FFF2-40B4-BE49-F238E27FC236}">
                <a16:creationId xmlns:a16="http://schemas.microsoft.com/office/drawing/2014/main" id="{B5883625-6589-4120-A28A-2507610EE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737" y="5236189"/>
            <a:ext cx="1339404" cy="2880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응용수학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(2)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69" name="직선 화살표 연결선 268">
            <a:extLst>
              <a:ext uri="{FF2B5EF4-FFF2-40B4-BE49-F238E27FC236}">
                <a16:creationId xmlns:a16="http://schemas.microsoft.com/office/drawing/2014/main" id="{F18F85BF-6A27-4DCD-B902-D10B04634800}"/>
              </a:ext>
            </a:extLst>
          </p:cNvPr>
          <p:cNvCxnSpPr>
            <a:cxnSpLocks/>
          </p:cNvCxnSpPr>
          <p:nvPr/>
        </p:nvCxnSpPr>
        <p:spPr>
          <a:xfrm>
            <a:off x="7466961" y="3767937"/>
            <a:ext cx="129507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직선 화살표 연결선 269">
            <a:extLst>
              <a:ext uri="{FF2B5EF4-FFF2-40B4-BE49-F238E27FC236}">
                <a16:creationId xmlns:a16="http://schemas.microsoft.com/office/drawing/2014/main" id="{DF20291C-98AB-417A-83CE-DEAC941BE1ED}"/>
              </a:ext>
            </a:extLst>
          </p:cNvPr>
          <p:cNvCxnSpPr/>
          <p:nvPr/>
        </p:nvCxnSpPr>
        <p:spPr>
          <a:xfrm>
            <a:off x="5980465" y="1698211"/>
            <a:ext cx="118366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직선 화살표 연결선 270">
            <a:extLst>
              <a:ext uri="{FF2B5EF4-FFF2-40B4-BE49-F238E27FC236}">
                <a16:creationId xmlns:a16="http://schemas.microsoft.com/office/drawing/2014/main" id="{2EA616D2-4120-4AE1-89B1-4CA3143649EA}"/>
              </a:ext>
            </a:extLst>
          </p:cNvPr>
          <p:cNvCxnSpPr>
            <a:cxnSpLocks/>
          </p:cNvCxnSpPr>
          <p:nvPr/>
        </p:nvCxnSpPr>
        <p:spPr>
          <a:xfrm>
            <a:off x="3052230" y="1698211"/>
            <a:ext cx="131118" cy="2581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직선 화살표 연결선 271">
            <a:extLst>
              <a:ext uri="{FF2B5EF4-FFF2-40B4-BE49-F238E27FC236}">
                <a16:creationId xmlns:a16="http://schemas.microsoft.com/office/drawing/2014/main" id="{2F2D1C2A-A1EF-4827-B210-16FF4B91CF20}"/>
              </a:ext>
            </a:extLst>
          </p:cNvPr>
          <p:cNvCxnSpPr>
            <a:cxnSpLocks/>
          </p:cNvCxnSpPr>
          <p:nvPr/>
        </p:nvCxnSpPr>
        <p:spPr>
          <a:xfrm>
            <a:off x="1565460" y="1698211"/>
            <a:ext cx="152423" cy="833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직선 화살표 연결선 272">
            <a:extLst>
              <a:ext uri="{FF2B5EF4-FFF2-40B4-BE49-F238E27FC236}">
                <a16:creationId xmlns:a16="http://schemas.microsoft.com/office/drawing/2014/main" id="{30C233C0-4D43-4706-95A1-CABDFE2E69A1}"/>
              </a:ext>
            </a:extLst>
          </p:cNvPr>
          <p:cNvCxnSpPr>
            <a:cxnSpLocks/>
            <a:stCxn id="258" idx="3"/>
            <a:endCxn id="263" idx="1"/>
          </p:cNvCxnSpPr>
          <p:nvPr/>
        </p:nvCxnSpPr>
        <p:spPr>
          <a:xfrm>
            <a:off x="3052230" y="1839630"/>
            <a:ext cx="127733" cy="354896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AutoShape 261">
            <a:extLst>
              <a:ext uri="{FF2B5EF4-FFF2-40B4-BE49-F238E27FC236}">
                <a16:creationId xmlns:a16="http://schemas.microsoft.com/office/drawing/2014/main" id="{A058EFAF-CF5B-451F-AD44-AC7CFAC66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749" y="3767937"/>
            <a:ext cx="1339404" cy="288000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자료구조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5" name="AutoShape 241">
            <a:extLst>
              <a:ext uri="{FF2B5EF4-FFF2-40B4-BE49-F238E27FC236}">
                <a16:creationId xmlns:a16="http://schemas.microsoft.com/office/drawing/2014/main" id="{2A848E5C-B9F9-4D50-BE08-AD84A4B10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8042" y="3767937"/>
            <a:ext cx="1339404" cy="288000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정보통신개론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6" name="AutoShape 315">
            <a:extLst>
              <a:ext uri="{FF2B5EF4-FFF2-40B4-BE49-F238E27FC236}">
                <a16:creationId xmlns:a16="http://schemas.microsoft.com/office/drawing/2014/main" id="{EAB3ED33-7B35-487A-8F6A-984B6B22B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0585" y="2050526"/>
            <a:ext cx="1339404" cy="288000"/>
          </a:xfrm>
          <a:prstGeom prst="roundRect">
            <a:avLst>
              <a:gd name="adj" fmla="val 12164"/>
            </a:avLst>
          </a:prstGeom>
          <a:solidFill>
            <a:schemeClr val="tx2">
              <a:lumMod val="60000"/>
              <a:lumOff val="40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JSP (3)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7" name="AutoShape 227">
            <a:extLst>
              <a:ext uri="{FF2B5EF4-FFF2-40B4-BE49-F238E27FC236}">
                <a16:creationId xmlns:a16="http://schemas.microsoft.com/office/drawing/2014/main" id="{586EEF2F-26F5-44D4-8417-78CE6D3A1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1807" y="4128882"/>
            <a:ext cx="1339404" cy="288000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운영체제 </a:t>
            </a:r>
            <a:r>
              <a:rPr lang="en-US" altLang="ko-KR" sz="9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(3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8" name="AutoShape 261">
            <a:extLst>
              <a:ext uri="{FF2B5EF4-FFF2-40B4-BE49-F238E27FC236}">
                <a16:creationId xmlns:a16="http://schemas.microsoft.com/office/drawing/2014/main" id="{2656A95F-75A8-47C4-ADD6-5C186179D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4744" y="4128882"/>
            <a:ext cx="1339404" cy="288000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알고리즘분석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9" name="AutoShape 226">
            <a:extLst>
              <a:ext uri="{FF2B5EF4-FFF2-40B4-BE49-F238E27FC236}">
                <a16:creationId xmlns:a16="http://schemas.microsoft.com/office/drawing/2014/main" id="{936A67DE-5ECE-4DFC-9710-556F91736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5386" y="2758934"/>
            <a:ext cx="1339404" cy="28800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파이썬프로그래밍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0" name="AutoShape 226">
            <a:extLst>
              <a:ext uri="{FF2B5EF4-FFF2-40B4-BE49-F238E27FC236}">
                <a16:creationId xmlns:a16="http://schemas.microsoft.com/office/drawing/2014/main" id="{7821C432-C118-44C2-B285-B447FB89C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6687" y="2758934"/>
            <a:ext cx="1339404" cy="28800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b="1" kern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머신러닝</a:t>
            </a: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1" name="AutoShape 226">
            <a:extLst>
              <a:ext uri="{FF2B5EF4-FFF2-40B4-BE49-F238E27FC236}">
                <a16:creationId xmlns:a16="http://schemas.microsoft.com/office/drawing/2014/main" id="{1F63B962-5538-495C-9D25-977CCCAD5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6202" y="2758934"/>
            <a:ext cx="1339404" cy="28800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딥</a:t>
            </a: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러닝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2" name="AutoShape 226">
            <a:extLst>
              <a:ext uri="{FF2B5EF4-FFF2-40B4-BE49-F238E27FC236}">
                <a16:creationId xmlns:a16="http://schemas.microsoft.com/office/drawing/2014/main" id="{DAC69AE8-6C35-4A4C-9420-58964E66A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8424" y="2758934"/>
            <a:ext cx="1339404" cy="28800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AI</a:t>
            </a:r>
            <a:r>
              <a:rPr lang="ko-KR" altLang="en-US" sz="900" b="1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응용</a:t>
            </a: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3" name="AutoShape 226">
            <a:extLst>
              <a:ext uri="{FF2B5EF4-FFF2-40B4-BE49-F238E27FC236}">
                <a16:creationId xmlns:a16="http://schemas.microsoft.com/office/drawing/2014/main" id="{25E4BBD7-407A-4A0B-BAA2-F5488D641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41" y="3102270"/>
            <a:ext cx="1339404" cy="288000"/>
          </a:xfrm>
          <a:prstGeom prst="roundRect">
            <a:avLst>
              <a:gd name="adj" fmla="val 16667"/>
            </a:avLst>
          </a:prstGeom>
          <a:solidFill>
            <a:schemeClr val="tx2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IOT</a:t>
            </a: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임베디드시스템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4" name="AutoShape 226">
            <a:extLst>
              <a:ext uri="{FF2B5EF4-FFF2-40B4-BE49-F238E27FC236}">
                <a16:creationId xmlns:a16="http://schemas.microsoft.com/office/drawing/2014/main" id="{45B46E34-4815-4016-9E92-0F940218B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7162" y="3102270"/>
            <a:ext cx="1339404" cy="288000"/>
          </a:xfrm>
          <a:prstGeom prst="roundRect">
            <a:avLst>
              <a:gd name="adj" fmla="val 16667"/>
            </a:avLst>
          </a:prstGeom>
          <a:solidFill>
            <a:schemeClr val="tx2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IOT</a:t>
            </a: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네트워크및응용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5" name="AutoShape 226">
            <a:extLst>
              <a:ext uri="{FF2B5EF4-FFF2-40B4-BE49-F238E27FC236}">
                <a16:creationId xmlns:a16="http://schemas.microsoft.com/office/drawing/2014/main" id="{50978085-3563-43BF-B4A6-0B98AFF90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557" y="3102270"/>
            <a:ext cx="1339404" cy="288000"/>
          </a:xfrm>
          <a:prstGeom prst="roundRect">
            <a:avLst>
              <a:gd name="adj" fmla="val 16667"/>
            </a:avLst>
          </a:prstGeom>
          <a:solidFill>
            <a:schemeClr val="tx2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IOT</a:t>
            </a: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무선통신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6" name="AutoShape 226">
            <a:extLst>
              <a:ext uri="{FF2B5EF4-FFF2-40B4-BE49-F238E27FC236}">
                <a16:creationId xmlns:a16="http://schemas.microsoft.com/office/drawing/2014/main" id="{B7DCB484-C9E6-4E23-845A-B73E60BA1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7072" y="3102270"/>
            <a:ext cx="1339404" cy="288000"/>
          </a:xfrm>
          <a:prstGeom prst="roundRect">
            <a:avLst>
              <a:gd name="adj" fmla="val 16667"/>
            </a:avLst>
          </a:prstGeom>
          <a:solidFill>
            <a:schemeClr val="tx2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IOT</a:t>
            </a: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플랫폼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(3)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7" name="AutoShape 334">
            <a:extLst>
              <a:ext uri="{FF2B5EF4-FFF2-40B4-BE49-F238E27FC236}">
                <a16:creationId xmlns:a16="http://schemas.microsoft.com/office/drawing/2014/main" id="{27B21F29-2469-458A-B908-39B94D943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0014" y="6001255"/>
            <a:ext cx="1481346" cy="360363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전공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일반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8" name="AutoShape 334">
            <a:extLst>
              <a:ext uri="{FF2B5EF4-FFF2-40B4-BE49-F238E27FC236}">
                <a16:creationId xmlns:a16="http://schemas.microsoft.com/office/drawing/2014/main" id="{AA732294-2F23-41C0-B070-AF5E42F1B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8630" y="6001255"/>
            <a:ext cx="1481346" cy="360363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전공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(AI/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빅데이터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9" name="AutoShape 334">
            <a:extLst>
              <a:ext uri="{FF2B5EF4-FFF2-40B4-BE49-F238E27FC236}">
                <a16:creationId xmlns:a16="http://schemas.microsoft.com/office/drawing/2014/main" id="{CA745499-63DC-4EAB-9356-9AE03821C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9322" y="6001255"/>
            <a:ext cx="1481346" cy="360363"/>
          </a:xfrm>
          <a:prstGeom prst="roundRect">
            <a:avLst>
              <a:gd name="adj" fmla="val 16667"/>
            </a:avLst>
          </a:prstGeom>
          <a:solidFill>
            <a:schemeClr val="tx2">
              <a:lumMod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전공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itchFamily="50" charset="-127"/>
                <a:ea typeface="맑은 고딕" pitchFamily="50" charset="-127"/>
              </a:rPr>
              <a:t>(IOT)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90" name="직선 화살표 연결선 289">
            <a:extLst>
              <a:ext uri="{FF2B5EF4-FFF2-40B4-BE49-F238E27FC236}">
                <a16:creationId xmlns:a16="http://schemas.microsoft.com/office/drawing/2014/main" id="{A7C85ED3-DAB3-486F-92E1-B8DDFB78BCC9}"/>
              </a:ext>
            </a:extLst>
          </p:cNvPr>
          <p:cNvCxnSpPr>
            <a:cxnSpLocks/>
          </p:cNvCxnSpPr>
          <p:nvPr/>
        </p:nvCxnSpPr>
        <p:spPr>
          <a:xfrm>
            <a:off x="3043904" y="2408695"/>
            <a:ext cx="151482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직선 화살표 연결선 290">
            <a:extLst>
              <a:ext uri="{FF2B5EF4-FFF2-40B4-BE49-F238E27FC236}">
                <a16:creationId xmlns:a16="http://schemas.microsoft.com/office/drawing/2014/main" id="{878056C4-A6B9-4E75-AB13-6D3E4F64537D}"/>
              </a:ext>
            </a:extLst>
          </p:cNvPr>
          <p:cNvCxnSpPr>
            <a:cxnSpLocks/>
          </p:cNvCxnSpPr>
          <p:nvPr/>
        </p:nvCxnSpPr>
        <p:spPr>
          <a:xfrm>
            <a:off x="4534790" y="2758934"/>
            <a:ext cx="111897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직선 화살표 연결선 291">
            <a:extLst>
              <a:ext uri="{FF2B5EF4-FFF2-40B4-BE49-F238E27FC236}">
                <a16:creationId xmlns:a16="http://schemas.microsoft.com/office/drawing/2014/main" id="{9479A4B7-7B6B-4235-BC79-7139E212BDA4}"/>
              </a:ext>
            </a:extLst>
          </p:cNvPr>
          <p:cNvCxnSpPr/>
          <p:nvPr/>
        </p:nvCxnSpPr>
        <p:spPr>
          <a:xfrm>
            <a:off x="5986091" y="2758934"/>
            <a:ext cx="130111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직선 화살표 연결선 292">
            <a:extLst>
              <a:ext uri="{FF2B5EF4-FFF2-40B4-BE49-F238E27FC236}">
                <a16:creationId xmlns:a16="http://schemas.microsoft.com/office/drawing/2014/main" id="{96DC8E08-0AF0-454C-B49D-F315ED1D3797}"/>
              </a:ext>
            </a:extLst>
          </p:cNvPr>
          <p:cNvCxnSpPr>
            <a:cxnSpLocks/>
          </p:cNvCxnSpPr>
          <p:nvPr/>
        </p:nvCxnSpPr>
        <p:spPr>
          <a:xfrm>
            <a:off x="7455606" y="2758934"/>
            <a:ext cx="122818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직선 화살표 연결선 293">
            <a:extLst>
              <a:ext uri="{FF2B5EF4-FFF2-40B4-BE49-F238E27FC236}">
                <a16:creationId xmlns:a16="http://schemas.microsoft.com/office/drawing/2014/main" id="{538E9964-9F3B-4690-B5CB-593CB2373276}"/>
              </a:ext>
            </a:extLst>
          </p:cNvPr>
          <p:cNvCxnSpPr>
            <a:cxnSpLocks/>
          </p:cNvCxnSpPr>
          <p:nvPr/>
        </p:nvCxnSpPr>
        <p:spPr>
          <a:xfrm>
            <a:off x="4546145" y="3102270"/>
            <a:ext cx="91017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직선 화살표 연결선 294">
            <a:extLst>
              <a:ext uri="{FF2B5EF4-FFF2-40B4-BE49-F238E27FC236}">
                <a16:creationId xmlns:a16="http://schemas.microsoft.com/office/drawing/2014/main" id="{90F980B0-914B-4B21-B0C2-CB45528F3929}"/>
              </a:ext>
            </a:extLst>
          </p:cNvPr>
          <p:cNvCxnSpPr>
            <a:cxnSpLocks/>
          </p:cNvCxnSpPr>
          <p:nvPr/>
        </p:nvCxnSpPr>
        <p:spPr>
          <a:xfrm>
            <a:off x="5976566" y="3102270"/>
            <a:ext cx="150991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화살표 연결선 295">
            <a:extLst>
              <a:ext uri="{FF2B5EF4-FFF2-40B4-BE49-F238E27FC236}">
                <a16:creationId xmlns:a16="http://schemas.microsoft.com/office/drawing/2014/main" id="{F5C06258-786C-463D-B3DD-33128352A6F1}"/>
              </a:ext>
            </a:extLst>
          </p:cNvPr>
          <p:cNvCxnSpPr/>
          <p:nvPr/>
        </p:nvCxnSpPr>
        <p:spPr>
          <a:xfrm>
            <a:off x="7466961" y="3102270"/>
            <a:ext cx="130111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7" name="그룹 296">
            <a:extLst>
              <a:ext uri="{FF2B5EF4-FFF2-40B4-BE49-F238E27FC236}">
                <a16:creationId xmlns:a16="http://schemas.microsoft.com/office/drawing/2014/main" id="{4F7CC78D-F286-469C-90A4-6269405FC2FF}"/>
              </a:ext>
            </a:extLst>
          </p:cNvPr>
          <p:cNvGrpSpPr/>
          <p:nvPr/>
        </p:nvGrpSpPr>
        <p:grpSpPr>
          <a:xfrm>
            <a:off x="2158178" y="5584197"/>
            <a:ext cx="432048" cy="293043"/>
            <a:chOff x="722587" y="5584197"/>
            <a:chExt cx="432048" cy="293043"/>
          </a:xfrm>
        </p:grpSpPr>
        <p:sp>
          <p:nvSpPr>
            <p:cNvPr id="298" name="타원 297">
              <a:extLst>
                <a:ext uri="{FF2B5EF4-FFF2-40B4-BE49-F238E27FC236}">
                  <a16:creationId xmlns:a16="http://schemas.microsoft.com/office/drawing/2014/main" id="{70A8A6D4-5420-43E0-8420-B7A3C910C543}"/>
                </a:ext>
              </a:extLst>
            </p:cNvPr>
            <p:cNvSpPr/>
            <p:nvPr/>
          </p:nvSpPr>
          <p:spPr>
            <a:xfrm>
              <a:off x="794595" y="5589240"/>
              <a:ext cx="288032" cy="288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E919BC7C-926A-42ED-8879-9CDAC508E771}"/>
                </a:ext>
              </a:extLst>
            </p:cNvPr>
            <p:cNvSpPr txBox="1"/>
            <p:nvPr/>
          </p:nvSpPr>
          <p:spPr>
            <a:xfrm>
              <a:off x="722587" y="5584197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20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0" name="그룹 299">
            <a:extLst>
              <a:ext uri="{FF2B5EF4-FFF2-40B4-BE49-F238E27FC236}">
                <a16:creationId xmlns:a16="http://schemas.microsoft.com/office/drawing/2014/main" id="{1ECD87A5-4F51-4953-AA3A-68BC44856DB9}"/>
              </a:ext>
            </a:extLst>
          </p:cNvPr>
          <p:cNvGrpSpPr/>
          <p:nvPr/>
        </p:nvGrpSpPr>
        <p:grpSpPr>
          <a:xfrm>
            <a:off x="3633641" y="5584197"/>
            <a:ext cx="432048" cy="293043"/>
            <a:chOff x="722587" y="5584197"/>
            <a:chExt cx="432048" cy="293043"/>
          </a:xfrm>
        </p:grpSpPr>
        <p:sp>
          <p:nvSpPr>
            <p:cNvPr id="301" name="타원 300">
              <a:extLst>
                <a:ext uri="{FF2B5EF4-FFF2-40B4-BE49-F238E27FC236}">
                  <a16:creationId xmlns:a16="http://schemas.microsoft.com/office/drawing/2014/main" id="{1BC59E62-B0EC-42EC-8616-4D347EFBB21C}"/>
                </a:ext>
              </a:extLst>
            </p:cNvPr>
            <p:cNvSpPr/>
            <p:nvPr/>
          </p:nvSpPr>
          <p:spPr>
            <a:xfrm>
              <a:off x="794595" y="5589240"/>
              <a:ext cx="288032" cy="288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E34F22CA-F20C-4961-B3BE-529BD7D5F9A6}"/>
                </a:ext>
              </a:extLst>
            </p:cNvPr>
            <p:cNvSpPr txBox="1"/>
            <p:nvPr/>
          </p:nvSpPr>
          <p:spPr>
            <a:xfrm>
              <a:off x="722587" y="5584197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19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3" name="그룹 302">
            <a:extLst>
              <a:ext uri="{FF2B5EF4-FFF2-40B4-BE49-F238E27FC236}">
                <a16:creationId xmlns:a16="http://schemas.microsoft.com/office/drawing/2014/main" id="{53337D9C-D169-4AFF-B4CB-1B1570FAD160}"/>
              </a:ext>
            </a:extLst>
          </p:cNvPr>
          <p:cNvGrpSpPr/>
          <p:nvPr/>
        </p:nvGrpSpPr>
        <p:grpSpPr>
          <a:xfrm>
            <a:off x="5109104" y="5584197"/>
            <a:ext cx="432048" cy="293043"/>
            <a:chOff x="722587" y="5584197"/>
            <a:chExt cx="432048" cy="293043"/>
          </a:xfrm>
        </p:grpSpPr>
        <p:sp>
          <p:nvSpPr>
            <p:cNvPr id="304" name="타원 303">
              <a:extLst>
                <a:ext uri="{FF2B5EF4-FFF2-40B4-BE49-F238E27FC236}">
                  <a16:creationId xmlns:a16="http://schemas.microsoft.com/office/drawing/2014/main" id="{F9D1C71B-EBA2-4B65-B273-741A3312F1FE}"/>
                </a:ext>
              </a:extLst>
            </p:cNvPr>
            <p:cNvSpPr/>
            <p:nvPr/>
          </p:nvSpPr>
          <p:spPr>
            <a:xfrm>
              <a:off x="794595" y="5589240"/>
              <a:ext cx="288032" cy="288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C2E1760F-96F4-4080-AF32-ABF14FD0AE37}"/>
                </a:ext>
              </a:extLst>
            </p:cNvPr>
            <p:cNvSpPr txBox="1"/>
            <p:nvPr/>
          </p:nvSpPr>
          <p:spPr>
            <a:xfrm>
              <a:off x="722587" y="5584197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20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6" name="그룹 305">
            <a:extLst>
              <a:ext uri="{FF2B5EF4-FFF2-40B4-BE49-F238E27FC236}">
                <a16:creationId xmlns:a16="http://schemas.microsoft.com/office/drawing/2014/main" id="{147DE1CE-AD91-4027-87A1-69E4BBB4C7E7}"/>
              </a:ext>
            </a:extLst>
          </p:cNvPr>
          <p:cNvGrpSpPr/>
          <p:nvPr/>
        </p:nvGrpSpPr>
        <p:grpSpPr>
          <a:xfrm>
            <a:off x="6584567" y="5584197"/>
            <a:ext cx="432048" cy="293043"/>
            <a:chOff x="722587" y="5584197"/>
            <a:chExt cx="432048" cy="293043"/>
          </a:xfrm>
        </p:grpSpPr>
        <p:sp>
          <p:nvSpPr>
            <p:cNvPr id="307" name="타원 306">
              <a:extLst>
                <a:ext uri="{FF2B5EF4-FFF2-40B4-BE49-F238E27FC236}">
                  <a16:creationId xmlns:a16="http://schemas.microsoft.com/office/drawing/2014/main" id="{81C8740D-BABC-45FD-8E4D-40BC5F3E3F4A}"/>
                </a:ext>
              </a:extLst>
            </p:cNvPr>
            <p:cNvSpPr/>
            <p:nvPr/>
          </p:nvSpPr>
          <p:spPr>
            <a:xfrm>
              <a:off x="794595" y="5589240"/>
              <a:ext cx="288032" cy="288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2293C16B-A81B-49E0-995D-358148D2CDFD}"/>
                </a:ext>
              </a:extLst>
            </p:cNvPr>
            <p:cNvSpPr txBox="1"/>
            <p:nvPr/>
          </p:nvSpPr>
          <p:spPr>
            <a:xfrm>
              <a:off x="722587" y="5584197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18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9" name="그룹 308">
            <a:extLst>
              <a:ext uri="{FF2B5EF4-FFF2-40B4-BE49-F238E27FC236}">
                <a16:creationId xmlns:a16="http://schemas.microsoft.com/office/drawing/2014/main" id="{E190FA8C-C943-448D-A684-F09765E389AF}"/>
              </a:ext>
            </a:extLst>
          </p:cNvPr>
          <p:cNvGrpSpPr/>
          <p:nvPr/>
        </p:nvGrpSpPr>
        <p:grpSpPr>
          <a:xfrm>
            <a:off x="8060030" y="5584197"/>
            <a:ext cx="432048" cy="293043"/>
            <a:chOff x="722587" y="5584197"/>
            <a:chExt cx="432048" cy="293043"/>
          </a:xfrm>
        </p:grpSpPr>
        <p:sp>
          <p:nvSpPr>
            <p:cNvPr id="310" name="타원 309">
              <a:extLst>
                <a:ext uri="{FF2B5EF4-FFF2-40B4-BE49-F238E27FC236}">
                  <a16:creationId xmlns:a16="http://schemas.microsoft.com/office/drawing/2014/main" id="{355F8953-3539-4DC7-AE87-925D387B8802}"/>
                </a:ext>
              </a:extLst>
            </p:cNvPr>
            <p:cNvSpPr/>
            <p:nvPr/>
          </p:nvSpPr>
          <p:spPr>
            <a:xfrm>
              <a:off x="794595" y="5589240"/>
              <a:ext cx="288032" cy="288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161612B0-7D85-4327-A55F-294A0EAF196C}"/>
                </a:ext>
              </a:extLst>
            </p:cNvPr>
            <p:cNvSpPr txBox="1"/>
            <p:nvPr/>
          </p:nvSpPr>
          <p:spPr>
            <a:xfrm>
              <a:off x="722587" y="5584197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15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2" name="그룹 311">
            <a:extLst>
              <a:ext uri="{FF2B5EF4-FFF2-40B4-BE49-F238E27FC236}">
                <a16:creationId xmlns:a16="http://schemas.microsoft.com/office/drawing/2014/main" id="{DB5E8EC2-C5BD-443A-B2EC-005F0434A628}"/>
              </a:ext>
            </a:extLst>
          </p:cNvPr>
          <p:cNvGrpSpPr/>
          <p:nvPr/>
        </p:nvGrpSpPr>
        <p:grpSpPr>
          <a:xfrm>
            <a:off x="722587" y="5584197"/>
            <a:ext cx="432048" cy="293043"/>
            <a:chOff x="722587" y="5584197"/>
            <a:chExt cx="432048" cy="293043"/>
          </a:xfrm>
        </p:grpSpPr>
        <p:sp>
          <p:nvSpPr>
            <p:cNvPr id="313" name="타원 312">
              <a:extLst>
                <a:ext uri="{FF2B5EF4-FFF2-40B4-BE49-F238E27FC236}">
                  <a16:creationId xmlns:a16="http://schemas.microsoft.com/office/drawing/2014/main" id="{E94E7F2A-1B17-4CCD-9B1E-395F3B6F3153}"/>
                </a:ext>
              </a:extLst>
            </p:cNvPr>
            <p:cNvSpPr/>
            <p:nvPr/>
          </p:nvSpPr>
          <p:spPr>
            <a:xfrm>
              <a:off x="794595" y="5589240"/>
              <a:ext cx="288032" cy="288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4FA8F16E-F93F-4599-89D2-C9B06546DCD0}"/>
                </a:ext>
              </a:extLst>
            </p:cNvPr>
            <p:cNvSpPr txBox="1"/>
            <p:nvPr/>
          </p:nvSpPr>
          <p:spPr>
            <a:xfrm>
              <a:off x="722587" y="5584197"/>
              <a:ext cx="432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20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>
    <p:zoom/>
  </p:transition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강의 진행방식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981075"/>
            <a:ext cx="8694738" cy="5581650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ko-KR" altLang="en-US" dirty="0"/>
              <a:t>강의 진행 방식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ko-KR" altLang="en-US" dirty="0"/>
              <a:t>담당교수의 설명과 학생들의 실습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ko-KR" altLang="en-US" dirty="0"/>
              <a:t>매시간 실습내용은 </a:t>
            </a:r>
            <a:r>
              <a:rPr lang="en-US" altLang="ko-KR" dirty="0"/>
              <a:t>LMS(</a:t>
            </a:r>
            <a:r>
              <a:rPr lang="ko-KR" altLang="en-US" dirty="0"/>
              <a:t>학습</a:t>
            </a:r>
            <a:r>
              <a:rPr lang="en-US" altLang="ko-KR" dirty="0"/>
              <a:t> </a:t>
            </a:r>
            <a:r>
              <a:rPr lang="ko-KR" altLang="en-US" dirty="0"/>
              <a:t>활동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과제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/>
              <a:t> 에 제출</a:t>
            </a:r>
            <a:endParaRPr lang="en-US" altLang="ko-KR" dirty="0"/>
          </a:p>
          <a:p>
            <a:pPr lvl="2" eaLnBrk="1" hangingPunct="1">
              <a:lnSpc>
                <a:spcPct val="150000"/>
              </a:lnSpc>
              <a:defRPr/>
            </a:pPr>
            <a:r>
              <a:rPr lang="en-US" altLang="ko-KR" dirty="0"/>
              <a:t>LMS : </a:t>
            </a:r>
            <a:r>
              <a:rPr lang="en-US" altLang="ko-KR" dirty="0">
                <a:solidFill>
                  <a:srgbClr val="C00000"/>
                </a:solidFill>
              </a:rPr>
              <a:t>L</a:t>
            </a:r>
            <a:r>
              <a:rPr lang="en-US" altLang="ko-KR" dirty="0"/>
              <a:t>earning </a:t>
            </a:r>
            <a:r>
              <a:rPr lang="en-US" altLang="ko-KR" dirty="0">
                <a:solidFill>
                  <a:srgbClr val="C00000"/>
                </a:solidFill>
              </a:rPr>
              <a:t>M</a:t>
            </a:r>
            <a:r>
              <a:rPr lang="en-US" altLang="ko-KR" dirty="0"/>
              <a:t>anagement </a:t>
            </a:r>
            <a:r>
              <a:rPr lang="en-US" altLang="ko-KR" dirty="0">
                <a:solidFill>
                  <a:srgbClr val="C00000"/>
                </a:solidFill>
              </a:rPr>
              <a:t>S</a:t>
            </a:r>
            <a:r>
              <a:rPr lang="en-US" altLang="ko-KR" dirty="0"/>
              <a:t>ystem</a:t>
            </a:r>
            <a:endParaRPr lang="ko-KR" altLang="en-US" dirty="0"/>
          </a:p>
          <a:p>
            <a:pPr eaLnBrk="1" hangingPunct="1">
              <a:lnSpc>
                <a:spcPct val="150000"/>
              </a:lnSpc>
              <a:defRPr/>
            </a:pPr>
            <a:r>
              <a:rPr lang="ko-KR" altLang="en-US" dirty="0"/>
              <a:t>강의록 다운로드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altLang="ko-KR" dirty="0">
                <a:hlinkClick r:id="rId2"/>
              </a:rPr>
              <a:t>http://lms.doowon.ac.kr/</a:t>
            </a:r>
            <a:r>
              <a:rPr lang="en-US" altLang="ko-KR" dirty="0"/>
              <a:t> → </a:t>
            </a:r>
            <a:r>
              <a:rPr lang="ko-KR" altLang="en-US" dirty="0"/>
              <a:t>학습</a:t>
            </a:r>
            <a:r>
              <a:rPr lang="en-US" altLang="ko-KR" dirty="0"/>
              <a:t> </a:t>
            </a:r>
            <a:r>
              <a:rPr lang="ko-KR" altLang="en-US" dirty="0"/>
              <a:t>정보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강의 자료실</a:t>
            </a:r>
            <a:endParaRPr lang="en-US" altLang="ko-KR" dirty="0"/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dirty="0"/>
              <a:t>Weekly Report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ko-KR" altLang="en-US" dirty="0"/>
              <a:t>주차 별 강의록</a:t>
            </a:r>
            <a:r>
              <a:rPr lang="en-US" altLang="ko-KR" dirty="0"/>
              <a:t> </a:t>
            </a:r>
            <a:r>
              <a:rPr lang="ko-KR" altLang="en-US" dirty="0"/>
              <a:t>내용 중에 모르는 </a:t>
            </a:r>
            <a:r>
              <a:rPr lang="ko-KR" altLang="en-US" dirty="0">
                <a:solidFill>
                  <a:srgbClr val="6600CC"/>
                </a:solidFill>
              </a:rPr>
              <a:t>영어 단어</a:t>
            </a:r>
            <a:r>
              <a:rPr lang="ko-KR" altLang="en-US" dirty="0"/>
              <a:t>가 있는 경우</a:t>
            </a:r>
            <a:r>
              <a:rPr lang="en-US" altLang="ko-KR" dirty="0"/>
              <a:t>, </a:t>
            </a:r>
            <a:r>
              <a:rPr lang="ko-KR" altLang="en-US" dirty="0"/>
              <a:t>영어 단어의 뜻과 발음</a:t>
            </a:r>
            <a:r>
              <a:rPr lang="en-US" altLang="ko-KR" dirty="0"/>
              <a:t>, Spelling </a:t>
            </a:r>
            <a:r>
              <a:rPr lang="ko-KR" altLang="en-US" dirty="0"/>
              <a:t>을 </a:t>
            </a:r>
            <a:r>
              <a:rPr lang="en-US" altLang="ko-KR" dirty="0"/>
              <a:t>10</a:t>
            </a:r>
            <a:r>
              <a:rPr lang="ko-KR" altLang="en-US" dirty="0"/>
              <a:t>번 이상</a:t>
            </a:r>
            <a:r>
              <a:rPr lang="en-US" altLang="ko-KR" dirty="0"/>
              <a:t>(</a:t>
            </a:r>
            <a:r>
              <a:rPr lang="ko-KR" altLang="en-US" dirty="0">
                <a:solidFill>
                  <a:srgbClr val="FF0000"/>
                </a:solidFill>
              </a:rPr>
              <a:t>암기될 때까지</a:t>
            </a:r>
            <a:r>
              <a:rPr lang="en-US" altLang="ko-KR" dirty="0"/>
              <a:t>)</a:t>
            </a:r>
            <a:r>
              <a:rPr lang="ko-KR" altLang="en-US" dirty="0"/>
              <a:t> 수기로 작성 제출</a:t>
            </a:r>
            <a:endParaRPr lang="en-US" altLang="ko-KR" dirty="0"/>
          </a:p>
          <a:p>
            <a:pPr lvl="1" eaLnBrk="1" hangingPunct="1">
              <a:lnSpc>
                <a:spcPct val="150000"/>
              </a:lnSpc>
              <a:defRPr/>
            </a:pPr>
            <a:endParaRPr lang="en-US" altLang="ko-KR" dirty="0"/>
          </a:p>
        </p:txBody>
      </p:sp>
    </p:spTree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평가 방법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30000"/>
              </a:lnSpc>
              <a:defRPr/>
            </a:pPr>
            <a:r>
              <a:rPr lang="ko-KR" altLang="en-US" dirty="0"/>
              <a:t>일반적 사항</a:t>
            </a:r>
          </a:p>
          <a:p>
            <a:pPr lvl="1" algn="just" eaLnBrk="1" hangingPunct="1">
              <a:lnSpc>
                <a:spcPct val="130000"/>
              </a:lnSpc>
              <a:defRPr/>
            </a:pPr>
            <a:r>
              <a:rPr lang="ko-KR" altLang="en-US" dirty="0"/>
              <a:t>출석</a:t>
            </a:r>
            <a:r>
              <a:rPr lang="en-US" altLang="ko-KR" dirty="0"/>
              <a:t>, </a:t>
            </a:r>
            <a:r>
              <a:rPr lang="ko-KR" altLang="en-US" dirty="0"/>
              <a:t>시험</a:t>
            </a:r>
            <a:r>
              <a:rPr lang="en-US" altLang="ko-KR" dirty="0"/>
              <a:t>, </a:t>
            </a:r>
            <a:r>
              <a:rPr lang="ko-KR" altLang="en-US" dirty="0"/>
              <a:t>보고서의 </a:t>
            </a:r>
            <a:r>
              <a:rPr lang="en-US" altLang="ko-KR" dirty="0"/>
              <a:t>3</a:t>
            </a:r>
            <a:r>
              <a:rPr lang="ko-KR" altLang="en-US" dirty="0"/>
              <a:t>가지 항목으로 평가함</a:t>
            </a:r>
            <a:endParaRPr lang="en-US" altLang="ko-KR" dirty="0"/>
          </a:p>
          <a:p>
            <a:pPr lvl="1" algn="just" eaLnBrk="1" hangingPunct="1">
              <a:lnSpc>
                <a:spcPct val="130000"/>
              </a:lnSpc>
              <a:defRPr/>
            </a:pPr>
            <a:endParaRPr lang="ko-KR" altLang="en-US" dirty="0"/>
          </a:p>
          <a:p>
            <a:pPr algn="just" eaLnBrk="1" hangingPunct="1">
              <a:lnSpc>
                <a:spcPct val="130000"/>
              </a:lnSpc>
              <a:defRPr/>
            </a:pPr>
            <a:r>
              <a:rPr lang="ko-KR" altLang="en-US" dirty="0"/>
              <a:t>평가의 배점</a:t>
            </a:r>
            <a:endParaRPr lang="en-US" altLang="ko-KR" dirty="0"/>
          </a:p>
          <a:p>
            <a:pPr lvl="1" algn="just" eaLnBrk="1" hangingPunct="1">
              <a:lnSpc>
                <a:spcPct val="130000"/>
              </a:lnSpc>
              <a:defRPr/>
            </a:pPr>
            <a:r>
              <a:rPr lang="ko-KR" altLang="en-US" dirty="0"/>
              <a:t>출석 </a:t>
            </a:r>
            <a:r>
              <a:rPr lang="en-US" altLang="ko-KR" dirty="0"/>
              <a:t>: 20%</a:t>
            </a:r>
          </a:p>
          <a:p>
            <a:pPr lvl="1" algn="just" eaLnBrk="1" hangingPunct="1">
              <a:lnSpc>
                <a:spcPct val="130000"/>
              </a:lnSpc>
              <a:defRPr/>
            </a:pPr>
            <a:r>
              <a:rPr lang="ko-KR" altLang="en-US" dirty="0"/>
              <a:t>중간고사 </a:t>
            </a:r>
            <a:r>
              <a:rPr lang="en-US" altLang="ko-KR" dirty="0"/>
              <a:t>: 30%</a:t>
            </a:r>
          </a:p>
          <a:p>
            <a:pPr lvl="1" algn="just" eaLnBrk="1" hangingPunct="1">
              <a:lnSpc>
                <a:spcPct val="130000"/>
              </a:lnSpc>
              <a:defRPr/>
            </a:pPr>
            <a:r>
              <a:rPr lang="ko-KR" altLang="en-US" dirty="0"/>
              <a:t>기말고사 </a:t>
            </a:r>
            <a:r>
              <a:rPr lang="en-US" altLang="ko-KR" dirty="0"/>
              <a:t>: 30%</a:t>
            </a:r>
          </a:p>
          <a:p>
            <a:pPr lvl="1" algn="just" eaLnBrk="1" hangingPunct="1">
              <a:lnSpc>
                <a:spcPct val="130000"/>
              </a:lnSpc>
              <a:defRPr/>
            </a:pPr>
            <a:r>
              <a:rPr lang="ko-KR" altLang="en-US" dirty="0"/>
              <a:t>보고서 </a:t>
            </a:r>
            <a:r>
              <a:rPr lang="en-US" altLang="ko-KR" dirty="0"/>
              <a:t>: 20%</a:t>
            </a:r>
          </a:p>
        </p:txBody>
      </p:sp>
      <p:graphicFrame>
        <p:nvGraphicFramePr>
          <p:cNvPr id="6" name="차트 5"/>
          <p:cNvGraphicFramePr/>
          <p:nvPr>
            <p:extLst/>
          </p:nvPr>
        </p:nvGraphicFramePr>
        <p:xfrm>
          <a:off x="3419872" y="2204864"/>
          <a:ext cx="5256584" cy="3716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>
    <p:zoom/>
  </p:transition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/>
              <a:t>주차별</a:t>
            </a:r>
            <a:r>
              <a:rPr lang="ko-KR" altLang="en-US" dirty="0"/>
              <a:t> </a:t>
            </a:r>
            <a:r>
              <a:rPr lang="ko-KR" altLang="en-US" dirty="0" err="1"/>
              <a:t>강의내용</a:t>
            </a:r>
            <a:r>
              <a:rPr lang="ko-KR" altLang="en-US" dirty="0"/>
              <a:t> </a:t>
            </a:r>
            <a:r>
              <a:rPr lang="en-US" altLang="ko-KR" dirty="0"/>
              <a:t>(Windows</a:t>
            </a:r>
            <a:r>
              <a:rPr lang="ko-KR" altLang="en-US" dirty="0"/>
              <a:t> </a:t>
            </a:r>
            <a:r>
              <a:rPr lang="en-US" altLang="ko-KR" dirty="0"/>
              <a:t>Programming)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94EBE78-1A55-4E36-9E97-548974946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544754"/>
              </p:ext>
            </p:extLst>
          </p:nvPr>
        </p:nvGraphicFramePr>
        <p:xfrm>
          <a:off x="2339752" y="936616"/>
          <a:ext cx="4464496" cy="552542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50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43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31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맑은 고딕" pitchFamily="50" charset="-127"/>
                          <a:ea typeface="맑은 고딕" pitchFamily="50" charset="-127"/>
                        </a:rPr>
                        <a:t>주</a:t>
                      </a:r>
                    </a:p>
                  </a:txBody>
                  <a:tcPr marL="91433" marR="91433" marT="45715" marB="4571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맑은 고딕" pitchFamily="50" charset="-127"/>
                          <a:ea typeface="맑은 고딕" pitchFamily="50" charset="-127"/>
                        </a:rPr>
                        <a:t>강의내용</a:t>
                      </a:r>
                    </a:p>
                  </a:txBody>
                  <a:tcPr marL="91433" marR="91433" marT="45715" marB="4571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3" marR="91433" marT="45715" marB="45715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latin typeface="+mn-ea"/>
                          <a:ea typeface="+mn-ea"/>
                        </a:rPr>
                        <a:t>강의 소개</a:t>
                      </a:r>
                      <a:br>
                        <a:rPr lang="en-US" altLang="ko-KR" sz="1600" b="0" dirty="0">
                          <a:latin typeface="+mn-ea"/>
                          <a:ea typeface="+mn-ea"/>
                        </a:rPr>
                      </a:br>
                      <a:r>
                        <a:rPr lang="en-US" altLang="ko-KR" sz="1600" b="0" dirty="0">
                          <a:latin typeface="+mn-ea"/>
                          <a:ea typeface="+mn-ea"/>
                        </a:rPr>
                        <a:t>Simple Windows Programs 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marL="91433" marR="91433" marT="45715" marB="45715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3" marR="91433" marT="45715" marB="45715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marL="91433" marR="91433" marT="45715" marB="45715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3" marR="91433" marT="45715" marB="45715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latin typeface="+mn-ea"/>
                          <a:ea typeface="+mn-ea"/>
                        </a:rPr>
                        <a:t>Calculator</a:t>
                      </a:r>
                      <a:endParaRPr lang="ko-KR" altLang="en-US" sz="1600" b="0" dirty="0">
                        <a:latin typeface="+mn-ea"/>
                        <a:ea typeface="+mn-ea"/>
                      </a:endParaRPr>
                    </a:p>
                  </a:txBody>
                  <a:tcPr marL="91433" marR="91433" marT="45715" marB="45715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3" marR="91433" marT="45715" marB="45715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3" marR="91433" marT="45715" marB="45715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3" marR="91433" marT="45715" marB="45715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Simple Notepad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3" marR="91433" marT="45715" marB="45715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3" marR="91433" marT="45715" marB="45715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NotePad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3" marR="91433" marT="45715" marB="45715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3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3" marR="91433" marT="45715" marB="45715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3" marR="91433" marT="45715" marB="45715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3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3" marR="91433" marT="45715" marB="45715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Image Viewer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3" marR="91433" marT="45715" marB="45715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3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3" marR="91433" marT="45715" marB="45715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GDI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3" marR="91433" marT="45715" marB="45715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3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3" marR="91433" marT="45715" marB="45715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중간고사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Ado.Net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Access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3" marR="91433" marT="45715" marB="45715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3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3" marR="91433" marT="45715" marB="45715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Ado.Net</a:t>
                      </a:r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SQL Server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3" marR="91433" marT="45715" marB="45715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3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3" marR="91433" marT="45715" marB="45715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Book Rental System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3" marR="91433" marT="45715" marB="45715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3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3" marR="91433" marT="45715" marB="45715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3" marR="91433" marT="45715" marB="45715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3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3" marR="91433" marT="45715" marB="45715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3" marR="91433" marT="45715" marB="45715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3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  <a:endParaRPr lang="ko-KR" altLang="en-US" sz="16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3" marR="91433" marT="45715" marB="45715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기말고사</a:t>
                      </a:r>
                    </a:p>
                  </a:txBody>
                  <a:tcPr marL="91433" marR="91433" marT="45715" marB="45715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좋은 성적을 얻기 위해 </a:t>
            </a:r>
            <a:r>
              <a:rPr lang="en-US" altLang="ko-KR">
                <a:latin typeface="Times New Roman" pitchFamily="18" charset="0"/>
              </a:rPr>
              <a:t>……</a:t>
            </a:r>
            <a:endParaRPr lang="en-US" altLang="ko-KR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ko-KR" altLang="en-US" dirty="0"/>
              <a:t>결석을 하지 말자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ko-KR" altLang="en-US" dirty="0"/>
              <a:t>결석을 하면서 프로그래밍을 이해하기는 어렵다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ko-KR" altLang="en-US" dirty="0"/>
              <a:t>매시간 출석점수와 보고서 점수의 비중은 매우 높음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ko-KR" altLang="en-US" dirty="0"/>
              <a:t>수업시간 중 주어진 과제를 철저히 이행하자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ko-KR" altLang="en-US" dirty="0"/>
              <a:t>프로그래밍은 손으로 직접 작성하는 것이다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ko-KR" altLang="en-US" dirty="0"/>
              <a:t>질문을 많이 하자</a:t>
            </a:r>
            <a:endParaRPr lang="en-US" altLang="ko-KR" dirty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ko-KR" altLang="en-US" dirty="0"/>
              <a:t>수업 시간 및 쉬는 시간에 게임을 하지 말자</a:t>
            </a:r>
          </a:p>
        </p:txBody>
      </p:sp>
      <p:pic>
        <p:nvPicPr>
          <p:cNvPr id="19461" name="Picture 4" descr="PE01460_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7075" y="3886200"/>
            <a:ext cx="1762125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이제 (지금부터는</a:t>
            </a:r>
            <a:r>
              <a:rPr lang="ko-KR" altLang="en-US">
                <a:latin typeface="Times New Roman" pitchFamily="18" charset="0"/>
              </a:rPr>
              <a:t>…</a:t>
            </a:r>
            <a:r>
              <a:rPr lang="ko-KR" altLang="en-US"/>
              <a:t>)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149350" y="1401763"/>
            <a:ext cx="6927850" cy="301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  <a:scene3d>
              <a:camera prst="orthographicFront"/>
              <a:lightRig rig="threePt" dir="t"/>
            </a:scene3d>
            <a:sp3d extrusionH="12700" contourW="12700">
              <a:extrusionClr>
                <a:schemeClr val="tx1">
                  <a:lumMod val="75000"/>
                  <a:lumOff val="25000"/>
                </a:schemeClr>
              </a:extrusionClr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/>
          <a:p>
            <a:pPr algn="ctr"/>
            <a:r>
              <a:rPr lang="en-US" altLang="ko-KR" sz="8000" dirty="0">
                <a:solidFill>
                  <a:srgbClr val="663300"/>
                </a:solidFill>
              </a:rPr>
              <a:t>I can do it.</a:t>
            </a:r>
          </a:p>
          <a:p>
            <a:pPr algn="ctr"/>
            <a:endParaRPr lang="en-US" altLang="ko-KR" sz="4000" dirty="0">
              <a:solidFill>
                <a:srgbClr val="663300"/>
              </a:solidFill>
            </a:endParaRPr>
          </a:p>
          <a:p>
            <a:pPr algn="ctr"/>
            <a:r>
              <a:rPr lang="ko-KR" altLang="en-US" sz="7200" dirty="0">
                <a:solidFill>
                  <a:srgbClr val="0070C0"/>
                </a:solidFill>
              </a:rPr>
              <a:t>나는 할 수 있다.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54838" y="4652416"/>
            <a:ext cx="1884362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18824</TotalTime>
  <Words>585</Words>
  <Application>Microsoft Office PowerPoint</Application>
  <PresentationFormat>화면 슬라이드 쇼(4:3)</PresentationFormat>
  <Paragraphs>136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HY견고딕</vt:lpstr>
      <vt:lpstr>굴림</vt:lpstr>
      <vt:lpstr>맑은 고딕</vt:lpstr>
      <vt:lpstr>Arial</vt:lpstr>
      <vt:lpstr>Times New Roman</vt:lpstr>
      <vt:lpstr>Wingdings</vt:lpstr>
      <vt:lpstr>기본 디자인</vt:lpstr>
      <vt:lpstr>Windows 프로그래밍 교과목 소개</vt:lpstr>
      <vt:lpstr>학습 목표</vt:lpstr>
      <vt:lpstr>강좌 소개</vt:lpstr>
      <vt:lpstr>Windows 프로그래밍 연계 과목</vt:lpstr>
      <vt:lpstr>강의 진행방식</vt:lpstr>
      <vt:lpstr>평가 방법</vt:lpstr>
      <vt:lpstr>주차별 강의내용 (Windows Programming)</vt:lpstr>
      <vt:lpstr>좋은 성적을 얻기 위해 ……</vt:lpstr>
      <vt:lpstr>이제 (지금부터는…)</vt:lpstr>
    </vt:vector>
  </TitlesOfParts>
  <Company>두원공과대학 인터넷프로그래밍과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김형래</dc:creator>
  <cp:lastModifiedBy>KimNPark</cp:lastModifiedBy>
  <cp:revision>266</cp:revision>
  <dcterms:created xsi:type="dcterms:W3CDTF">2003-05-07T20:17:23Z</dcterms:created>
  <dcterms:modified xsi:type="dcterms:W3CDTF">2025-03-10T00:41:40Z</dcterms:modified>
</cp:coreProperties>
</file>