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1"/>
  </p:sldMasterIdLst>
  <p:notesMasterIdLst>
    <p:notesMasterId r:id="rId66"/>
  </p:notesMasterIdLst>
  <p:handoutMasterIdLst>
    <p:handoutMasterId r:id="rId67"/>
  </p:handoutMasterIdLst>
  <p:sldIdLst>
    <p:sldId id="632" r:id="rId2"/>
    <p:sldId id="646" r:id="rId3"/>
    <p:sldId id="742" r:id="rId4"/>
    <p:sldId id="757" r:id="rId5"/>
    <p:sldId id="744" r:id="rId6"/>
    <p:sldId id="764" r:id="rId7"/>
    <p:sldId id="745" r:id="rId8"/>
    <p:sldId id="746" r:id="rId9"/>
    <p:sldId id="747" r:id="rId10"/>
    <p:sldId id="748" r:id="rId11"/>
    <p:sldId id="756" r:id="rId12"/>
    <p:sldId id="749" r:id="rId13"/>
    <p:sldId id="692" r:id="rId14"/>
    <p:sldId id="760" r:id="rId15"/>
    <p:sldId id="706" r:id="rId16"/>
    <p:sldId id="696" r:id="rId17"/>
    <p:sldId id="697" r:id="rId18"/>
    <p:sldId id="698" r:id="rId19"/>
    <p:sldId id="694" r:id="rId20"/>
    <p:sldId id="699" r:id="rId21"/>
    <p:sldId id="700" r:id="rId22"/>
    <p:sldId id="695" r:id="rId23"/>
    <p:sldId id="759" r:id="rId24"/>
    <p:sldId id="720" r:id="rId25"/>
    <p:sldId id="740" r:id="rId26"/>
    <p:sldId id="722" r:id="rId27"/>
    <p:sldId id="723" r:id="rId28"/>
    <p:sldId id="724" r:id="rId29"/>
    <p:sldId id="725" r:id="rId30"/>
    <p:sldId id="726" r:id="rId31"/>
    <p:sldId id="758" r:id="rId32"/>
    <p:sldId id="710" r:id="rId33"/>
    <p:sldId id="711" r:id="rId34"/>
    <p:sldId id="712" r:id="rId35"/>
    <p:sldId id="739" r:id="rId36"/>
    <p:sldId id="738" r:id="rId37"/>
    <p:sldId id="714" r:id="rId38"/>
    <p:sldId id="715" r:id="rId39"/>
    <p:sldId id="716" r:id="rId40"/>
    <p:sldId id="717" r:id="rId41"/>
    <p:sldId id="718" r:id="rId42"/>
    <p:sldId id="719" r:id="rId43"/>
    <p:sldId id="750" r:id="rId44"/>
    <p:sldId id="728" r:id="rId45"/>
    <p:sldId id="729" r:id="rId46"/>
    <p:sldId id="751" r:id="rId47"/>
    <p:sldId id="753" r:id="rId48"/>
    <p:sldId id="754" r:id="rId49"/>
    <p:sldId id="755" r:id="rId50"/>
    <p:sldId id="762" r:id="rId51"/>
    <p:sldId id="741" r:id="rId52"/>
    <p:sldId id="731" r:id="rId53"/>
    <p:sldId id="732" r:id="rId54"/>
    <p:sldId id="733" r:id="rId55"/>
    <p:sldId id="734" r:id="rId56"/>
    <p:sldId id="735" r:id="rId57"/>
    <p:sldId id="736" r:id="rId58"/>
    <p:sldId id="752" r:id="rId59"/>
    <p:sldId id="727" r:id="rId60"/>
    <p:sldId id="761" r:id="rId61"/>
    <p:sldId id="763" r:id="rId62"/>
    <p:sldId id="765" r:id="rId63"/>
    <p:sldId id="665" r:id="rId64"/>
    <p:sldId id="647" r:id="rId65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HY견고딕" pitchFamily="18" charset="-127"/>
        <a:ea typeface="HY견고딕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6600"/>
    <a:srgbClr val="CC9900"/>
    <a:srgbClr val="9900FF"/>
    <a:srgbClr val="FFCC99"/>
    <a:srgbClr val="CCFF99"/>
    <a:srgbClr val="8585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94637" autoAdjust="0"/>
  </p:normalViewPr>
  <p:slideViewPr>
    <p:cSldViewPr>
      <p:cViewPr varScale="1">
        <p:scale>
          <a:sx n="100" d="100"/>
          <a:sy n="100" d="100"/>
        </p:scale>
        <p:origin x="154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D6DBC5F-2AFB-4A47-8EB8-2BB9D4700E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8215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1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2"/>
            <a:ext cx="4984750" cy="44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243"/>
            <a:ext cx="2946400" cy="498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05" tIns="46353" rIns="92705" bIns="46353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7A6CB85-904D-43FA-A3A4-FCC23DC1E7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3197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6B5574E-1DF8-45CD-9234-450F4A17BE19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92387336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27389815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5504891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21488" y="188913"/>
            <a:ext cx="2236787" cy="63738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07950" y="188913"/>
            <a:ext cx="6561138" cy="63738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204169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0997987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950" y="188913"/>
            <a:ext cx="8928100" cy="5461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90469832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단어 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6632"/>
            <a:ext cx="5436096" cy="6858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D9252-850D-49CC-AAF0-4834565B6B9E}"/>
              </a:ext>
            </a:extLst>
          </p:cNvPr>
          <p:cNvSpPr txBox="1"/>
          <p:nvPr userDrawn="1"/>
        </p:nvSpPr>
        <p:spPr>
          <a:xfrm>
            <a:off x="1475656" y="6525344"/>
            <a:ext cx="5832648" cy="33265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♥ 이 슬라이드를 출력한 후 발음과 뜻을 써서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제출하시오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(!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뒷면은 연습 </a:t>
            </a:r>
            <a:r>
              <a:rPr lang="ko-KR" altLang="en-US" sz="1000" dirty="0" err="1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깜지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!)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♥ </a:t>
            </a:r>
            <a:endParaRPr lang="en-US" altLang="ko-KR" sz="1000" dirty="0">
              <a:solidFill>
                <a:srgbClr val="3333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출력에 어려움이 있는 경우에는 빈 용지 사용해도 됩니다</a:t>
            </a:r>
            <a:r>
              <a:rPr lang="en-US" altLang="ko-KR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C6DD0ED-1AEA-4B62-B727-75EC2BBFB9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04048" y="123528"/>
            <a:ext cx="208823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헤드라인M" pitchFamily="18" charset="-127"/>
                <a:ea typeface="HY헤드라인M" pitchFamily="18" charset="-127"/>
              </a:defRPr>
            </a:lvl9pPr>
          </a:lstStyle>
          <a:p>
            <a:r>
              <a:rPr lang="ko-KR" altLang="en-US" kern="0" dirty="0">
                <a:solidFill>
                  <a:srgbClr val="C00000"/>
                </a:solidFill>
              </a:rPr>
              <a:t>관련 </a:t>
            </a:r>
            <a:r>
              <a:rPr lang="ko-KR" altLang="en-US" kern="0" dirty="0" err="1">
                <a:solidFill>
                  <a:srgbClr val="C00000"/>
                </a:solidFill>
              </a:rPr>
              <a:t>영단어</a:t>
            </a:r>
            <a:endParaRPr lang="ko-KR" altLang="en-US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206052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81075"/>
            <a:ext cx="8950325" cy="5581650"/>
          </a:xfrm>
        </p:spPr>
        <p:txBody>
          <a:bodyPr/>
          <a:lstStyle>
            <a:lvl1pPr>
              <a:buClr>
                <a:schemeClr val="accent6">
                  <a:lumMod val="50000"/>
                </a:schemeClr>
              </a:buCl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buClr>
                <a:schemeClr val="accent6">
                  <a:lumMod val="50000"/>
                </a:schemeClr>
              </a:buClr>
              <a:defRPr b="1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defRPr>
            </a:lvl2pPr>
            <a:lvl3pPr>
              <a:defRPr b="1">
                <a:latin typeface="맑은 고딕" pitchFamily="50" charset="-127"/>
                <a:ea typeface="맑은 고딕" pitchFamily="50" charset="-127"/>
              </a:defRPr>
            </a:lvl3pPr>
            <a:lvl4pPr>
              <a:defRPr b="1">
                <a:latin typeface="맑은 고딕" pitchFamily="50" charset="-127"/>
                <a:ea typeface="맑은 고딕" pitchFamily="50" charset="-127"/>
              </a:defRPr>
            </a:lvl4pPr>
            <a:lvl5pPr>
              <a:defRPr b="1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870606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24407746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398963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981075"/>
            <a:ext cx="4398962" cy="5581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94853142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2210749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101737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082700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텅 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8E5F11-D7DF-417E-9B02-E93BCBDE1F3B}"/>
              </a:ext>
            </a:extLst>
          </p:cNvPr>
          <p:cNvSpPr/>
          <p:nvPr userDrawn="1"/>
        </p:nvSpPr>
        <p:spPr>
          <a:xfrm>
            <a:off x="-36512" y="-27384"/>
            <a:ext cx="9216000" cy="6885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41341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91653904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3175" y="0"/>
            <a:ext cx="9140825" cy="908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15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75" y="6500813"/>
            <a:ext cx="9139238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950" y="87313"/>
            <a:ext cx="892810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981075"/>
            <a:ext cx="8950325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34925" y="6562725"/>
            <a:ext cx="47799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100" dirty="0">
                <a:solidFill>
                  <a:srgbClr val="CC3300"/>
                </a:solidFill>
              </a:rPr>
              <a:t>Windows</a:t>
            </a:r>
            <a:r>
              <a:rPr lang="ko-KR" altLang="en-US" sz="1100" dirty="0">
                <a:solidFill>
                  <a:srgbClr val="CC3300"/>
                </a:solidFill>
              </a:rPr>
              <a:t> 프로그래밍</a:t>
            </a:r>
            <a:endParaRPr lang="en-US" altLang="ko-KR" sz="1100" dirty="0">
              <a:solidFill>
                <a:srgbClr val="CC3300"/>
              </a:solidFill>
            </a:endParaRPr>
          </a:p>
        </p:txBody>
      </p:sp>
      <p:sp>
        <p:nvSpPr>
          <p:cNvPr id="12" name="TextBox 1"/>
          <p:cNvSpPr txBox="1">
            <a:spLocks noChangeArrowheads="1"/>
          </p:cNvSpPr>
          <p:nvPr userDrawn="1"/>
        </p:nvSpPr>
        <p:spPr bwMode="auto">
          <a:xfrm>
            <a:off x="8675688" y="6519863"/>
            <a:ext cx="466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algn="ctr" eaLnBrk="1" hangingPunct="1">
              <a:defRPr/>
            </a:pPr>
            <a:fld id="{6511A0C5-D436-4115-9E0C-5A9EF0061713}" type="slidenum">
              <a:rPr lang="ko-KR" altLang="en-US" smtClean="0">
                <a:solidFill>
                  <a:srgbClr val="333399"/>
                </a:solidFill>
              </a:rPr>
              <a:pPr algn="ctr" eaLnBrk="1" hangingPunct="1">
                <a:defRPr/>
              </a:pPr>
              <a:t>‹#›</a:t>
            </a:fld>
            <a:endParaRPr lang="ko-KR" altLang="en-US" dirty="0">
              <a:solidFill>
                <a:srgbClr val="33339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B30272-C487-42A4-AB9A-8CF5252387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6889154" y="6530407"/>
            <a:ext cx="1787302" cy="3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9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0" r:id="rId14"/>
    <p:sldLayoutId id="2147483719" r:id="rId1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33399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v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lr>
          <a:srgbClr val="22228B"/>
        </a:buClr>
        <a:buFont typeface="Wingdings" pitchFamily="2" charset="2"/>
        <a:buChar char="§"/>
        <a:defRPr kumimoji="1" sz="2000" b="1">
          <a:solidFill>
            <a:srgbClr val="0070C0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 sz="2000" b="1">
          <a:solidFill>
            <a:schemeClr val="tx1">
              <a:lumMod val="65000"/>
              <a:lumOff val="35000"/>
            </a:schemeClr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6pPr>
      <a:lvl7pPr marL="29718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7pPr>
      <a:lvl8pPr marL="34290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8pPr>
      <a:lvl9pPr marL="3886200" indent="-228600" algn="l" rtl="0" fontAlgn="base" latinLnBrk="1">
        <a:lnSpc>
          <a:spcPct val="120000"/>
        </a:lnSpc>
        <a:spcBef>
          <a:spcPct val="20000"/>
        </a:spcBef>
        <a:spcAft>
          <a:spcPct val="0"/>
        </a:spcAft>
        <a:buBlip>
          <a:blip r:embed="rId19"/>
        </a:buBlip>
        <a:defRPr kumimoji="1">
          <a:solidFill>
            <a:srgbClr val="5F5F5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744594" y="1841921"/>
            <a:ext cx="4219894" cy="32432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간단한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</a:rPr>
              <a:t>프로그램 예제들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64063" y="5820545"/>
            <a:ext cx="4400550" cy="488775"/>
          </a:xfrm>
        </p:spPr>
        <p:txBody>
          <a:bodyPr/>
          <a:lstStyle/>
          <a:p>
            <a:pPr eaLnBrk="1" hangingPunct="1"/>
            <a:r>
              <a:rPr lang="ko-KR" altLang="en-US" dirty="0"/>
              <a:t>두원공과대학교 컴퓨터공학과</a:t>
            </a:r>
            <a:endParaRPr lang="en-US" altLang="ko-KR" dirty="0"/>
          </a:p>
        </p:txBody>
      </p:sp>
      <p:sp>
        <p:nvSpPr>
          <p:cNvPr id="4103" name="Rectangle 11"/>
          <p:cNvSpPr txBox="1">
            <a:spLocks noChangeArrowheads="1"/>
          </p:cNvSpPr>
          <p:nvPr/>
        </p:nvSpPr>
        <p:spPr bwMode="auto">
          <a:xfrm>
            <a:off x="4892675" y="549275"/>
            <a:ext cx="4071938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sz="2400">
                <a:solidFill>
                  <a:srgbClr val="B44900"/>
                </a:solidFill>
              </a:rPr>
              <a:t>Windows</a:t>
            </a:r>
            <a:r>
              <a:rPr lang="ko-KR" altLang="en-US" sz="2400">
                <a:solidFill>
                  <a:srgbClr val="B44900"/>
                </a:solidFill>
              </a:rPr>
              <a:t> 프로그래밍</a:t>
            </a:r>
            <a:endParaRPr lang="ko-KR" altLang="en-US" sz="4000">
              <a:solidFill>
                <a:srgbClr val="333399"/>
              </a:solidFill>
            </a:endParaRPr>
          </a:p>
        </p:txBody>
      </p:sp>
      <p:pic>
        <p:nvPicPr>
          <p:cNvPr id="410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-15875"/>
            <a:ext cx="4557713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2</a:t>
            </a:r>
            <a:r>
              <a:rPr lang="ko-KR" altLang="en-US" dirty="0"/>
              <a:t>개의 소스는 하나의 클래스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디자인화면</a:t>
            </a:r>
            <a:r>
              <a:rPr lang="en-US" altLang="ko-KR" dirty="0"/>
              <a:t>, </a:t>
            </a:r>
            <a:r>
              <a:rPr lang="en-US" altLang="ko-KR" dirty="0" err="1"/>
              <a:t>Hello.Designer.cs</a:t>
            </a:r>
            <a:r>
              <a:rPr lang="en-US" altLang="ko-KR" dirty="0"/>
              <a:t>, </a:t>
            </a:r>
            <a:r>
              <a:rPr lang="en-US" altLang="ko-KR" dirty="0" err="1"/>
              <a:t>Hello.cs</a:t>
            </a:r>
            <a:r>
              <a:rPr lang="ko-KR" altLang="en-US" dirty="0"/>
              <a:t>의 관계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3024336" cy="140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79512" y="2924944"/>
            <a:ext cx="7920880" cy="3528392"/>
            <a:chOff x="395536" y="3548632"/>
            <a:chExt cx="6108488" cy="2832696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3573016"/>
              <a:ext cx="5076825" cy="933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49" y="4609679"/>
              <a:ext cx="6086475" cy="1724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직사각형 1"/>
            <p:cNvSpPr/>
            <p:nvPr/>
          </p:nvSpPr>
          <p:spPr>
            <a:xfrm>
              <a:off x="417549" y="3548632"/>
              <a:ext cx="6086475" cy="2832696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604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/>
          <a:stretch/>
        </p:blipFill>
        <p:spPr bwMode="auto">
          <a:xfrm>
            <a:off x="3261666" y="1628800"/>
            <a:ext cx="5558806" cy="101045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478" y="627564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Hello.Designer.cs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54962" y="2564904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Hello.cs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" y="24928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디자인화면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772816"/>
            <a:ext cx="864096" cy="361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259632" y="3585435"/>
            <a:ext cx="5503001" cy="361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35247" y="4673946"/>
            <a:ext cx="6840761" cy="17078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527264" y="6093296"/>
            <a:ext cx="1332720" cy="251456"/>
          </a:xfrm>
          <a:prstGeom prst="rect">
            <a:avLst/>
          </a:prstGeom>
          <a:noFill/>
          <a:ln w="571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72000" y="1634896"/>
            <a:ext cx="4248472" cy="251456"/>
          </a:xfrm>
          <a:prstGeom prst="rect">
            <a:avLst/>
          </a:prstGeom>
          <a:noFill/>
          <a:ln w="57150"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2"/>
            <a:endCxn id="16" idx="0"/>
          </p:cNvCxnSpPr>
          <p:nvPr/>
        </p:nvCxnSpPr>
        <p:spPr>
          <a:xfrm>
            <a:off x="1691680" y="2134026"/>
            <a:ext cx="2319453" cy="145140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7" idx="0"/>
          </p:cNvCxnSpPr>
          <p:nvPr/>
        </p:nvCxnSpPr>
        <p:spPr>
          <a:xfrm>
            <a:off x="4011133" y="3946645"/>
            <a:ext cx="644495" cy="72730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0"/>
            <a:endCxn id="19" idx="2"/>
          </p:cNvCxnSpPr>
          <p:nvPr/>
        </p:nvCxnSpPr>
        <p:spPr>
          <a:xfrm flipH="1" flipV="1">
            <a:off x="6696236" y="1886352"/>
            <a:ext cx="497388" cy="4206944"/>
          </a:xfrm>
          <a:prstGeom prst="straightConnector1">
            <a:avLst/>
          </a:prstGeom>
          <a:ln w="57150">
            <a:solidFill>
              <a:srgbClr val="99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771955" y="3923764"/>
            <a:ext cx="1983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&lt;Button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생성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33467" y="4355812"/>
            <a:ext cx="4817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&lt;Button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속성 및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지정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04248" y="3536643"/>
            <a:ext cx="23439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&lt;Button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 이벤트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핸들러는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Hello.cs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메서드를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호출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398171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  <p:bldP spid="17" grpId="0" animBg="1"/>
      <p:bldP spid="18" grpId="0" animBg="1"/>
      <p:bldP spid="19" grpId="0" animBg="1"/>
      <p:bldP spid="28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</a:t>
            </a:r>
            <a:r>
              <a:rPr lang="ko-KR" altLang="en-US" dirty="0"/>
              <a:t>이벤트 정의 방법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IDE</a:t>
            </a:r>
            <a:r>
              <a:rPr lang="ko-KR" altLang="en-US" dirty="0"/>
              <a:t>에 의한 이벤트 </a:t>
            </a:r>
            <a:r>
              <a:rPr lang="ko-KR" altLang="en-US" dirty="0" err="1"/>
              <a:t>핸들러</a:t>
            </a:r>
            <a:r>
              <a:rPr lang="ko-KR" altLang="en-US" dirty="0"/>
              <a:t> 정의</a:t>
            </a:r>
            <a:r>
              <a:rPr lang="en-US" altLang="ko-KR" dirty="0"/>
              <a:t>/</a:t>
            </a:r>
            <a:r>
              <a:rPr lang="ko-KR" altLang="en-US" dirty="0"/>
              <a:t>선택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484784"/>
            <a:ext cx="3024336" cy="140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01562" y="24928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디자인화면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59632" y="1772816"/>
            <a:ext cx="864096" cy="361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stCxn id="4" idx="3"/>
            <a:endCxn id="1026" idx="1"/>
          </p:cNvCxnSpPr>
          <p:nvPr/>
        </p:nvCxnSpPr>
        <p:spPr>
          <a:xfrm>
            <a:off x="2123728" y="1953421"/>
            <a:ext cx="1584176" cy="209935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495234"/>
            <a:ext cx="4032448" cy="5115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4893734" y="2186430"/>
            <a:ext cx="432048" cy="491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372200" y="2278262"/>
            <a:ext cx="2159566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이벤트 지정 버튼</a:t>
            </a:r>
          </a:p>
        </p:txBody>
      </p:sp>
      <p:cxnSp>
        <p:nvCxnSpPr>
          <p:cNvPr id="10" name="직선 화살표 연결선 9"/>
          <p:cNvCxnSpPr>
            <a:stCxn id="31" idx="3"/>
            <a:endCxn id="8" idx="1"/>
          </p:cNvCxnSpPr>
          <p:nvPr/>
        </p:nvCxnSpPr>
        <p:spPr>
          <a:xfrm>
            <a:off x="5325782" y="2431996"/>
            <a:ext cx="1046418" cy="463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23928" y="3212976"/>
            <a:ext cx="1728192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579251" y="5077633"/>
            <a:ext cx="2582758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클릭 이벤트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더블클릭하면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새로운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정의</a:t>
            </a:r>
          </a:p>
        </p:txBody>
      </p:sp>
      <p:cxnSp>
        <p:nvCxnSpPr>
          <p:cNvPr id="34" name="직선 화살표 연결선 33"/>
          <p:cNvCxnSpPr>
            <a:stCxn id="32" idx="2"/>
            <a:endCxn id="33" idx="1"/>
          </p:cNvCxnSpPr>
          <p:nvPr/>
        </p:nvCxnSpPr>
        <p:spPr>
          <a:xfrm>
            <a:off x="4788024" y="3573016"/>
            <a:ext cx="791227" cy="20124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5652120" y="3212976"/>
            <a:ext cx="1800200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580112" y="3933056"/>
            <a:ext cx="3312369" cy="1015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</a:t>
            </a:r>
          </a:p>
          <a:p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목록을 이용하여 기 정의된 </a:t>
            </a:r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선택 가능</a:t>
            </a:r>
          </a:p>
        </p:txBody>
      </p:sp>
      <p:cxnSp>
        <p:nvCxnSpPr>
          <p:cNvPr id="38" name="직선 화살표 연결선 37"/>
          <p:cNvCxnSpPr>
            <a:stCxn id="36" idx="2"/>
            <a:endCxn id="37" idx="0"/>
          </p:cNvCxnSpPr>
          <p:nvPr/>
        </p:nvCxnSpPr>
        <p:spPr>
          <a:xfrm>
            <a:off x="6552220" y="3573016"/>
            <a:ext cx="684077" cy="36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0347" y="4265801"/>
            <a:ext cx="3674404" cy="132343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가장 널리 이용하는 이벤트</a:t>
            </a:r>
            <a:endParaRPr lang="en-US" altLang="ko-KR" sz="2000" b="1" dirty="0">
              <a:solidFill>
                <a:srgbClr val="C0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버튼의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Click)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는 컨트롤을 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더블클릭하여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새로운 이벤트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000" b="1" dirty="0" err="1">
                <a:latin typeface="맑은 고딕" pitchFamily="50" charset="-127"/>
                <a:ea typeface="맑은 고딕" pitchFamily="50" charset="-127"/>
              </a:rPr>
              <a:t>핸들러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정의 가능</a:t>
            </a:r>
          </a:p>
        </p:txBody>
      </p:sp>
      <p:cxnSp>
        <p:nvCxnSpPr>
          <p:cNvPr id="47" name="직선 화살표 연결선 46"/>
          <p:cNvCxnSpPr>
            <a:stCxn id="4" idx="2"/>
            <a:endCxn id="46" idx="0"/>
          </p:cNvCxnSpPr>
          <p:nvPr/>
        </p:nvCxnSpPr>
        <p:spPr>
          <a:xfrm>
            <a:off x="1691680" y="2134026"/>
            <a:ext cx="365869" cy="213177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759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8" grpId="0" animBg="1"/>
      <p:bldP spid="32" grpId="0" animBg="1"/>
      <p:bldP spid="33" grpId="0" animBg="1"/>
      <p:bldP spid="36" grpId="0" animBg="1"/>
      <p:bldP spid="37" grpId="0" animBg="1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</a:t>
            </a:r>
            <a:r>
              <a:rPr lang="ko-KR" altLang="en-US" dirty="0"/>
              <a:t>오류 수정 방법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실수로 </a:t>
            </a:r>
            <a:r>
              <a:rPr lang="en-US" altLang="ko-KR" dirty="0"/>
              <a:t>Label</a:t>
            </a:r>
            <a:r>
              <a:rPr lang="ko-KR" altLang="en-US" dirty="0"/>
              <a:t> 더블 클릭 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Hello.cs</a:t>
            </a:r>
            <a:r>
              <a:rPr lang="ko-KR" altLang="en-US" dirty="0"/>
              <a:t>의 </a:t>
            </a:r>
            <a:r>
              <a:rPr lang="en-US" altLang="ko-KR" dirty="0" err="1"/>
              <a:t>lblResult_Click</a:t>
            </a:r>
            <a:r>
              <a:rPr lang="en-US" altLang="ko-KR" dirty="0"/>
              <a:t>()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Hello.Designer.cs</a:t>
            </a:r>
            <a:r>
              <a:rPr lang="ko-KR" altLang="en-US" dirty="0">
                <a:sym typeface="Wingdings" pitchFamily="2" charset="2"/>
              </a:rPr>
              <a:t>의 </a:t>
            </a:r>
            <a:r>
              <a:rPr lang="ko-KR" altLang="en-US" dirty="0" err="1">
                <a:sym typeface="Wingdings" pitchFamily="2" charset="2"/>
              </a:rPr>
              <a:t>이벤트핸들러를</a:t>
            </a:r>
            <a:r>
              <a:rPr lang="ko-KR" altLang="en-US" dirty="0">
                <a:sym typeface="Wingdings" pitchFamily="2" charset="2"/>
              </a:rPr>
              <a:t> 반드시 삭제할 것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297239"/>
            <a:ext cx="3024336" cy="1403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1478" y="6275644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Hello.Designer.cs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1562" y="330535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디자인화면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3988563"/>
            <a:ext cx="8507288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63748"/>
            <a:ext cx="5433072" cy="101725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1140000" y="3051963"/>
            <a:ext cx="1055735" cy="361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724128" y="6020118"/>
            <a:ext cx="2478665" cy="3612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559580" y="2420888"/>
            <a:ext cx="5476916" cy="10601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>
            <a:stCxn id="26" idx="2"/>
            <a:endCxn id="27" idx="0"/>
          </p:cNvCxnSpPr>
          <p:nvPr/>
        </p:nvCxnSpPr>
        <p:spPr>
          <a:xfrm>
            <a:off x="1667868" y="3413173"/>
            <a:ext cx="5295593" cy="260694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7" idx="0"/>
            <a:endCxn id="31" idx="2"/>
          </p:cNvCxnSpPr>
          <p:nvPr/>
        </p:nvCxnSpPr>
        <p:spPr>
          <a:xfrm flipH="1" flipV="1">
            <a:off x="6298038" y="3481004"/>
            <a:ext cx="665423" cy="253911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554962" y="3068960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Hello.cs</a:t>
            </a:r>
            <a:r>
              <a:rPr lang="en-US" altLang="ko-KR" sz="18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solidFill>
                <a:srgbClr val="99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043584" y="4049777"/>
            <a:ext cx="3848896" cy="132343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Hello.cs</a:t>
            </a:r>
            <a:r>
              <a:rPr lang="ko-KR" altLang="en-US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20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lblResult_Click</a:t>
            </a:r>
            <a:r>
              <a:rPr lang="en-US" altLang="ko-KR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()</a:t>
            </a:r>
            <a:r>
              <a:rPr lang="ko-KR" altLang="en-US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을 삭제하면</a:t>
            </a:r>
            <a:r>
              <a:rPr lang="en-US" altLang="ko-KR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sz="20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Hello.Designer.cs</a:t>
            </a:r>
            <a:r>
              <a:rPr lang="ko-KR" altLang="en-US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ko-KR" altLang="en-US" sz="2000" b="1" dirty="0" err="1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이벤트핸들러</a:t>
            </a:r>
            <a:r>
              <a:rPr lang="ko-KR" altLang="en-US" sz="2000" b="1" dirty="0">
                <a:solidFill>
                  <a:srgbClr val="9900FF"/>
                </a:solidFill>
                <a:latin typeface="맑은 고딕" pitchFamily="50" charset="-127"/>
                <a:ea typeface="맑은 고딕" pitchFamily="50" charset="-127"/>
              </a:rPr>
              <a:t> 정의부분을 주석처리 혹은 삭제할 것 </a:t>
            </a:r>
          </a:p>
        </p:txBody>
      </p:sp>
    </p:spTree>
    <p:extLst>
      <p:ext uri="{BB962C8B-B14F-4D97-AF65-F5344CB8AC3E}">
        <p14:creationId xmlns:p14="http://schemas.microsoft.com/office/powerpoint/2010/main" val="390133990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RGB </a:t>
            </a:r>
            <a:r>
              <a:rPr lang="ko-KR" altLang="en-US" dirty="0">
                <a:solidFill>
                  <a:srgbClr val="FFC000"/>
                </a:solidFill>
              </a:rPr>
              <a:t>칼라 표시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프로그램 소개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ACC63BD-6265-4249-8C95-FCED57E33D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9621" y="1682436"/>
            <a:ext cx="3924757" cy="383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폼디자인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새 프로젝트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프로젝트명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olidFill>
                  <a:srgbClr val="C00000"/>
                </a:solidFill>
              </a:rPr>
              <a:t>RGB_Color</a:t>
            </a:r>
            <a:endParaRPr lang="en-US" altLang="ko-KR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ko-KR" altLang="en-US" dirty="0"/>
              <a:t>폼의 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Form1.cs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MainForm.cs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Text  RGB </a:t>
            </a:r>
            <a:r>
              <a:rPr lang="ko-KR" altLang="en-US" dirty="0">
                <a:sym typeface="Wingdings" pitchFamily="2" charset="2"/>
              </a:rPr>
              <a:t>색상표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시작프로젝트로 설정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솔루션탐색기 </a:t>
            </a:r>
            <a:r>
              <a:rPr lang="en-US" altLang="ko-KR" dirty="0">
                <a:sym typeface="Wingdings" pitchFamily="2" charset="2"/>
              </a:rPr>
              <a:t>– </a:t>
            </a:r>
            <a:r>
              <a:rPr lang="en-US" altLang="ko-KR" dirty="0" err="1">
                <a:sym typeface="Wingdings" pitchFamily="2" charset="2"/>
              </a:rPr>
              <a:t>RGB_Color</a:t>
            </a:r>
            <a:r>
              <a:rPr lang="en-US" altLang="ko-KR" dirty="0">
                <a:sym typeface="Wingdings" pitchFamily="2" charset="2"/>
              </a:rPr>
              <a:t> 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ym typeface="Wingdings" pitchFamily="2" charset="2"/>
              </a:rPr>
              <a:t>   – </a:t>
            </a:r>
            <a:r>
              <a:rPr lang="ko-KR" altLang="en-US" dirty="0">
                <a:sym typeface="Wingdings" pitchFamily="2" charset="2"/>
              </a:rPr>
              <a:t>오른 마우스 </a:t>
            </a:r>
            <a:endParaRPr lang="en-US" altLang="ko-KR" dirty="0">
              <a:sym typeface="Wingdings" pitchFamily="2" charset="2"/>
            </a:endParaRPr>
          </a:p>
          <a:p>
            <a:pPr marL="457200" lvl="1" indent="0">
              <a:buNone/>
              <a:defRPr/>
            </a:pPr>
            <a:r>
              <a:rPr lang="en-US" altLang="ko-KR" dirty="0">
                <a:sym typeface="Wingdings" pitchFamily="2" charset="2"/>
              </a:rPr>
              <a:t>   – </a:t>
            </a:r>
            <a:r>
              <a:rPr lang="ko-KR" altLang="en-US" dirty="0">
                <a:sym typeface="Wingdings" pitchFamily="2" charset="2"/>
              </a:rPr>
              <a:t>시작 프로젝트로 설정</a:t>
            </a:r>
            <a:endParaRPr lang="ko-KR" altLang="en-US" dirty="0"/>
          </a:p>
        </p:txBody>
      </p:sp>
      <p:pic>
        <p:nvPicPr>
          <p:cNvPr id="2151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604" y="980728"/>
            <a:ext cx="48417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76546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폼디자인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컨트롤의 </a:t>
            </a:r>
            <a:r>
              <a:rPr lang="en-US" altLang="ko-KR" dirty="0"/>
              <a:t>(Name) </a:t>
            </a:r>
            <a:r>
              <a:rPr lang="ko-KR" altLang="en-US" dirty="0"/>
              <a:t>속성 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60500"/>
            <a:ext cx="5113337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14"/>
          <p:cNvSpPr txBox="1">
            <a:spLocks noChangeArrowheads="1"/>
          </p:cNvSpPr>
          <p:nvPr/>
        </p:nvSpPr>
        <p:spPr bwMode="auto">
          <a:xfrm>
            <a:off x="2408238" y="21336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</a:rPr>
              <a:t>Label1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1510" name="TextBox 15"/>
          <p:cNvSpPr txBox="1">
            <a:spLocks noChangeArrowheads="1"/>
          </p:cNvSpPr>
          <p:nvPr/>
        </p:nvSpPr>
        <p:spPr bwMode="auto">
          <a:xfrm>
            <a:off x="3911600" y="21336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</a:rPr>
              <a:t>Label2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1511" name="TextBox 16"/>
          <p:cNvSpPr txBox="1">
            <a:spLocks noChangeArrowheads="1"/>
          </p:cNvSpPr>
          <p:nvPr/>
        </p:nvSpPr>
        <p:spPr bwMode="auto">
          <a:xfrm>
            <a:off x="5413375" y="21336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bg1"/>
                </a:solidFill>
              </a:rPr>
              <a:t>Label3</a:t>
            </a:r>
            <a:endParaRPr lang="ko-KR" altLang="en-US" sz="2000">
              <a:solidFill>
                <a:schemeClr val="bg1"/>
              </a:solidFill>
            </a:endParaRPr>
          </a:p>
        </p:txBody>
      </p:sp>
      <p:sp>
        <p:nvSpPr>
          <p:cNvPr id="21512" name="TextBox 17"/>
          <p:cNvSpPr txBox="1">
            <a:spLocks noChangeArrowheads="1"/>
          </p:cNvSpPr>
          <p:nvPr/>
        </p:nvSpPr>
        <p:spPr bwMode="auto">
          <a:xfrm>
            <a:off x="3971925" y="45085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</a:rPr>
              <a:t>Label4</a:t>
            </a:r>
            <a:endParaRPr lang="ko-KR" altLang="en-US" sz="2000">
              <a:solidFill>
                <a:srgbClr val="0000FF"/>
              </a:solidFill>
            </a:endParaRPr>
          </a:p>
        </p:txBody>
      </p:sp>
      <p:sp>
        <p:nvSpPr>
          <p:cNvPr id="21513" name="TextBox 18"/>
          <p:cNvSpPr txBox="1">
            <a:spLocks noChangeArrowheads="1"/>
          </p:cNvSpPr>
          <p:nvPr/>
        </p:nvSpPr>
        <p:spPr bwMode="auto">
          <a:xfrm>
            <a:off x="1619250" y="3500438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00FF"/>
                </a:solidFill>
              </a:rPr>
              <a:t>HScrollBar1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1514" name="TextBox 19"/>
          <p:cNvSpPr txBox="1">
            <a:spLocks noChangeArrowheads="1"/>
          </p:cNvSpPr>
          <p:nvPr/>
        </p:nvSpPr>
        <p:spPr bwMode="auto">
          <a:xfrm>
            <a:off x="3668713" y="3495675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00FF"/>
                </a:solidFill>
              </a:rPr>
              <a:t>HScrollBar2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1515" name="TextBox 20"/>
          <p:cNvSpPr txBox="1">
            <a:spLocks noChangeArrowheads="1"/>
          </p:cNvSpPr>
          <p:nvPr/>
        </p:nvSpPr>
        <p:spPr bwMode="auto">
          <a:xfrm>
            <a:off x="5757863" y="3489325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0000FF"/>
                </a:solidFill>
              </a:rPr>
              <a:t>HScrollBar3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21516" name="TextBox 21"/>
          <p:cNvSpPr txBox="1">
            <a:spLocks noChangeArrowheads="1"/>
          </p:cNvSpPr>
          <p:nvPr/>
        </p:nvSpPr>
        <p:spPr bwMode="auto">
          <a:xfrm>
            <a:off x="2339975" y="4076700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</a:rPr>
              <a:t>Label5</a:t>
            </a:r>
            <a:endParaRPr lang="ko-KR" altLang="en-US" sz="2000">
              <a:solidFill>
                <a:srgbClr val="0000FF"/>
              </a:solidFill>
            </a:endParaRPr>
          </a:p>
        </p:txBody>
      </p:sp>
      <p:sp>
        <p:nvSpPr>
          <p:cNvPr id="21517" name="TextBox 22"/>
          <p:cNvSpPr txBox="1">
            <a:spLocks noChangeArrowheads="1"/>
          </p:cNvSpPr>
          <p:nvPr/>
        </p:nvSpPr>
        <p:spPr bwMode="auto">
          <a:xfrm>
            <a:off x="3971925" y="4071938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</a:rPr>
              <a:t>Label6</a:t>
            </a:r>
            <a:endParaRPr lang="ko-KR" altLang="en-US" sz="2000">
              <a:solidFill>
                <a:srgbClr val="0000FF"/>
              </a:solidFill>
            </a:endParaRPr>
          </a:p>
        </p:txBody>
      </p:sp>
      <p:sp>
        <p:nvSpPr>
          <p:cNvPr id="21518" name="TextBox 23"/>
          <p:cNvSpPr txBox="1">
            <a:spLocks noChangeArrowheads="1"/>
          </p:cNvSpPr>
          <p:nvPr/>
        </p:nvSpPr>
        <p:spPr bwMode="auto">
          <a:xfrm>
            <a:off x="5554663" y="4065588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>
                <a:solidFill>
                  <a:srgbClr val="0000FF"/>
                </a:solidFill>
              </a:rPr>
              <a:t>Label7</a:t>
            </a:r>
            <a:endParaRPr lang="ko-KR" altLang="en-US" sz="20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30876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컨트롤에 대한 속성값 </a:t>
            </a:r>
            <a:r>
              <a:rPr lang="en-US" altLang="ko-KR"/>
              <a:t>: Label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40152"/>
              </p:ext>
            </p:extLst>
          </p:nvPr>
        </p:nvGraphicFramePr>
        <p:xfrm>
          <a:off x="395288" y="1173569"/>
          <a:ext cx="8424862" cy="506374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1800" b="0" dirty="0"/>
                        <a:t>컨트롤</a:t>
                      </a:r>
                    </a:p>
                  </a:txBody>
                  <a:tcPr marL="91439" marR="91439" marT="45716" marB="45716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1800" b="0" dirty="0"/>
                        <a:t>속성</a:t>
                      </a:r>
                    </a:p>
                  </a:txBody>
                  <a:tcPr marL="91439" marR="91439" marT="45716" marB="45716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1800" b="0" dirty="0"/>
                        <a:t>값</a:t>
                      </a:r>
                    </a:p>
                  </a:txBody>
                  <a:tcPr marL="91439" marR="91439" marT="45716" marB="4571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269">
                <a:tc rowSpan="9"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label1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label2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label3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label4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(Name)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lblRedPanel</a:t>
                      </a:r>
                      <a:endParaRPr lang="en-US" altLang="ko-KR" sz="1800" b="0" dirty="0"/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lblGreenPanel</a:t>
                      </a:r>
                      <a:endParaRPr lang="en-US" altLang="ko-KR" sz="1800" b="0" dirty="0"/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lblBluePanel</a:t>
                      </a:r>
                      <a:endParaRPr lang="en-US" altLang="ko-KR" sz="1800" b="0" dirty="0"/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lblResultPanel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4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AutoSize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ko-KR" altLang="en-US" sz="1800" b="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05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BackColor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Red / Green / Blue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/ </a:t>
                      </a:r>
                      <a:r>
                        <a:rPr lang="en-US" altLang="ko-KR" sz="1800" b="0" dirty="0" err="1"/>
                        <a:t>ControlText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BorderStyle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FixedSingle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Font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ko-KR" altLang="en-US" sz="1800" b="0" dirty="0"/>
                        <a:t>굴림</a:t>
                      </a:r>
                      <a:r>
                        <a:rPr lang="en-US" altLang="ko-KR" sz="1800" b="0" dirty="0"/>
                        <a:t>, 9pt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ForeColor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ActiveCaptionText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7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Size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(1,2,3) 100,100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(4) 314,113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91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Text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Red / Green / Blue</a:t>
                      </a:r>
                    </a:p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/>
                        <a:t>/ Result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49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TextAlign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0000"/>
                        </a:lnSpc>
                      </a:pPr>
                      <a:r>
                        <a:rPr lang="en-US" altLang="ko-KR" sz="1800" b="0" dirty="0" err="1"/>
                        <a:t>MiddleCenter</a:t>
                      </a:r>
                      <a:endParaRPr lang="ko-KR" altLang="en-US" sz="1800" b="0" dirty="0"/>
                    </a:p>
                  </a:txBody>
                  <a:tcPr marL="91439" marR="91439" marT="45716" marB="45716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각 컨트롤에 대한 속성값 </a:t>
            </a:r>
            <a:r>
              <a:rPr lang="en-US" altLang="ko-KR"/>
              <a:t>: Label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11006"/>
              </p:ext>
            </p:extLst>
          </p:nvPr>
        </p:nvGraphicFramePr>
        <p:xfrm>
          <a:off x="395288" y="1196974"/>
          <a:ext cx="8424862" cy="50403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5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컨트롤</a:t>
                      </a:r>
                    </a:p>
                  </a:txBody>
                  <a:tcPr marL="91439" marR="91439" marT="45719" marB="457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속성</a:t>
                      </a:r>
                    </a:p>
                  </a:txBody>
                  <a:tcPr marL="91439" marR="91439" marT="45719" marB="45719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값</a:t>
                      </a:r>
                    </a:p>
                  </a:txBody>
                  <a:tcPr marL="91439" marR="91439" marT="45719" marB="4571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46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label5</a:t>
                      </a:r>
                    </a:p>
                    <a:p>
                      <a:pPr algn="ctr" latinLnBrk="1"/>
                      <a:r>
                        <a:rPr lang="en-US" altLang="ko-KR" sz="1800" b="0" dirty="0"/>
                        <a:t>label6</a:t>
                      </a:r>
                    </a:p>
                    <a:p>
                      <a:pPr algn="ctr" latinLnBrk="1"/>
                      <a:r>
                        <a:rPr lang="en-US" altLang="ko-KR" sz="1800" b="0" dirty="0"/>
                        <a:t>label7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(Name)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lblRed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en-US" altLang="ko-KR" sz="1800" b="0" dirty="0" err="1"/>
                        <a:t>lblGreen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en-US" altLang="ko-KR" sz="1800" b="0" dirty="0" err="1"/>
                        <a:t>lblBlue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AutoSize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0000FF"/>
                          </a:solidFill>
                        </a:rPr>
                        <a:t>false</a:t>
                      </a:r>
                      <a:endParaRPr lang="ko-KR" altLang="en-US" sz="1800" b="0" dirty="0">
                        <a:solidFill>
                          <a:srgbClr val="0000FF"/>
                        </a:solidFill>
                      </a:endParaRPr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BackColor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ActiveCaption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BorderStyle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Fixed3D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Font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굴림</a:t>
                      </a:r>
                      <a:r>
                        <a:rPr lang="en-US" altLang="ko-KR" sz="1800" b="0" dirty="0"/>
                        <a:t>, 9pt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ForeColor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ControlText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Size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100,25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Text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59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TextAlign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MiddleCenter</a:t>
                      </a:r>
                      <a:endParaRPr lang="ko-KR" altLang="en-US" sz="1800" b="0" dirty="0"/>
                    </a:p>
                  </a:txBody>
                  <a:tcPr marL="91439" marR="91439" marT="45719" marB="45719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컨트롤에 대한 속성값 </a:t>
            </a:r>
            <a:r>
              <a:rPr lang="en-US" altLang="ko-KR" dirty="0"/>
              <a:t>: </a:t>
            </a:r>
            <a:r>
              <a:rPr lang="en-US" altLang="ko-KR" dirty="0" err="1"/>
              <a:t>HScrolBar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682302"/>
              </p:ext>
            </p:extLst>
          </p:nvPr>
        </p:nvGraphicFramePr>
        <p:xfrm>
          <a:off x="395288" y="1196975"/>
          <a:ext cx="8424862" cy="43307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32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컨트롤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속성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/>
                        <a:t>값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49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hScrollBar1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hScrollBar2</a:t>
                      </a:r>
                      <a:endParaRPr lang="ko-KR" altLang="en-US" sz="1800" b="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/>
                        <a:t>hScrollBar3</a:t>
                      </a:r>
                      <a:endParaRPr lang="ko-KR" altLang="en-US" sz="1800" b="0" dirty="0"/>
                    </a:p>
                    <a:p>
                      <a:pPr algn="ctr" latinLnBrk="1"/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(Name)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hsbRed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en-US" altLang="ko-KR" sz="1800" b="0" dirty="0" err="1"/>
                        <a:t>hsbGreen</a:t>
                      </a:r>
                      <a:endParaRPr lang="en-US" altLang="ko-KR" sz="1800" b="0" dirty="0"/>
                    </a:p>
                    <a:p>
                      <a:pPr algn="ctr" latinLnBrk="1"/>
                      <a:r>
                        <a:rPr lang="en-US" altLang="ko-KR" sz="1800" b="0" dirty="0" err="1"/>
                        <a:t>hsbBlue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Maximum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255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Minimun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5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Size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100,16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/>
                        <a:t>SmallChange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1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7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Value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0</a:t>
                      </a:r>
                      <a:endParaRPr lang="ko-KR" altLang="en-US" sz="1800" b="0" dirty="0"/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hsbRed</a:t>
            </a:r>
            <a:r>
              <a:rPr lang="en-US" altLang="ko-KR" dirty="0"/>
              <a:t> </a:t>
            </a:r>
            <a:r>
              <a:rPr lang="ko-KR" altLang="en-US" dirty="0"/>
              <a:t>컨트롤의 코드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hsbRed</a:t>
            </a:r>
            <a:r>
              <a:rPr lang="en-US" altLang="ko-KR" dirty="0"/>
              <a:t> </a:t>
            </a:r>
            <a:r>
              <a:rPr lang="ko-KR" altLang="en-US" dirty="0"/>
              <a:t>컨트롤을 선택한 후</a:t>
            </a:r>
            <a:r>
              <a:rPr lang="en-US" altLang="ko-KR" dirty="0"/>
              <a:t>,</a:t>
            </a:r>
            <a:r>
              <a:rPr lang="ko-KR" altLang="en-US" dirty="0"/>
              <a:t> 속성창의 번개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를 클릭한 후 </a:t>
            </a:r>
            <a:r>
              <a:rPr lang="en-US" altLang="ko-KR" dirty="0"/>
              <a:t>Scroll</a:t>
            </a:r>
            <a:r>
              <a:rPr lang="ko-KR" altLang="en-US" dirty="0"/>
              <a:t>을 더블클릭 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7" y="2276872"/>
            <a:ext cx="8289925" cy="244792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2" name="직사각형 1"/>
          <p:cNvSpPr/>
          <p:nvPr/>
        </p:nvSpPr>
        <p:spPr>
          <a:xfrm>
            <a:off x="427036" y="4724797"/>
            <a:ext cx="8289925" cy="151216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FromArgb</a:t>
            </a:r>
            <a:r>
              <a:rPr lang="en-US" altLang="ko-KR" dirty="0">
                <a:solidFill>
                  <a:schemeClr val="tx1"/>
                </a:solidFill>
              </a:rPr>
              <a:t> = "From Alpha(</a:t>
            </a:r>
            <a:r>
              <a:rPr lang="ko-KR" altLang="en-US" dirty="0">
                <a:solidFill>
                  <a:schemeClr val="tx1"/>
                </a:solidFill>
              </a:rPr>
              <a:t>투명도</a:t>
            </a:r>
            <a:r>
              <a:rPr lang="en-US" altLang="ko-KR" dirty="0">
                <a:solidFill>
                  <a:schemeClr val="tx1"/>
                </a:solidFill>
              </a:rPr>
              <a:t>), Red, Green, Blue" // 32bits color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(Overloading)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FromArgb</a:t>
            </a:r>
            <a:r>
              <a:rPr lang="en-US" altLang="ko-KR" dirty="0">
                <a:solidFill>
                  <a:schemeClr val="tx1"/>
                </a:solidFill>
              </a:rPr>
              <a:t>(Int32, Int32, Int32, Int32) //A, R, G, B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FromArgb</a:t>
            </a:r>
            <a:r>
              <a:rPr lang="en-US" altLang="ko-KR" dirty="0">
                <a:solidFill>
                  <a:schemeClr val="tx1"/>
                </a:solidFill>
              </a:rPr>
              <a:t>(Int32, Int32, Int32) // with A=255(</a:t>
            </a:r>
            <a:r>
              <a:rPr lang="ko-KR" altLang="en-US" dirty="0">
                <a:solidFill>
                  <a:schemeClr val="tx1"/>
                </a:solidFill>
              </a:rPr>
              <a:t>완전 불투명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FromArgb</a:t>
            </a:r>
            <a:r>
              <a:rPr lang="en-US" altLang="ko-KR" dirty="0">
                <a:solidFill>
                  <a:schemeClr val="tx1"/>
                </a:solidFill>
              </a:rPr>
              <a:t>(Int32, Color) // A </a:t>
            </a:r>
            <a:r>
              <a:rPr lang="ko-KR" altLang="en-US" dirty="0">
                <a:solidFill>
                  <a:schemeClr val="tx1"/>
                </a:solidFill>
              </a:rPr>
              <a:t>재지정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FromArgb</a:t>
            </a:r>
            <a:r>
              <a:rPr lang="en-US" altLang="ko-KR" dirty="0">
                <a:solidFill>
                  <a:schemeClr val="tx1"/>
                </a:solidFill>
              </a:rPr>
              <a:t>(Int32) //32bits ARGB </a:t>
            </a:r>
            <a:r>
              <a:rPr lang="ko-KR" altLang="en-US" dirty="0">
                <a:solidFill>
                  <a:schemeClr val="tx1"/>
                </a:solidFill>
              </a:rPr>
              <a:t>값으로 </a:t>
            </a:r>
            <a:r>
              <a:rPr lang="en-US" altLang="ko-KR" dirty="0">
                <a:solidFill>
                  <a:schemeClr val="tx1"/>
                </a:solidFill>
              </a:rPr>
              <a:t>Color </a:t>
            </a:r>
            <a:r>
              <a:rPr lang="ko-KR" altLang="en-US" dirty="0">
                <a:solidFill>
                  <a:schemeClr val="tx1"/>
                </a:solidFill>
              </a:rPr>
              <a:t>구조체를 </a:t>
            </a:r>
            <a:r>
              <a:rPr lang="ko-KR" altLang="en-US" dirty="0" err="1">
                <a:solidFill>
                  <a:schemeClr val="tx1"/>
                </a:solidFill>
              </a:rPr>
              <a:t>만듬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83432A-D082-4FD7-A6D1-0D3E788E6208}"/>
              </a:ext>
            </a:extLst>
          </p:cNvPr>
          <p:cNvSpPr/>
          <p:nvPr/>
        </p:nvSpPr>
        <p:spPr>
          <a:xfrm>
            <a:off x="427036" y="6236965"/>
            <a:ext cx="8289925" cy="32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ToArgb</a:t>
            </a:r>
            <a:r>
              <a:rPr lang="en-US" altLang="ko-KR" dirty="0">
                <a:solidFill>
                  <a:schemeClr val="tx1"/>
                </a:solidFill>
              </a:rPr>
              <a:t>(): Color</a:t>
            </a:r>
            <a:r>
              <a:rPr lang="ko-KR" altLang="en-US" dirty="0">
                <a:solidFill>
                  <a:schemeClr val="tx1"/>
                </a:solidFill>
              </a:rPr>
              <a:t>의 </a:t>
            </a:r>
            <a:r>
              <a:rPr lang="en-US" altLang="ko-KR" dirty="0">
                <a:solidFill>
                  <a:schemeClr val="tx1"/>
                </a:solidFill>
              </a:rPr>
              <a:t>32bits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ARGB</a:t>
            </a:r>
            <a:r>
              <a:rPr lang="ko-KR" altLang="en-US" dirty="0">
                <a:solidFill>
                  <a:schemeClr val="tx1"/>
                </a:solidFill>
              </a:rPr>
              <a:t> 값을 반환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643438"/>
            <a:ext cx="38925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학습목표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750300" cy="5581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본 강좌를 성공적으로 이수하면 학생들은</a:t>
            </a:r>
            <a:r>
              <a:rPr lang="ko-KR" altLang="en-US" sz="2800" dirty="0"/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간단한 예제 프로그램을 작성할 수 있다</a:t>
            </a:r>
            <a:r>
              <a:rPr lang="en-US" altLang="ko-KR" dirty="0"/>
              <a:t>.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Code Behind</a:t>
            </a:r>
          </a:p>
          <a:p>
            <a:pPr lvl="2" eaLnBrk="1" hangingPunct="1">
              <a:lnSpc>
                <a:spcPct val="130000"/>
              </a:lnSpc>
              <a:defRPr/>
            </a:pPr>
            <a:r>
              <a:rPr lang="en-US" altLang="ko-KR" dirty="0"/>
              <a:t>RGB Color </a:t>
            </a:r>
            <a:r>
              <a:rPr lang="ko-KR" altLang="en-US" dirty="0"/>
              <a:t>표시 프로그램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디지털 시계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글꼴</a:t>
            </a:r>
            <a:r>
              <a:rPr lang="en-US" altLang="ko-KR" dirty="0"/>
              <a:t> </a:t>
            </a:r>
            <a:r>
              <a:rPr lang="ko-KR" altLang="en-US" dirty="0"/>
              <a:t>효과 지정 프로그램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글꼴</a:t>
            </a:r>
            <a:r>
              <a:rPr lang="en-US" altLang="ko-KR" dirty="0"/>
              <a:t> </a:t>
            </a:r>
            <a:r>
              <a:rPr lang="ko-KR" altLang="en-US" dirty="0"/>
              <a:t>효과 지정 프로그램 </a:t>
            </a:r>
            <a:r>
              <a:rPr lang="en-US" altLang="ko-KR" dirty="0"/>
              <a:t>– </a:t>
            </a:r>
            <a:r>
              <a:rPr lang="ko-KR" altLang="en-US" dirty="0"/>
              <a:t>기능 추가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ko-KR" altLang="en-US" dirty="0"/>
              <a:t>사칙 </a:t>
            </a:r>
            <a:r>
              <a:rPr lang="ko-KR" altLang="en-US" dirty="0" err="1"/>
              <a:t>연산기</a:t>
            </a: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endParaRPr lang="en-US" altLang="ko-KR" dirty="0"/>
          </a:p>
          <a:p>
            <a:pPr lvl="2" eaLnBrk="1" hangingPunct="1">
              <a:lnSpc>
                <a:spcPct val="130000"/>
              </a:lnSpc>
              <a:defRPr/>
            </a:pP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hsbGreen</a:t>
            </a:r>
            <a:r>
              <a:rPr lang="en-US" altLang="ko-KR" dirty="0"/>
              <a:t> </a:t>
            </a:r>
            <a:r>
              <a:rPr lang="ko-KR" altLang="en-US" dirty="0"/>
              <a:t>컨트롤의 코드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hsbGreen</a:t>
            </a:r>
            <a:r>
              <a:rPr lang="en-US" altLang="ko-KR" dirty="0"/>
              <a:t> </a:t>
            </a:r>
            <a:r>
              <a:rPr lang="ko-KR" altLang="en-US" dirty="0"/>
              <a:t>컨트롤을 선택한 후</a:t>
            </a:r>
            <a:r>
              <a:rPr lang="en-US" altLang="ko-KR" dirty="0"/>
              <a:t>,</a:t>
            </a:r>
            <a:r>
              <a:rPr lang="ko-KR" altLang="en-US" dirty="0"/>
              <a:t> 속성창의 번개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를 클릭한 후 </a:t>
            </a:r>
            <a:r>
              <a:rPr lang="en-US" altLang="ko-KR" dirty="0"/>
              <a:t>Scroll</a:t>
            </a:r>
            <a:r>
              <a:rPr lang="ko-KR" altLang="en-US" dirty="0"/>
              <a:t>을 더블클릭 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213" y="2492375"/>
            <a:ext cx="8537575" cy="244951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err="1"/>
              <a:t>hsbBlue</a:t>
            </a:r>
            <a:r>
              <a:rPr lang="en-US" altLang="ko-KR" dirty="0"/>
              <a:t> </a:t>
            </a:r>
            <a:r>
              <a:rPr lang="ko-KR" altLang="en-US" dirty="0"/>
              <a:t>컨트롤의 코드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hsbBlue</a:t>
            </a:r>
            <a:r>
              <a:rPr lang="en-US" altLang="ko-KR" dirty="0"/>
              <a:t> </a:t>
            </a:r>
            <a:r>
              <a:rPr lang="ko-KR" altLang="en-US" dirty="0"/>
              <a:t>컨트롤을 선택한 후</a:t>
            </a:r>
            <a:r>
              <a:rPr lang="en-US" altLang="ko-KR" dirty="0"/>
              <a:t>,</a:t>
            </a:r>
            <a:r>
              <a:rPr lang="ko-KR" altLang="en-US" dirty="0"/>
              <a:t> 속성창의 번개</a:t>
            </a:r>
            <a:r>
              <a:rPr lang="en-US" altLang="ko-KR" dirty="0"/>
              <a:t>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r>
              <a:rPr lang="ko-KR" altLang="en-US" dirty="0"/>
              <a:t>를 클릭한 후 </a:t>
            </a:r>
            <a:r>
              <a:rPr lang="en-US" altLang="ko-KR" dirty="0"/>
              <a:t>Scroll</a:t>
            </a:r>
            <a:r>
              <a:rPr lang="ko-KR" altLang="en-US" dirty="0"/>
              <a:t>을 더블클릭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38" y="2492375"/>
            <a:ext cx="8385175" cy="24130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</a:t>
            </a:r>
            <a:r>
              <a:rPr lang="ko-KR" altLang="en-US" dirty="0"/>
              <a:t>칼라 표시 </a:t>
            </a:r>
            <a:r>
              <a:rPr lang="en-US" altLang="ko-KR" dirty="0"/>
              <a:t>: </a:t>
            </a:r>
            <a:r>
              <a:rPr lang="ko-KR" altLang="en-US" dirty="0"/>
              <a:t>실행결과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스크롤바를 이동</a:t>
            </a: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1530350"/>
            <a:ext cx="4968875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Digital Watch </a:t>
            </a:r>
            <a:r>
              <a:rPr lang="ko-KR" altLang="en-US" dirty="0">
                <a:solidFill>
                  <a:srgbClr val="FFC000"/>
                </a:solidFill>
              </a:rPr>
              <a:t>프로그램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소개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71" y="1844825"/>
            <a:ext cx="648166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77739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Timer </a:t>
            </a:r>
            <a:r>
              <a:rPr lang="ko-KR" altLang="en-US" dirty="0"/>
              <a:t>컨트롤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856538" cy="5581650"/>
          </a:xfrm>
        </p:spPr>
        <p:txBody>
          <a:bodyPr/>
          <a:lstStyle/>
          <a:p>
            <a:r>
              <a:rPr lang="ko-KR" altLang="en-US" dirty="0"/>
              <a:t>용도</a:t>
            </a:r>
          </a:p>
          <a:p>
            <a:pPr lvl="1"/>
            <a:r>
              <a:rPr lang="ko-KR" altLang="en-US" dirty="0"/>
              <a:t>사용자가 정의한 간격마다 이벤트를 발생</a:t>
            </a:r>
            <a:endParaRPr lang="en-US" altLang="ko-KR" dirty="0"/>
          </a:p>
          <a:p>
            <a:pPr lvl="1"/>
            <a:r>
              <a:rPr lang="ko-KR" altLang="en-US" dirty="0"/>
              <a:t>타이머는 디자인 폼이</a:t>
            </a:r>
            <a:r>
              <a:rPr lang="en-US" altLang="ko-KR" dirty="0"/>
              <a:t> </a:t>
            </a:r>
            <a:r>
              <a:rPr lang="ko-KR" altLang="en-US" dirty="0"/>
              <a:t>아닌</a:t>
            </a:r>
            <a:r>
              <a:rPr lang="en-US" altLang="ko-KR" dirty="0"/>
              <a:t>, </a:t>
            </a:r>
          </a:p>
          <a:p>
            <a:pPr marL="457200" lvl="1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폼 아래 </a:t>
            </a:r>
            <a:r>
              <a:rPr lang="en-US" altLang="ko-KR" dirty="0"/>
              <a:t>“</a:t>
            </a:r>
            <a:r>
              <a:rPr lang="ko-KR" altLang="en-US" dirty="0"/>
              <a:t>시스템 </a:t>
            </a:r>
            <a:r>
              <a:rPr lang="ko-KR" altLang="en-US" dirty="0" err="1"/>
              <a:t>트레이</a:t>
            </a:r>
            <a:r>
              <a:rPr lang="en-US" altLang="ko-KR" dirty="0"/>
              <a:t>(System Tray)”</a:t>
            </a:r>
            <a:r>
              <a:rPr lang="ko-KR" altLang="en-US" dirty="0"/>
              <a:t> 영역에 위치</a:t>
            </a:r>
          </a:p>
          <a:p>
            <a:r>
              <a:rPr lang="ko-KR" altLang="en-US" dirty="0"/>
              <a:t>주요속성</a:t>
            </a:r>
          </a:p>
        </p:txBody>
      </p:sp>
      <p:graphicFrame>
        <p:nvGraphicFramePr>
          <p:cNvPr id="92204" name="Group 4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4082470"/>
              </p:ext>
            </p:extLst>
          </p:nvPr>
        </p:nvGraphicFramePr>
        <p:xfrm>
          <a:off x="509588" y="3573016"/>
          <a:ext cx="8383587" cy="2227332"/>
        </p:xfrm>
        <a:graphic>
          <a:graphicData uri="http://schemas.openxmlformats.org/drawingml/2006/table">
            <a:tbl>
              <a:tblPr/>
              <a:tblGrid>
                <a:gridCol w="2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Enabled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컨트롤의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활성화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Interval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이벤트를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발생시킬 시간 간격 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(1/1,000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초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)</a:t>
                      </a:r>
                      <a:endParaRPr kumimoji="1" lang="ko-KR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Tick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컨트롤이 활성화되어 있을 때 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Interval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이 경과할 때마다 이벤트 발생 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(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째깍째깍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)</a:t>
                      </a:r>
                      <a:endParaRPr kumimoji="1" lang="ko-KR" altLang="en-US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51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341438"/>
            <a:ext cx="208756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544133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디지털 시계 예제 </a:t>
            </a:r>
            <a:r>
              <a:rPr lang="en-US" altLang="ko-KR" dirty="0"/>
              <a:t>: </a:t>
            </a:r>
            <a:r>
              <a:rPr lang="ko-KR" altLang="en-US" dirty="0"/>
              <a:t>새 프로젝트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새 프로젝트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솔루션</a:t>
            </a:r>
            <a:r>
              <a:rPr lang="en-US" altLang="ko-KR" dirty="0"/>
              <a:t>-</a:t>
            </a:r>
            <a:r>
              <a:rPr lang="ko-KR" altLang="en-US" dirty="0" err="1"/>
              <a:t>오른마우스</a:t>
            </a:r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-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프로젝트명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olidFill>
                  <a:srgbClr val="C00000"/>
                </a:solidFill>
                <a:sym typeface="Wingdings" pitchFamily="2" charset="2"/>
              </a:rPr>
              <a:t>DigitalWatch</a:t>
            </a:r>
            <a:endParaRPr lang="en-US" altLang="ko-KR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ko-KR" altLang="en-US" dirty="0"/>
              <a:t>폼의 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Form1.cs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WatchForm.cs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Text  </a:t>
            </a:r>
            <a:r>
              <a:rPr lang="ko-KR" altLang="en-US" dirty="0">
                <a:sym typeface="Wingdings" pitchFamily="2" charset="2"/>
              </a:rPr>
              <a:t>디지털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ko-KR" altLang="en-US" dirty="0">
                <a:sym typeface="Wingdings" pitchFamily="2" charset="2"/>
              </a:rPr>
              <a:t>시계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시작프로젝트로 설정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솔루션탐색기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en-US" altLang="ko-KR" dirty="0" err="1">
                <a:sym typeface="Wingdings" pitchFamily="2" charset="2"/>
              </a:rPr>
              <a:t>DigitalWatch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오른 마우스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시작 프로젝트로 설정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88" y="1052736"/>
            <a:ext cx="43877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89029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Digital Watch : </a:t>
            </a:r>
            <a:r>
              <a:rPr lang="ko-KR" altLang="en-US" dirty="0"/>
              <a:t>폼디자인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컨트롤의 </a:t>
            </a:r>
            <a:r>
              <a:rPr lang="en-US" altLang="ko-KR"/>
              <a:t>(Name) </a:t>
            </a:r>
            <a:r>
              <a:rPr lang="ko-KR" altLang="en-US"/>
              <a:t>속성 </a:t>
            </a:r>
          </a:p>
        </p:txBody>
      </p:sp>
      <p:pic>
        <p:nvPicPr>
          <p:cNvPr id="20488" name="Picture 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087144"/>
            <a:ext cx="2087563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04" y="1709015"/>
            <a:ext cx="6676392" cy="343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26"/>
          <p:cNvSpPr txBox="1">
            <a:spLocks noChangeArrowheads="1"/>
          </p:cNvSpPr>
          <p:nvPr/>
        </p:nvSpPr>
        <p:spPr bwMode="auto">
          <a:xfrm>
            <a:off x="1756974" y="4037002"/>
            <a:ext cx="123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lblResult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6" name="Text Box 27"/>
          <p:cNvSpPr txBox="1">
            <a:spLocks noChangeArrowheads="1"/>
          </p:cNvSpPr>
          <p:nvPr/>
        </p:nvSpPr>
        <p:spPr bwMode="auto">
          <a:xfrm>
            <a:off x="7203753" y="2949575"/>
            <a:ext cx="1412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btnToggle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7" name="Text Box 28"/>
          <p:cNvSpPr txBox="1">
            <a:spLocks noChangeArrowheads="1"/>
          </p:cNvSpPr>
          <p:nvPr/>
        </p:nvSpPr>
        <p:spPr bwMode="auto">
          <a:xfrm>
            <a:off x="7202135" y="3571812"/>
            <a:ext cx="10422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9pPr>
          </a:lstStyle>
          <a:p>
            <a:pPr eaLnBrk="1" hangingPunct="1"/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btnExit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78136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Digital Watch : </a:t>
            </a:r>
            <a:r>
              <a:rPr lang="ko-KR" altLang="en-US" dirty="0"/>
              <a:t>폼디자인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784530" cy="5581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컨트롤의</a:t>
            </a:r>
            <a:r>
              <a:rPr lang="en-US" altLang="ko-KR" dirty="0"/>
              <a:t> </a:t>
            </a:r>
            <a:r>
              <a:rPr lang="ko-KR" altLang="en-US" dirty="0"/>
              <a:t>속성 지정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lblResult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BackColor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ActiveCaptionText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,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ForeColor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Control</a:t>
            </a:r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  Font  Size : 12, Bold : True, Text : ,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TextAlign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MiddleCenter</a:t>
            </a: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btnToggle</a:t>
            </a:r>
            <a:r>
              <a:rPr lang="en-US" altLang="ko-KR" dirty="0"/>
              <a:t>, </a:t>
            </a:r>
            <a:r>
              <a:rPr lang="en-US" altLang="ko-KR" dirty="0" err="1"/>
              <a:t>btnExit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Text : Start, Exit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myTimer</a:t>
            </a:r>
            <a:endParaRPr lang="en-US" altLang="ko-KR" dirty="0"/>
          </a:p>
          <a:p>
            <a:pPr lvl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interval : 1,000</a:t>
            </a:r>
          </a:p>
        </p:txBody>
      </p:sp>
    </p:spTree>
    <p:extLst>
      <p:ext uri="{BB962C8B-B14F-4D97-AF65-F5344CB8AC3E}">
        <p14:creationId xmlns:p14="http://schemas.microsoft.com/office/powerpoint/2010/main" val="50457991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Digital Watch : </a:t>
            </a:r>
            <a:r>
              <a:rPr lang="ko-KR" altLang="en-US" dirty="0"/>
              <a:t>소스코드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버튼 관련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936595" cy="489654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61979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Digital Watch : </a:t>
            </a:r>
            <a:r>
              <a:rPr lang="ko-KR" altLang="en-US" dirty="0"/>
              <a:t>소스코드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타이머 관련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80" y="1700808"/>
            <a:ext cx="8961800" cy="127106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152247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- 1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950" y="908720"/>
            <a:ext cx="8950325" cy="5581650"/>
          </a:xfrm>
        </p:spPr>
        <p:txBody>
          <a:bodyPr/>
          <a:lstStyle/>
          <a:p>
            <a:r>
              <a:rPr lang="en-US" altLang="ko-KR" dirty="0"/>
              <a:t>Code Behind</a:t>
            </a:r>
          </a:p>
          <a:p>
            <a:pPr lvl="1"/>
            <a:r>
              <a:rPr lang="ko-KR" altLang="en-US" dirty="0">
                <a:sym typeface="Wingdings" pitchFamily="2" charset="2"/>
              </a:rPr>
              <a:t>디자인 화면과 소스코드의 분리</a:t>
            </a:r>
            <a:endParaRPr lang="en-US" altLang="ko-KR" dirty="0"/>
          </a:p>
          <a:p>
            <a:r>
              <a:rPr lang="ko-KR" altLang="en-US" dirty="0"/>
              <a:t>디자인화면 </a:t>
            </a:r>
            <a:r>
              <a:rPr lang="en-US" altLang="ko-KR" dirty="0"/>
              <a:t>(Form1.Designer.cs)</a:t>
            </a:r>
          </a:p>
          <a:p>
            <a:pPr lvl="1"/>
            <a:r>
              <a:rPr lang="ko-KR" altLang="en-US" dirty="0"/>
              <a:t>우리가 작업하는 디자인 화면은 </a:t>
            </a:r>
            <a:r>
              <a:rPr lang="en-US" altLang="ko-KR" dirty="0"/>
              <a:t>Form1.Designer.cs </a:t>
            </a:r>
            <a:r>
              <a:rPr lang="ko-KR" altLang="en-US" dirty="0"/>
              <a:t>파일에 자동으로 </a:t>
            </a:r>
            <a:r>
              <a:rPr lang="ko-KR" altLang="en-US" dirty="0" err="1"/>
              <a:t>코딩되어</a:t>
            </a:r>
            <a:r>
              <a:rPr lang="ko-KR" altLang="en-US" dirty="0"/>
              <a:t> 저장</a:t>
            </a:r>
            <a:endParaRPr lang="en-US" altLang="ko-KR" dirty="0"/>
          </a:p>
          <a:p>
            <a:pPr lvl="1"/>
            <a:r>
              <a:rPr lang="ko-KR" altLang="en-US" dirty="0"/>
              <a:t>컨트롤의 속성</a:t>
            </a:r>
            <a:r>
              <a:rPr lang="en-US" altLang="ko-KR" dirty="0"/>
              <a:t>, </a:t>
            </a:r>
            <a:r>
              <a:rPr lang="ko-KR" altLang="en-US" dirty="0"/>
              <a:t>컨트롤의 이벤트 </a:t>
            </a:r>
            <a:r>
              <a:rPr lang="ko-KR" altLang="en-US" dirty="0" err="1"/>
              <a:t>핸들러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이벤트가 발생하였을 때 실행되는 </a:t>
            </a:r>
            <a:r>
              <a:rPr lang="ko-KR" altLang="en-US" dirty="0" err="1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 정의</a:t>
            </a:r>
            <a:endParaRPr lang="en-US" altLang="ko-KR" dirty="0"/>
          </a:p>
          <a:p>
            <a:r>
              <a:rPr lang="ko-KR" altLang="en-US" dirty="0"/>
              <a:t>실행 메서드 </a:t>
            </a:r>
            <a:r>
              <a:rPr lang="en-US" altLang="ko-KR" dirty="0"/>
              <a:t>(Form1.cs)</a:t>
            </a:r>
          </a:p>
          <a:p>
            <a:pPr lvl="1"/>
            <a:r>
              <a:rPr lang="ko-KR" altLang="en-US" dirty="0"/>
              <a:t>디자인화면으로</a:t>
            </a:r>
            <a:r>
              <a:rPr lang="en-US" altLang="ko-KR" dirty="0"/>
              <a:t> </a:t>
            </a:r>
            <a:r>
              <a:rPr lang="ko-KR" altLang="en-US" dirty="0"/>
              <a:t>작업하여 </a:t>
            </a:r>
            <a:r>
              <a:rPr lang="en-US" altLang="ko-KR" dirty="0"/>
              <a:t>Form1.Designer.cs</a:t>
            </a:r>
            <a:r>
              <a:rPr lang="ko-KR" altLang="en-US" dirty="0"/>
              <a:t>에 정의된 </a:t>
            </a:r>
            <a:r>
              <a:rPr lang="ko-KR" altLang="en-US" dirty="0" err="1"/>
              <a:t>이벤트핸들러에</a:t>
            </a:r>
            <a:r>
              <a:rPr lang="ko-KR" altLang="en-US" dirty="0"/>
              <a:t> 의해 실행될 메서드들이 정의되어 있음 </a:t>
            </a:r>
            <a:endParaRPr lang="en-US" altLang="ko-KR" dirty="0"/>
          </a:p>
          <a:p>
            <a:r>
              <a:rPr lang="en-US" altLang="ko-KR" dirty="0"/>
              <a:t>Partial Class</a:t>
            </a:r>
            <a:r>
              <a:rPr lang="ko-KR" altLang="en-US" dirty="0"/>
              <a:t>로 구성</a:t>
            </a:r>
            <a:endParaRPr lang="en-US" altLang="ko-KR" dirty="0"/>
          </a:p>
          <a:p>
            <a:pPr lvl="1"/>
            <a:r>
              <a:rPr lang="ko-KR" altLang="en-US" dirty="0"/>
              <a:t>디자인화면</a:t>
            </a:r>
            <a:r>
              <a:rPr lang="en-US" altLang="ko-KR" dirty="0"/>
              <a:t>(Form1.Designer.cs)</a:t>
            </a:r>
            <a:r>
              <a:rPr lang="ko-KR" altLang="en-US" dirty="0"/>
              <a:t>과 소스코드</a:t>
            </a:r>
            <a:r>
              <a:rPr lang="en-US" altLang="ko-KR" dirty="0"/>
              <a:t>(Form1.cs)</a:t>
            </a:r>
            <a:r>
              <a:rPr lang="ko-KR" altLang="en-US" dirty="0"/>
              <a:t>가 동시에 </a:t>
            </a:r>
            <a:r>
              <a:rPr lang="ko-KR" altLang="en-US" dirty="0" err="1"/>
              <a:t>존재하여야만</a:t>
            </a:r>
            <a:r>
              <a:rPr lang="ko-KR" altLang="en-US" dirty="0"/>
              <a:t> 정상적인 클래스를 완성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14639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/>
              <a:t>Digital Watch : </a:t>
            </a:r>
            <a:r>
              <a:rPr lang="ko-KR" altLang="en-US" dirty="0"/>
              <a:t>실행 결과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171" y="1844825"/>
            <a:ext cx="6481660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6233170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C000"/>
                </a:solidFill>
              </a:rPr>
              <a:t>글꼴 효과 지정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프로그램 소개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064" y="1340768"/>
            <a:ext cx="62922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49088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CheckBox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ko-KR" altLang="en-US" dirty="0"/>
              <a:t>용도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선택유무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다중 선택 가능</a:t>
            </a:r>
          </a:p>
          <a:p>
            <a:pPr>
              <a:lnSpc>
                <a:spcPct val="110000"/>
              </a:lnSpc>
            </a:pPr>
            <a:r>
              <a:rPr lang="ko-KR" altLang="en-US" dirty="0"/>
              <a:t>주요속성</a:t>
            </a:r>
          </a:p>
        </p:txBody>
      </p:sp>
      <p:graphicFrame>
        <p:nvGraphicFramePr>
          <p:cNvPr id="81976" name="Group 5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5355878"/>
              </p:ext>
            </p:extLst>
          </p:nvPr>
        </p:nvGraphicFramePr>
        <p:xfrm>
          <a:off x="509588" y="2947955"/>
          <a:ext cx="8383587" cy="2281245"/>
        </p:xfrm>
        <a:graphic>
          <a:graphicData uri="http://schemas.openxmlformats.org/drawingml/2006/table">
            <a:tbl>
              <a:tblPr/>
              <a:tblGrid>
                <a:gridCol w="2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선택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여부 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(True, False)</a:t>
                      </a:r>
                      <a:endParaRPr kumimoji="1" lang="ko-KR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Enabled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활성화 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CheckedChanged</a:t>
                      </a:r>
                      <a:endParaRPr kumimoji="1" lang="en-US" altLang="ko-KR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속성값이 변했을 때 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Click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마우스로 눌렀을 때 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214" name="Picture 3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0" y="1125538"/>
            <a:ext cx="1655763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69691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 dirty="0"/>
              <a:t>용도</a:t>
            </a:r>
          </a:p>
          <a:p>
            <a:pPr lvl="1"/>
            <a:r>
              <a:rPr lang="ko-KR" altLang="en-US" dirty="0"/>
              <a:t>여러 옵션 중 하나를 선택</a:t>
            </a:r>
            <a:r>
              <a:rPr lang="en-US" altLang="ko-KR" dirty="0"/>
              <a:t>(</a:t>
            </a:r>
            <a:r>
              <a:rPr lang="ko-KR" altLang="en-US" dirty="0"/>
              <a:t>단일 선택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en-US" altLang="ko-KR" dirty="0" err="1"/>
              <a:t>GroupBox</a:t>
            </a:r>
            <a:r>
              <a:rPr lang="ko-KR" altLang="en-US" dirty="0"/>
              <a:t>와 같은 컨테이너 안에 정의</a:t>
            </a:r>
          </a:p>
          <a:p>
            <a:r>
              <a:rPr lang="ko-KR" altLang="en-US" dirty="0"/>
              <a:t>주요속성</a:t>
            </a: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4128939"/>
              </p:ext>
            </p:extLst>
          </p:nvPr>
        </p:nvGraphicFramePr>
        <p:xfrm>
          <a:off x="509588" y="3014663"/>
          <a:ext cx="8383587" cy="2281245"/>
        </p:xfrm>
        <a:graphic>
          <a:graphicData uri="http://schemas.openxmlformats.org/drawingml/2006/table">
            <a:tbl>
              <a:tblPr/>
              <a:tblGrid>
                <a:gridCol w="262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1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선택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여부 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(True, False)</a:t>
                      </a:r>
                      <a:endParaRPr kumimoji="1" lang="ko-KR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Enabled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활성화 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CheckedChanged</a:t>
                      </a:r>
                      <a:endParaRPr kumimoji="1" lang="en-US" altLang="ko-KR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Checked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속성값이 변했을 때 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Click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마우스로 눌렀을 때 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238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341438"/>
            <a:ext cx="1584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690880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NumericUpDown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 dirty="0"/>
              <a:t>용도</a:t>
            </a:r>
          </a:p>
          <a:p>
            <a:pPr lvl="1"/>
            <a:r>
              <a:rPr lang="ko-KR" altLang="en-US" dirty="0"/>
              <a:t>숫자 값을 표시하는 </a:t>
            </a:r>
            <a:r>
              <a:rPr lang="en-US" altLang="ko-KR" dirty="0"/>
              <a:t>Windows </a:t>
            </a:r>
            <a:r>
              <a:rPr lang="ko-KR" altLang="en-US" dirty="0"/>
              <a:t>스핀상자</a:t>
            </a:r>
          </a:p>
          <a:p>
            <a:r>
              <a:rPr lang="ko-KR" altLang="en-US" dirty="0"/>
              <a:t>주요속성</a:t>
            </a:r>
          </a:p>
        </p:txBody>
      </p:sp>
      <p:graphicFrame>
        <p:nvGraphicFramePr>
          <p:cNvPr id="84029" name="Group 6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1494824"/>
              </p:ext>
            </p:extLst>
          </p:nvPr>
        </p:nvGraphicFramePr>
        <p:xfrm>
          <a:off x="509588" y="2585085"/>
          <a:ext cx="8383587" cy="3649992"/>
        </p:xfrm>
        <a:graphic>
          <a:graphicData uri="http://schemas.openxmlformats.org/drawingml/2006/table">
            <a:tbl>
              <a:tblPr/>
              <a:tblGrid>
                <a:gridCol w="290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DecimalPlaces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표시할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소수 자릿수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Increment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단추를 클릭했을 때 증가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/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감소 할 양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Maximum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최대값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Minimum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최소값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ThousandsSeperator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천 단위 구분 기호 삽입 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Value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현재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숫자</a:t>
                      </a: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값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ValueChanged</a:t>
                      </a:r>
                      <a:endParaRPr kumimoji="1" lang="en-US" altLang="ko-KR" sz="22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Value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가 바뀌었을 때 발생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0271" name="Picture 2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1412875"/>
            <a:ext cx="18002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9340267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GroupBox</a:t>
            </a:r>
            <a:r>
              <a:rPr lang="en-US" altLang="ko-KR" dirty="0"/>
              <a:t> </a:t>
            </a:r>
            <a:r>
              <a:rPr lang="ko-KR" altLang="en-US" dirty="0"/>
              <a:t>컨트롤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6480274" cy="5581650"/>
          </a:xfrm>
        </p:spPr>
        <p:txBody>
          <a:bodyPr/>
          <a:lstStyle/>
          <a:p>
            <a:r>
              <a:rPr lang="ko-KR" altLang="en-US" dirty="0"/>
              <a:t>용도</a:t>
            </a:r>
          </a:p>
          <a:p>
            <a:pPr lvl="1"/>
            <a:r>
              <a:rPr lang="ko-KR" altLang="en-US" dirty="0"/>
              <a:t>컨트롤의 그룹 주위에 프레임을 표시하며 캡션을 넣을 수도 있는 </a:t>
            </a:r>
            <a:r>
              <a:rPr lang="en-US" altLang="ko-KR" dirty="0"/>
              <a:t>Windows </a:t>
            </a:r>
            <a:r>
              <a:rPr lang="ko-KR" altLang="en-US" dirty="0"/>
              <a:t>컨트롤</a:t>
            </a:r>
            <a:endParaRPr lang="en-US" altLang="ko-KR" dirty="0"/>
          </a:p>
          <a:p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graphicFrame>
        <p:nvGraphicFramePr>
          <p:cNvPr id="84029" name="Group 61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09588" y="2924944"/>
          <a:ext cx="8383587" cy="3193743"/>
        </p:xfrm>
        <a:graphic>
          <a:graphicData uri="http://schemas.openxmlformats.org/drawingml/2006/table">
            <a:tbl>
              <a:tblPr/>
              <a:tblGrid>
                <a:gridCol w="290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4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AutoSize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내용에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따라 크기 자동조정 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BackColor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컨트롤의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배경색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BackgroundImage</a:t>
                      </a:r>
                      <a:endParaRPr kumimoji="1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컨트롤의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배경 이미지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Enabled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사용자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상호작용에 대한 응답 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Text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캡션에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표시될 문자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4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Visible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컨트롤과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자식 컨트롤의 표시여부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894" y="1124744"/>
            <a:ext cx="2138551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322270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새 프로젝트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새 프로젝트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솔루션</a:t>
            </a:r>
            <a:r>
              <a:rPr lang="en-US" altLang="ko-KR" dirty="0"/>
              <a:t>-</a:t>
            </a:r>
            <a:r>
              <a:rPr lang="ko-KR" altLang="en-US" dirty="0" err="1"/>
              <a:t>오른마우스</a:t>
            </a:r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-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프로젝트명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olidFill>
                  <a:srgbClr val="C00000"/>
                </a:solidFill>
                <a:sym typeface="Wingdings" pitchFamily="2" charset="2"/>
              </a:rPr>
              <a:t>FontSetting</a:t>
            </a:r>
            <a:endParaRPr lang="en-US" altLang="ko-KR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ko-KR" altLang="en-US" dirty="0"/>
              <a:t>폼의 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Form1.cs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FontForm.cs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Text  </a:t>
            </a:r>
            <a:r>
              <a:rPr lang="ko-KR" altLang="en-US" dirty="0">
                <a:sym typeface="Wingdings" pitchFamily="2" charset="2"/>
              </a:rPr>
              <a:t>글꼴지정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시작프로젝트로 설정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솔루션탐색기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en-US" altLang="ko-KR" dirty="0" err="1">
                <a:sym typeface="Wingdings" pitchFamily="2" charset="2"/>
              </a:rPr>
              <a:t>FontSetting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오른 마우스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시작 프로젝트로 설정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88" y="1052736"/>
            <a:ext cx="4387793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4044340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폼 디자인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컨트롤의 </a:t>
            </a:r>
            <a:r>
              <a:rPr lang="en-US" altLang="ko-KR" dirty="0"/>
              <a:t>(Name) </a:t>
            </a:r>
            <a:r>
              <a:rPr lang="ko-KR" altLang="en-US" dirty="0"/>
              <a:t>속성 지정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762" y="1496976"/>
            <a:ext cx="6802478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406278" y="2774255"/>
            <a:ext cx="1390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groupBox1</a:t>
            </a: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4854575" y="2737679"/>
            <a:ext cx="13907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groupBox2</a:t>
            </a: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79512" y="3006743"/>
            <a:ext cx="1632178" cy="170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chkBold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chkUnderline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chkItalic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chkStrikeout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000" name="Text Box 8"/>
          <p:cNvSpPr txBox="1">
            <a:spLocks noChangeArrowheads="1"/>
          </p:cNvSpPr>
          <p:nvPr/>
        </p:nvSpPr>
        <p:spPr bwMode="auto">
          <a:xfrm>
            <a:off x="2987824" y="2995202"/>
            <a:ext cx="136973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rdoRed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rdoOrange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rdoYellow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rdoGreen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1811690" y="2060848"/>
            <a:ext cx="841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label1</a:t>
            </a:r>
          </a:p>
        </p:txBody>
      </p:sp>
      <p:sp>
        <p:nvSpPr>
          <p:cNvPr id="85002" name="Text Box 10"/>
          <p:cNvSpPr txBox="1">
            <a:spLocks noChangeArrowheads="1"/>
          </p:cNvSpPr>
          <p:nvPr/>
        </p:nvSpPr>
        <p:spPr bwMode="auto">
          <a:xfrm>
            <a:off x="6516216" y="2492896"/>
            <a:ext cx="15376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nudFontSize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5403917" y="5300663"/>
            <a:ext cx="1076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txtInput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02666" y="3042826"/>
            <a:ext cx="120302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rdoBlue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rdoNavy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rdoViolet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8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rdoBlack</a:t>
            </a:r>
            <a:endParaRPr lang="en-US" altLang="ko-KR" sz="18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652120" y="2060848"/>
            <a:ext cx="8418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label2</a:t>
            </a:r>
          </a:p>
        </p:txBody>
      </p:sp>
    </p:spTree>
    <p:extLst>
      <p:ext uri="{BB962C8B-B14F-4D97-AF65-F5344CB8AC3E}">
        <p14:creationId xmlns:p14="http://schemas.microsoft.com/office/powerpoint/2010/main" val="1047485969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컨트롤 속성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컨트롤의 속성 지정</a:t>
            </a:r>
          </a:p>
          <a:p>
            <a:pPr lvl="1">
              <a:defRPr/>
            </a:pPr>
            <a:r>
              <a:rPr lang="en-US" altLang="ko-KR" dirty="0"/>
              <a:t>Label1, label2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en-US" altLang="ko-KR" dirty="0"/>
              <a:t> Text : </a:t>
            </a:r>
            <a:r>
              <a:rPr lang="ko-KR" altLang="en-US" dirty="0"/>
              <a:t>글꼴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endParaRPr lang="en-US" altLang="ko-KR" dirty="0"/>
          </a:p>
          <a:p>
            <a:pPr lvl="1">
              <a:defRPr/>
            </a:pPr>
            <a:r>
              <a:rPr lang="en-US" altLang="ko-KR" dirty="0" err="1"/>
              <a:t>chkBold</a:t>
            </a:r>
            <a:r>
              <a:rPr lang="en-US" altLang="ko-KR" dirty="0"/>
              <a:t>, </a:t>
            </a:r>
            <a:r>
              <a:rPr lang="en-US" altLang="ko-KR" dirty="0" err="1"/>
              <a:t>chkUnderline</a:t>
            </a:r>
            <a:r>
              <a:rPr lang="en-US" altLang="ko-KR" dirty="0"/>
              <a:t>, </a:t>
            </a:r>
            <a:r>
              <a:rPr lang="en-US" altLang="ko-KR" dirty="0" err="1"/>
              <a:t>chkItalic</a:t>
            </a:r>
            <a:r>
              <a:rPr lang="en-US" altLang="ko-KR" dirty="0"/>
              <a:t>, </a:t>
            </a:r>
            <a:r>
              <a:rPr lang="en-US" altLang="ko-KR" dirty="0" err="1"/>
              <a:t>chkStrikeout</a:t>
            </a:r>
            <a:endParaRPr lang="en-US" altLang="ko-KR" dirty="0"/>
          </a:p>
          <a:p>
            <a:pPr lvl="2">
              <a:defRPr/>
            </a:pPr>
            <a:r>
              <a:rPr lang="en-US" altLang="ko-KR" dirty="0">
                <a:sym typeface="Wingdings" pitchFamily="2" charset="2"/>
              </a:rPr>
              <a:t>Text : Bold, Underline, Italic, Strikeout</a:t>
            </a:r>
          </a:p>
          <a:p>
            <a:pPr lvl="1">
              <a:defRPr/>
            </a:pPr>
            <a:r>
              <a:rPr lang="en-US" altLang="ko-KR" dirty="0" err="1"/>
              <a:t>rdoRed</a:t>
            </a:r>
            <a:r>
              <a:rPr lang="en-US" altLang="ko-KR" dirty="0"/>
              <a:t>, </a:t>
            </a:r>
            <a:r>
              <a:rPr lang="en-US" altLang="ko-KR" dirty="0" err="1"/>
              <a:t>rdoOrange</a:t>
            </a:r>
            <a:r>
              <a:rPr lang="en-US" altLang="ko-KR" dirty="0"/>
              <a:t>, </a:t>
            </a:r>
            <a:r>
              <a:rPr lang="en-US" altLang="ko-KR" dirty="0" err="1"/>
              <a:t>rdoYellow</a:t>
            </a:r>
            <a:r>
              <a:rPr lang="en-US" altLang="ko-KR" dirty="0"/>
              <a:t>, </a:t>
            </a:r>
            <a:r>
              <a:rPr lang="en-US" altLang="ko-KR" dirty="0" err="1"/>
              <a:t>rdoGreen</a:t>
            </a:r>
            <a:r>
              <a:rPr lang="en-US" altLang="ko-KR" dirty="0"/>
              <a:t>, </a:t>
            </a:r>
            <a:r>
              <a:rPr lang="en-US" altLang="ko-KR" dirty="0" err="1"/>
              <a:t>rdoBlue</a:t>
            </a:r>
            <a:r>
              <a:rPr lang="en-US" altLang="ko-KR" dirty="0"/>
              <a:t>, </a:t>
            </a:r>
            <a:r>
              <a:rPr lang="en-US" altLang="ko-KR" dirty="0" err="1"/>
              <a:t>rdoNavy</a:t>
            </a:r>
            <a:r>
              <a:rPr lang="en-US" altLang="ko-KR" dirty="0"/>
              <a:t>, </a:t>
            </a:r>
            <a:r>
              <a:rPr lang="en-US" altLang="ko-KR" dirty="0" err="1"/>
              <a:t>rdoViolet</a:t>
            </a:r>
            <a:r>
              <a:rPr lang="en-US" altLang="ko-KR" dirty="0"/>
              <a:t>, </a:t>
            </a:r>
            <a:r>
              <a:rPr lang="en-US" altLang="ko-KR" dirty="0" err="1"/>
              <a:t>rdoBlack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Text : Red, Orange, Yellow, Green, Blue, Navy, Violet, Black</a:t>
            </a:r>
          </a:p>
          <a:p>
            <a:pPr lvl="2">
              <a:defRPr/>
            </a:pPr>
            <a:r>
              <a:rPr lang="en-US" altLang="ko-KR" dirty="0"/>
              <a:t>(</a:t>
            </a:r>
            <a:r>
              <a:rPr lang="en-US" altLang="ko-KR" dirty="0" err="1"/>
              <a:t>rdoBlack</a:t>
            </a:r>
            <a:r>
              <a:rPr lang="en-US" altLang="ko-KR" dirty="0"/>
              <a:t>) </a:t>
            </a:r>
            <a:r>
              <a:rPr lang="en-US" altLang="ko-KR" dirty="0">
                <a:sym typeface="Wingdings" pitchFamily="2" charset="2"/>
              </a:rPr>
              <a:t>Checked : </a:t>
            </a:r>
            <a:r>
              <a:rPr lang="en-US" altLang="ko-KR" dirty="0">
                <a:solidFill>
                  <a:srgbClr val="0000FF"/>
                </a:solidFill>
                <a:sym typeface="Wingdings" pitchFamily="2" charset="2"/>
              </a:rPr>
              <a:t>true</a:t>
            </a:r>
            <a:endParaRPr lang="en-US" altLang="ko-KR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altLang="ko-KR" dirty="0" err="1"/>
              <a:t>nudFontSize</a:t>
            </a:r>
            <a:endParaRPr lang="en-US" altLang="ko-KR" dirty="0"/>
          </a:p>
          <a:p>
            <a:pPr lvl="2">
              <a:defRPr/>
            </a:pPr>
            <a:r>
              <a:rPr lang="en-US" altLang="ko-KR" dirty="0" err="1"/>
              <a:t>AutoSize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00FF"/>
                </a:solidFill>
              </a:rPr>
              <a:t>false</a:t>
            </a:r>
            <a:r>
              <a:rPr lang="en-US" altLang="ko-KR" dirty="0"/>
              <a:t>, Maximum : 100, Minimum : 6, Value : 10</a:t>
            </a:r>
            <a:endParaRPr lang="en-US" altLang="ko-KR" dirty="0">
              <a:solidFill>
                <a:schemeClr val="bg2"/>
              </a:solidFill>
            </a:endParaRPr>
          </a:p>
          <a:p>
            <a:pPr lvl="1">
              <a:defRPr/>
            </a:pPr>
            <a:r>
              <a:rPr lang="en-US" altLang="ko-KR" dirty="0" err="1"/>
              <a:t>txtInput</a:t>
            </a:r>
            <a:endParaRPr lang="en-US" altLang="ko-KR" dirty="0"/>
          </a:p>
          <a:p>
            <a:pPr lvl="2">
              <a:defRPr/>
            </a:pPr>
            <a:r>
              <a:rPr lang="en-US" altLang="ko-KR" dirty="0"/>
              <a:t>Multiline : </a:t>
            </a:r>
            <a:r>
              <a:rPr lang="en-US" altLang="ko-KR" dirty="0">
                <a:solidFill>
                  <a:srgbClr val="0000FF"/>
                </a:solidFill>
              </a:rPr>
              <a:t>true</a:t>
            </a:r>
            <a:r>
              <a:rPr lang="en-US" altLang="ko-KR" dirty="0"/>
              <a:t>, Text : </a:t>
            </a:r>
            <a:r>
              <a:rPr lang="ko-KR" altLang="en-US" dirty="0"/>
              <a:t>글꼴을</a:t>
            </a:r>
            <a:r>
              <a:rPr lang="en-US" altLang="ko-KR" dirty="0"/>
              <a:t> </a:t>
            </a:r>
            <a:r>
              <a:rPr lang="ko-KR" altLang="en-US" dirty="0"/>
              <a:t>지정하는 프로그램입니다</a:t>
            </a:r>
            <a:r>
              <a:rPr lang="en-US" altLang="ko-KR" dirty="0"/>
              <a:t>.</a:t>
            </a:r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274126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CheckBox </a:t>
            </a:r>
            <a:r>
              <a:rPr lang="ko-KR" altLang="en-US"/>
              <a:t>관련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5" y="1628800"/>
            <a:ext cx="9023592" cy="158417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3" y="3330291"/>
            <a:ext cx="8969416" cy="38674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" y="3995920"/>
            <a:ext cx="8419061" cy="3569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8" y="4584176"/>
            <a:ext cx="8939675" cy="3569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594115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- 2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(Event)</a:t>
            </a:r>
          </a:p>
          <a:p>
            <a:pPr lvl="1"/>
            <a:r>
              <a:rPr lang="ko-KR" altLang="en-US" dirty="0"/>
              <a:t>클래스나 개체에서는 특정 상황이 발생할 때 이벤트를 통해 다른 클래스나 개체에 알림을 제공</a:t>
            </a:r>
            <a:endParaRPr lang="en-US" altLang="ko-KR" dirty="0"/>
          </a:p>
          <a:p>
            <a:pPr lvl="2"/>
            <a:r>
              <a:rPr lang="en-US" altLang="ko-KR" dirty="0"/>
              <a:t>"</a:t>
            </a:r>
            <a:r>
              <a:rPr lang="ko-KR" altLang="en-US" dirty="0"/>
              <a:t>게시자</a:t>
            </a:r>
            <a:r>
              <a:rPr lang="en-US" altLang="ko-KR" dirty="0"/>
              <a:t>(</a:t>
            </a:r>
            <a:r>
              <a:rPr lang="en-US" altLang="ko-KR" sz="1800" dirty="0"/>
              <a:t>publisher</a:t>
            </a:r>
            <a:r>
              <a:rPr lang="en-US" altLang="ko-KR" dirty="0"/>
              <a:t>)“: </a:t>
            </a:r>
            <a:r>
              <a:rPr lang="ko-KR" altLang="en-US" dirty="0"/>
              <a:t>이벤트를 보내거나 </a:t>
            </a:r>
            <a:r>
              <a:rPr lang="en-US" altLang="ko-KR" dirty="0"/>
              <a:t>"</a:t>
            </a:r>
            <a:r>
              <a:rPr lang="ko-KR" altLang="en-US" dirty="0"/>
              <a:t>발생</a:t>
            </a:r>
            <a:r>
              <a:rPr lang="en-US" altLang="ko-KR" dirty="0"/>
              <a:t>"</a:t>
            </a:r>
            <a:r>
              <a:rPr lang="ko-KR" altLang="en-US" dirty="0"/>
              <a:t>시키는 클래스</a:t>
            </a:r>
            <a:endParaRPr lang="en-US" altLang="ko-KR" dirty="0"/>
          </a:p>
          <a:p>
            <a:pPr lvl="2"/>
            <a:r>
              <a:rPr lang="en-US" altLang="ko-KR" dirty="0"/>
              <a:t>"</a:t>
            </a:r>
            <a:r>
              <a:rPr lang="ko-KR" altLang="en-US" dirty="0"/>
              <a:t>구독자</a:t>
            </a:r>
            <a:r>
              <a:rPr lang="en-US" altLang="ko-KR" dirty="0"/>
              <a:t>(</a:t>
            </a:r>
            <a:r>
              <a:rPr lang="en-US" altLang="ko-KR" sz="1800" dirty="0"/>
              <a:t>subscriber</a:t>
            </a:r>
            <a:r>
              <a:rPr lang="en-US" altLang="ko-KR" dirty="0"/>
              <a:t>)“: </a:t>
            </a:r>
            <a:r>
              <a:rPr lang="ko-KR" altLang="en-US" dirty="0"/>
              <a:t>이벤트를 받거나 </a:t>
            </a:r>
            <a:r>
              <a:rPr lang="en-US" altLang="ko-KR" dirty="0"/>
              <a:t>"</a:t>
            </a:r>
            <a:r>
              <a:rPr lang="ko-KR" altLang="en-US" dirty="0"/>
              <a:t>처리</a:t>
            </a:r>
            <a:r>
              <a:rPr lang="en-US" altLang="ko-KR" dirty="0"/>
              <a:t>"</a:t>
            </a:r>
            <a:r>
              <a:rPr lang="ko-KR" altLang="en-US" dirty="0"/>
              <a:t>하는 클래스</a:t>
            </a:r>
            <a:endParaRPr lang="en-US" altLang="ko-KR" dirty="0"/>
          </a:p>
          <a:p>
            <a:pPr lvl="1"/>
            <a:r>
              <a:rPr lang="en-US" altLang="ko-KR" dirty="0"/>
              <a:t>IDE(</a:t>
            </a:r>
            <a:r>
              <a:rPr lang="ko-KR" altLang="en-US" dirty="0"/>
              <a:t>통합 개발 환경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r>
              <a:rPr lang="en-US" altLang="ko-KR" dirty="0"/>
              <a:t>,</a:t>
            </a:r>
            <a:r>
              <a:rPr lang="ko-KR" altLang="en-US" dirty="0"/>
              <a:t> 컨트롤 관련 이벤트 선택 가능</a:t>
            </a:r>
            <a:r>
              <a:rPr lang="en-US" altLang="ko-KR" dirty="0"/>
              <a:t>, </a:t>
            </a:r>
            <a:r>
              <a:rPr lang="ko-KR" altLang="en-US" dirty="0"/>
              <a:t>이벤트 처리기 </a:t>
            </a:r>
            <a:r>
              <a:rPr lang="ko-KR" altLang="en-US" dirty="0" err="1"/>
              <a:t>메서드와</a:t>
            </a:r>
            <a:r>
              <a:rPr lang="ko-KR" altLang="en-US" dirty="0"/>
              <a:t> 이벤트 구독 코드를 자동으로 추가</a:t>
            </a:r>
            <a:endParaRPr lang="en-US" altLang="ko-KR" dirty="0"/>
          </a:p>
          <a:p>
            <a:pPr lvl="1"/>
            <a:r>
              <a:rPr lang="ko-KR" altLang="en-US" dirty="0"/>
              <a:t>알려주는 목적이라 호출되는 </a:t>
            </a:r>
            <a:r>
              <a:rPr lang="ko-KR" altLang="en-US" dirty="0" err="1"/>
              <a:t>메서드는</a:t>
            </a:r>
            <a:r>
              <a:rPr lang="ko-KR" altLang="en-US" dirty="0"/>
              <a:t> 리턴</a:t>
            </a:r>
            <a:r>
              <a:rPr lang="en-US" altLang="ko-KR" dirty="0"/>
              <a:t>(return)</a:t>
            </a:r>
            <a:r>
              <a:rPr lang="ko-KR" altLang="en-US" dirty="0"/>
              <a:t>값이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이벤트핸들러</a:t>
            </a:r>
            <a:r>
              <a:rPr lang="en-US" altLang="ko-KR" dirty="0"/>
              <a:t>(Event Handler)</a:t>
            </a:r>
          </a:p>
          <a:p>
            <a:pPr lvl="1"/>
            <a:r>
              <a:rPr lang="ko-KR" altLang="en-US" dirty="0"/>
              <a:t>이벤트를</a:t>
            </a:r>
            <a:r>
              <a:rPr lang="en-US" altLang="ko-KR" dirty="0"/>
              <a:t> </a:t>
            </a:r>
            <a:r>
              <a:rPr lang="ko-KR" altLang="en-US" dirty="0"/>
              <a:t>처리할 </a:t>
            </a:r>
            <a:r>
              <a:rPr lang="ko-KR" altLang="en-US" dirty="0" err="1"/>
              <a:t>메서드</a:t>
            </a:r>
            <a:endParaRPr lang="en-US" altLang="ko-KR" dirty="0"/>
          </a:p>
          <a:p>
            <a:pPr lvl="1"/>
            <a:r>
              <a:rPr lang="ko-KR" altLang="en-US" dirty="0"/>
              <a:t>이벤트는 멀티캐스트 </a:t>
            </a:r>
            <a:r>
              <a:rPr lang="ko-KR" altLang="en-US" dirty="0" err="1"/>
              <a:t>델리게이트로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219911757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RadioButton </a:t>
            </a:r>
            <a:r>
              <a:rPr lang="ko-KR" altLang="en-US"/>
              <a:t>관련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8424936" cy="125837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924944"/>
            <a:ext cx="8427485" cy="35175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93315"/>
            <a:ext cx="8442142" cy="39572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13301"/>
            <a:ext cx="8310233" cy="3077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45349"/>
            <a:ext cx="8149012" cy="3077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89" y="4762741"/>
            <a:ext cx="8295577" cy="322443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5200909"/>
            <a:ext cx="8383515" cy="35175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676925"/>
            <a:ext cx="8280920" cy="30778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348264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소스코드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NumericUpDown </a:t>
            </a:r>
            <a:r>
              <a:rPr lang="ko-KR" altLang="en-US"/>
              <a:t>관련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5" y="1652040"/>
            <a:ext cx="8865293" cy="1584176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057705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글꼴지정 예제 </a:t>
            </a:r>
            <a:r>
              <a:rPr lang="en-US" altLang="ko-KR" dirty="0"/>
              <a:t>: </a:t>
            </a:r>
            <a:r>
              <a:rPr lang="ko-KR" altLang="en-US" dirty="0"/>
              <a:t>실행결과</a:t>
            </a:r>
            <a:endParaRPr lang="en-US" altLang="ko-K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340768"/>
            <a:ext cx="6292288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948881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 지정 예제에 </a:t>
            </a:r>
            <a:r>
              <a:rPr lang="ko-KR" altLang="en-US" dirty="0">
                <a:solidFill>
                  <a:srgbClr val="FF0000"/>
                </a:solidFill>
              </a:rPr>
              <a:t>글꼴 선택 기능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디자인 화면에 </a:t>
            </a:r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633955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7744" y="2625402"/>
            <a:ext cx="4071884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(Name) : </a:t>
            </a: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cboFonts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DropDownStyle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DropDownList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879267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- 1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785225" cy="5581650"/>
          </a:xfrm>
        </p:spPr>
        <p:txBody>
          <a:bodyPr/>
          <a:lstStyle/>
          <a:p>
            <a:r>
              <a:rPr lang="ko-KR" altLang="en-US" dirty="0"/>
              <a:t>용도</a:t>
            </a:r>
          </a:p>
          <a:p>
            <a:pPr lvl="1"/>
            <a:r>
              <a:rPr lang="ko-KR" altLang="en-US" dirty="0" err="1"/>
              <a:t>드롭다운</a:t>
            </a:r>
            <a:r>
              <a:rPr lang="ko-KR" altLang="en-US" dirty="0"/>
              <a:t> </a:t>
            </a:r>
            <a:r>
              <a:rPr lang="ko-KR" altLang="en-US" dirty="0" err="1"/>
              <a:t>콤보상자에</a:t>
            </a:r>
            <a:r>
              <a:rPr lang="ko-KR" altLang="en-US" dirty="0"/>
              <a:t> 원하는 데이터를 표시 혹은 선택</a:t>
            </a:r>
          </a:p>
          <a:p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컨트롤은 두 부분으로 구성</a:t>
            </a:r>
          </a:p>
          <a:p>
            <a:pPr lvl="1"/>
            <a:r>
              <a:rPr lang="ko-KR" altLang="en-US" dirty="0"/>
              <a:t>윗부분은 목록항목을 입력할 수 있는 텍스트상자</a:t>
            </a:r>
          </a:p>
          <a:p>
            <a:pPr lvl="1"/>
            <a:r>
              <a:rPr lang="ko-KR" altLang="en-US" dirty="0"/>
              <a:t>아랫부분은 항목을 선택하기 위한 목록 상자</a:t>
            </a:r>
          </a:p>
          <a:p>
            <a:r>
              <a:rPr lang="en-US" altLang="ko-KR" dirty="0" err="1"/>
              <a:t>DropDownStyle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/>
              <a:t>          Simple                 </a:t>
            </a:r>
            <a:r>
              <a:rPr lang="en-US" altLang="ko-KR" dirty="0" err="1"/>
              <a:t>DropDown</a:t>
            </a:r>
            <a:r>
              <a:rPr lang="en-US" altLang="ko-KR" dirty="0"/>
              <a:t>            </a:t>
            </a:r>
            <a:r>
              <a:rPr lang="en-US" altLang="ko-KR" dirty="0" err="1"/>
              <a:t>DropDownList</a:t>
            </a:r>
            <a:endParaRPr lang="en-US" altLang="ko-KR" dirty="0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437063"/>
            <a:ext cx="2500313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50" y="4513263"/>
            <a:ext cx="2365375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363" y="4437063"/>
            <a:ext cx="2481262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32599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컨트롤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주요속성</a:t>
            </a:r>
          </a:p>
        </p:txBody>
      </p:sp>
      <p:graphicFrame>
        <p:nvGraphicFramePr>
          <p:cNvPr id="93252" name="Group 68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107504" y="1638300"/>
          <a:ext cx="8856984" cy="4052328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속성</a:t>
                      </a:r>
                      <a:r>
                        <a:rPr kumimoji="1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C0C0C0"/>
                          </a:highlight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DropDownStyle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콤보 상자의 스타일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endParaRPr kumimoji="0" 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Items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ComboBox</a:t>
                      </a: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포함된 항목의 컬렉션</a:t>
                      </a:r>
                      <a:endParaRPr kumimoji="0" 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SelectedIndex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</a:t>
                      </a:r>
                      <a:r>
                        <a:rPr kumimoji="0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선택된</a:t>
                      </a:r>
                      <a:r>
                        <a:rPr kumimoji="0" 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항목을 지정하는 인덱스</a:t>
                      </a:r>
                      <a:r>
                        <a:rPr kumimoji="0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r>
                        <a:rPr kumimoji="0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0" 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SelectedItem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선택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된</a:t>
                      </a: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항목을 설정</a:t>
                      </a: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0" 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SelectedText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편집 가능 부분에서 선택된 텍스트를 설정</a:t>
                      </a:r>
                      <a:r>
                        <a:rPr kumimoji="0" lang="en-US" altLang="ko-KR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0" 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Sorted </a:t>
                      </a:r>
                      <a:endParaRPr kumimoji="0" lang="ko-KR" altLang="ko-KR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pitchFamily="34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75"/>
                        </a:spcBef>
                        <a:spcAft>
                          <a:spcPts val="75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kumimoji="0" 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정렬 여부를 나타내는 값을 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r>
                        <a:rPr kumimoji="0" lang="en-US" altLang="ko-KR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반환</a:t>
                      </a:r>
                      <a:endParaRPr kumimoji="0" lang="ko-KR" altLang="en-US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SelectedIndexChanged</a:t>
                      </a:r>
                      <a:r>
                        <a:rPr kumimoji="0" lang="en-US" altLang="ko-KR" sz="2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pitchFamily="34" charset="0"/>
                        </a:rPr>
                        <a:t> </a:t>
                      </a: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SelectedIndex</a:t>
                      </a:r>
                      <a:r>
                        <a:rPr kumimoji="0" lang="ko-KR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휴먼세엑스포"/>
                        </a:rPr>
                        <a:t> 속성이 변경될 때 발생</a:t>
                      </a:r>
                      <a:endParaRPr kumimoji="0" lang="en-US" altLang="ko-KR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휴먼세엑스포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946572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 지정 예제에 글꼴 선택 기능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네임스페이스 추가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6768752" cy="3786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187624" y="5013176"/>
            <a:ext cx="5112568" cy="4018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35302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 지정 예제에 글꼴 선택 기능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Form_Load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폼이 </a:t>
            </a:r>
            <a:r>
              <a:rPr lang="ko-KR" altLang="en-US" dirty="0" err="1"/>
              <a:t>로드될</a:t>
            </a:r>
            <a:r>
              <a:rPr lang="ko-KR" altLang="en-US" dirty="0"/>
              <a:t> 때 실행되는 코드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기본 값 지정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>
                <a:sym typeface="Wingdings" pitchFamily="2" charset="2"/>
              </a:rPr>
              <a:t>폼을 더블 클릭 한 후 코드 입력</a:t>
            </a:r>
            <a:endParaRPr lang="ko-KR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5" y="2564904"/>
            <a:ext cx="8931353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3214111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 지정 예제에 글꼴 선택 기능 추가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ComboBox_SelectedIndexChanged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>
                <a:sym typeface="Wingdings" pitchFamily="2" charset="2"/>
              </a:rPr>
              <a:t>ComboBox</a:t>
            </a:r>
            <a:r>
              <a:rPr lang="ko-KR" altLang="en-US" dirty="0">
                <a:sym typeface="Wingdings" pitchFamily="2" charset="2"/>
              </a:rPr>
              <a:t>의 선택이 변경될 때 실행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 err="1">
                <a:sym typeface="Wingdings" pitchFamily="2" charset="2"/>
              </a:rPr>
              <a:t>선택값</a:t>
            </a:r>
            <a:r>
              <a:rPr lang="ko-KR" altLang="en-US" dirty="0">
                <a:sym typeface="Wingdings" pitchFamily="2" charset="2"/>
              </a:rPr>
              <a:t> 지정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en-US" altLang="ko-KR" dirty="0" err="1">
                <a:sym typeface="Wingdings" pitchFamily="2" charset="2"/>
              </a:rPr>
              <a:t>ComboBox</a:t>
            </a:r>
            <a:r>
              <a:rPr lang="ko-KR" altLang="en-US" dirty="0">
                <a:sym typeface="Wingdings" pitchFamily="2" charset="2"/>
              </a:rPr>
              <a:t>를 더블 클릭 한 후 코드 입력</a:t>
            </a:r>
            <a:endParaRPr lang="ko-KR" alt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0" y="2708920"/>
            <a:ext cx="8989570" cy="18722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3179934"/>
      </p:ext>
    </p:extLst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글꼴 지정 예제에 글꼴 선택 기능 추가</a:t>
            </a:r>
            <a:r>
              <a:rPr lang="ko-KR" altLang="en-US" sz="2600" dirty="0"/>
              <a:t> </a:t>
            </a:r>
            <a:r>
              <a:rPr lang="en-US" altLang="ko-KR" sz="2600" dirty="0"/>
              <a:t>- </a:t>
            </a:r>
            <a:r>
              <a:rPr lang="ko-KR" altLang="en-US" sz="2600" dirty="0"/>
              <a:t>실행화면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95" y="1412776"/>
            <a:ext cx="6101612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965689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C000"/>
                </a:solidFill>
              </a:rPr>
              <a:t>Code Behind </a:t>
            </a:r>
            <a:r>
              <a:rPr lang="ko-KR" altLang="en-US" dirty="0">
                <a:solidFill>
                  <a:srgbClr val="FFC000"/>
                </a:solidFill>
              </a:rPr>
              <a:t>샘플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프로그램 소개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E746DA9-75C0-4F29-A765-E5F4E14AB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89" y="2521172"/>
            <a:ext cx="5240021" cy="23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681423"/>
      </p:ext>
    </p:extLst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C000"/>
                </a:solidFill>
              </a:rPr>
              <a:t>사칙연산기</a:t>
            </a:r>
            <a:r>
              <a:rPr lang="ko-KR" altLang="en-US" dirty="0">
                <a:solidFill>
                  <a:srgbClr val="FFC000"/>
                </a:solidFill>
              </a:rPr>
              <a:t> 프로그램</a:t>
            </a:r>
            <a:r>
              <a:rPr lang="en-US" altLang="ko-KR" dirty="0">
                <a:solidFill>
                  <a:srgbClr val="FFC000"/>
                </a:solidFill>
              </a:rPr>
              <a:t> </a:t>
            </a:r>
            <a:r>
              <a:rPr lang="ko-KR" altLang="en-US" dirty="0">
                <a:solidFill>
                  <a:srgbClr val="FFC000"/>
                </a:solidFill>
              </a:rPr>
              <a:t>소개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4"/>
            <a:ext cx="728309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162780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사칙 </a:t>
            </a:r>
            <a:r>
              <a:rPr lang="ko-KR" altLang="en-US" dirty="0" err="1"/>
              <a:t>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새 프로젝트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새 프로젝트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솔루션</a:t>
            </a:r>
            <a:r>
              <a:rPr lang="en-US" altLang="ko-KR" dirty="0"/>
              <a:t>-</a:t>
            </a:r>
            <a:r>
              <a:rPr lang="ko-KR" altLang="en-US" dirty="0" err="1"/>
              <a:t>오른마우스</a:t>
            </a:r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-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프로젝트명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olidFill>
                  <a:srgbClr val="C00000"/>
                </a:solidFill>
                <a:sym typeface="Wingdings" pitchFamily="2" charset="2"/>
              </a:rPr>
              <a:t>MyCalculator</a:t>
            </a:r>
            <a:endParaRPr lang="en-US" altLang="ko-KR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ko-KR" altLang="en-US" dirty="0"/>
              <a:t>폼의 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Form1.cs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CalcForm.cs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Text  </a:t>
            </a:r>
            <a:r>
              <a:rPr lang="ko-KR" altLang="en-US" dirty="0" err="1">
                <a:sym typeface="Wingdings" pitchFamily="2" charset="2"/>
              </a:rPr>
              <a:t>실수형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ko-KR" altLang="en-US" dirty="0" err="1">
                <a:sym typeface="Wingdings" pitchFamily="2" charset="2"/>
              </a:rPr>
              <a:t>사칙연산기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시작프로젝트로 설정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솔루션탐색기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en-US" altLang="ko-KR" dirty="0" err="1">
                <a:sym typeface="Wingdings" pitchFamily="2" charset="2"/>
              </a:rPr>
              <a:t>MyCalculator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오른 마우스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시작 프로젝트로 설정</a:t>
            </a:r>
            <a:endParaRPr lang="ko-KR" alt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797" y="1196752"/>
            <a:ext cx="4284173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217765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폼디자인</a:t>
            </a:r>
            <a:endParaRPr lang="ko-KR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컨트롤의 </a:t>
            </a:r>
            <a:r>
              <a:rPr lang="en-US" altLang="ko-KR"/>
              <a:t>(Name) </a:t>
            </a:r>
            <a:r>
              <a:rPr lang="ko-KR" altLang="en-US"/>
              <a:t>속성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9" y="1844825"/>
            <a:ext cx="876656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247" name="Text Box 39"/>
          <p:cNvSpPr txBox="1">
            <a:spLocks noChangeArrowheads="1"/>
          </p:cNvSpPr>
          <p:nvPr/>
        </p:nvSpPr>
        <p:spPr bwMode="auto">
          <a:xfrm>
            <a:off x="7236296" y="4344470"/>
            <a:ext cx="10422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btnExit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6516216" y="2708920"/>
            <a:ext cx="10967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btnCalc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49" name="Text Box 41"/>
          <p:cNvSpPr txBox="1">
            <a:spLocks noChangeArrowheads="1"/>
          </p:cNvSpPr>
          <p:nvPr/>
        </p:nvSpPr>
        <p:spPr bwMode="auto">
          <a:xfrm>
            <a:off x="2716287" y="2700344"/>
            <a:ext cx="9877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cboOp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250" name="Text Box 42"/>
          <p:cNvSpPr txBox="1">
            <a:spLocks noChangeArrowheads="1"/>
          </p:cNvSpPr>
          <p:nvPr/>
        </p:nvSpPr>
        <p:spPr bwMode="auto">
          <a:xfrm>
            <a:off x="1043608" y="2712791"/>
            <a:ext cx="12690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txtNum1</a:t>
            </a:r>
          </a:p>
        </p:txBody>
      </p:sp>
      <p:sp>
        <p:nvSpPr>
          <p:cNvPr id="94251" name="Text Box 43"/>
          <p:cNvSpPr txBox="1">
            <a:spLocks noChangeArrowheads="1"/>
          </p:cNvSpPr>
          <p:nvPr/>
        </p:nvSpPr>
        <p:spPr bwMode="auto">
          <a:xfrm>
            <a:off x="4277671" y="2740858"/>
            <a:ext cx="12690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txtNum2</a:t>
            </a:r>
          </a:p>
        </p:txBody>
      </p:sp>
      <p:sp>
        <p:nvSpPr>
          <p:cNvPr id="94252" name="Text Box 44"/>
          <p:cNvSpPr txBox="1">
            <a:spLocks noChangeArrowheads="1"/>
          </p:cNvSpPr>
          <p:nvPr/>
        </p:nvSpPr>
        <p:spPr bwMode="auto">
          <a:xfrm>
            <a:off x="2720777" y="3908071"/>
            <a:ext cx="1230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lblResult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 Box 39"/>
          <p:cNvSpPr txBox="1">
            <a:spLocks noChangeArrowheads="1"/>
          </p:cNvSpPr>
          <p:nvPr/>
        </p:nvSpPr>
        <p:spPr bwMode="auto">
          <a:xfrm>
            <a:off x="5770958" y="4344757"/>
            <a:ext cx="139333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btnCancel</a:t>
            </a:r>
            <a:endParaRPr lang="en-US" altLang="ko-KR" sz="20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6152166"/>
      </p:ext>
    </p:extLst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컨트롤 속성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 dirty="0"/>
              <a:t>컨트롤의 속성 지정</a:t>
            </a:r>
          </a:p>
          <a:p>
            <a:pPr lvl="1"/>
            <a:r>
              <a:rPr lang="en-US" altLang="ko-KR" dirty="0" err="1"/>
              <a:t>btnCalc</a:t>
            </a:r>
            <a:r>
              <a:rPr lang="en-US" altLang="ko-KR" dirty="0"/>
              <a:t>, </a:t>
            </a:r>
            <a:r>
              <a:rPr lang="en-US" altLang="ko-KR" dirty="0" err="1"/>
              <a:t>btnCancel</a:t>
            </a:r>
            <a:r>
              <a:rPr lang="en-US" altLang="ko-KR" dirty="0"/>
              <a:t>, </a:t>
            </a:r>
            <a:r>
              <a:rPr lang="en-US" altLang="ko-KR" dirty="0" err="1"/>
              <a:t>btnExit</a:t>
            </a:r>
            <a:endParaRPr lang="en-US" altLang="ko-KR" dirty="0"/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Text : =, </a:t>
            </a:r>
            <a:r>
              <a:rPr lang="ko-KR" altLang="en-US" dirty="0">
                <a:solidFill>
                  <a:schemeClr val="bg2"/>
                </a:solidFill>
                <a:sym typeface="Wingdings" pitchFamily="2" charset="2"/>
              </a:rPr>
              <a:t>취소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, </a:t>
            </a:r>
            <a:r>
              <a:rPr lang="ko-KR" altLang="en-US" dirty="0">
                <a:solidFill>
                  <a:schemeClr val="bg2"/>
                </a:solidFill>
                <a:sym typeface="Wingdings" pitchFamily="2" charset="2"/>
              </a:rPr>
              <a:t>종료</a:t>
            </a: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pPr lvl="1"/>
            <a:r>
              <a:rPr lang="en-US" altLang="ko-KR" dirty="0" err="1">
                <a:sym typeface="Wingdings" pitchFamily="2" charset="2"/>
              </a:rPr>
              <a:t>cboOp</a:t>
            </a:r>
            <a:endParaRPr lang="en-US" altLang="ko-KR" dirty="0"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DropDownStyle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DropDownList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, Items : +, -, *, /</a:t>
            </a:r>
          </a:p>
          <a:p>
            <a:pPr lvl="1"/>
            <a:r>
              <a:rPr lang="en-US" altLang="ko-KR" dirty="0"/>
              <a:t>txtNum1, txtNum2</a:t>
            </a:r>
          </a:p>
          <a:p>
            <a:pPr lvl="1">
              <a:buFont typeface="Wingdings" pitchFamily="2" charset="2"/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Text : 0, 0, 0,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TextAlign</a:t>
            </a: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pPr lvl="1"/>
            <a:r>
              <a:rPr lang="en-US" altLang="ko-KR" dirty="0" err="1"/>
              <a:t>lblResult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Text : 0,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TextAlign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MiddleRight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,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BorderStyle</a:t>
            </a:r>
            <a:r>
              <a:rPr lang="en-US" altLang="ko-KR" dirty="0">
                <a:solidFill>
                  <a:schemeClr val="bg2"/>
                </a:solidFill>
                <a:sym typeface="Wingdings" pitchFamily="2" charset="2"/>
              </a:rPr>
              <a:t> : </a:t>
            </a:r>
            <a:r>
              <a:rPr lang="en-US" altLang="ko-KR" dirty="0" err="1">
                <a:solidFill>
                  <a:schemeClr val="bg2"/>
                </a:solidFill>
                <a:sym typeface="Wingdings" pitchFamily="2" charset="2"/>
              </a:rPr>
              <a:t>FixedSingle</a:t>
            </a: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None/>
            </a:pP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None/>
            </a:pP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507943"/>
      </p:ext>
    </p:extLst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 dirty="0" err="1"/>
              <a:t>폼로드</a:t>
            </a:r>
            <a:endParaRPr lang="en-US" altLang="ko-KR" dirty="0"/>
          </a:p>
          <a:p>
            <a:pPr lvl="1"/>
            <a:r>
              <a:rPr lang="ko-KR" altLang="en-US" dirty="0"/>
              <a:t>폼이 화면에 로드 될 때 실행되는 코드</a:t>
            </a:r>
            <a:endParaRPr lang="en-US" altLang="ko-KR" dirty="0"/>
          </a:p>
          <a:p>
            <a:pPr lvl="2"/>
            <a:r>
              <a:rPr lang="ko-KR" altLang="en-US" dirty="0"/>
              <a:t>초기값 부여 등의 목적으로 활용</a:t>
            </a:r>
            <a:endParaRPr lang="en-US" altLang="ko-KR" dirty="0"/>
          </a:p>
          <a:p>
            <a:pPr lvl="1"/>
            <a:r>
              <a:rPr lang="ko-KR" altLang="en-US" dirty="0" err="1"/>
              <a:t>사칙연산기</a:t>
            </a:r>
            <a:r>
              <a:rPr lang="ko-KR" altLang="en-US" dirty="0"/>
              <a:t> 폼을 더블 클릭 한 후 코드 입력</a:t>
            </a:r>
            <a:endParaRPr lang="en-US" altLang="ko-KR" dirty="0">
              <a:solidFill>
                <a:schemeClr val="bg2"/>
              </a:solidFill>
              <a:sym typeface="Wingdings" pitchFamily="2" charset="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97" y="3068960"/>
            <a:ext cx="8597608" cy="18722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223357"/>
      </p:ext>
    </p:extLst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 dirty="0"/>
              <a:t>취소</a:t>
            </a:r>
            <a:r>
              <a:rPr lang="en-US" altLang="ko-KR" dirty="0"/>
              <a:t>, </a:t>
            </a:r>
            <a:r>
              <a:rPr lang="ko-KR" altLang="en-US" dirty="0"/>
              <a:t>종료 버튼 더블 클릭 후 코딩</a:t>
            </a:r>
            <a:endParaRPr lang="ko-KR" altLang="en-US" dirty="0">
              <a:solidFill>
                <a:schemeClr val="bg2"/>
              </a:solidFill>
              <a:sym typeface="Wingdings" pitchFamily="2" charset="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2" y="1700809"/>
            <a:ext cx="8832978" cy="345638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681838"/>
      </p:ext>
    </p:extLst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87214"/>
            <a:ext cx="8928100" cy="749498"/>
          </a:xfrm>
        </p:spPr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 </a:t>
            </a:r>
            <a:r>
              <a:rPr lang="en-US" altLang="ko-KR" dirty="0"/>
              <a:t>- 3</a:t>
            </a:r>
            <a:endParaRPr lang="ko-KR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7950" y="981075"/>
            <a:ext cx="8135938" cy="5581650"/>
          </a:xfrm>
        </p:spPr>
        <p:txBody>
          <a:bodyPr/>
          <a:lstStyle/>
          <a:p>
            <a:r>
              <a:rPr lang="ko-KR" altLang="en-US"/>
              <a:t>계산</a:t>
            </a:r>
            <a:r>
              <a:rPr lang="en-US" altLang="ko-KR"/>
              <a:t>(=) </a:t>
            </a:r>
            <a:r>
              <a:rPr lang="ko-KR" altLang="en-US"/>
              <a:t>버튼</a:t>
            </a:r>
            <a:endParaRPr lang="ko-KR" altLang="en-US">
              <a:solidFill>
                <a:schemeClr val="bg2"/>
              </a:solidFill>
              <a:sym typeface="Wingdings" pitchFamily="2" charset="2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3"/>
            <a:ext cx="8496944" cy="4977289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50558"/>
      </p:ext>
    </p:extLst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소스코드 </a:t>
            </a:r>
            <a:r>
              <a:rPr lang="en-US" altLang="ko-KR" dirty="0"/>
              <a:t>- 4</a:t>
            </a:r>
            <a:endParaRPr lang="ko-KR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980728"/>
            <a:ext cx="7272809" cy="5485308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3897063"/>
      </p:ext>
    </p:extLst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사칙연산기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실행화면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12" y="2276872"/>
            <a:ext cx="7283096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0057791"/>
      </p:ext>
    </p:extLst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1 : </a:t>
            </a:r>
            <a:r>
              <a:rPr lang="ko-KR" altLang="en-US" dirty="0"/>
              <a:t>실습 내용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7950" y="981075"/>
            <a:ext cx="8928099" cy="55816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이번 장의 실습 프로젝트를 모두 압축해서 </a:t>
            </a:r>
            <a:r>
              <a:rPr lang="ko-KR" altLang="en-US" dirty="0" err="1"/>
              <a:t>제출하시오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Code Behind</a:t>
            </a:r>
          </a:p>
          <a:p>
            <a:pPr lvl="1">
              <a:defRPr/>
            </a:pPr>
            <a:r>
              <a:rPr lang="en-US" altLang="ko-KR" dirty="0"/>
              <a:t>RGB Color Viewer</a:t>
            </a:r>
          </a:p>
          <a:p>
            <a:pPr lvl="1">
              <a:defRPr/>
            </a:pPr>
            <a:r>
              <a:rPr lang="en-US" altLang="ko-KR" dirty="0"/>
              <a:t>Digital Watch</a:t>
            </a:r>
          </a:p>
          <a:p>
            <a:pPr lvl="1">
              <a:defRPr/>
            </a:pPr>
            <a:r>
              <a:rPr lang="ko-KR" altLang="en-US" dirty="0"/>
              <a:t>글꼴 효과 지정 프로그램 </a:t>
            </a:r>
            <a:r>
              <a:rPr lang="en-US" altLang="ko-KR" dirty="0"/>
              <a:t>– </a:t>
            </a:r>
            <a:r>
              <a:rPr lang="ko-KR" altLang="en-US" dirty="0"/>
              <a:t>기능 추가 본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사칙 </a:t>
            </a:r>
            <a:r>
              <a:rPr lang="ko-KR" altLang="en-US" dirty="0" err="1"/>
              <a:t>연산기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083810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</a:t>
            </a:r>
            <a:r>
              <a:rPr lang="ko-KR" altLang="en-US" dirty="0"/>
              <a:t>새 프로젝트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새 프로젝트 추가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솔루션</a:t>
            </a:r>
            <a:r>
              <a:rPr lang="en-US" altLang="ko-KR" dirty="0"/>
              <a:t>-</a:t>
            </a:r>
            <a:r>
              <a:rPr lang="ko-KR" altLang="en-US" dirty="0" err="1"/>
              <a:t>오른마우스</a:t>
            </a:r>
            <a:r>
              <a:rPr lang="en-US" altLang="ko-KR" dirty="0"/>
              <a:t>-</a:t>
            </a:r>
            <a:r>
              <a:rPr lang="ko-KR" altLang="en-US" dirty="0"/>
              <a:t>추가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-</a:t>
            </a:r>
            <a:r>
              <a:rPr lang="ko-KR" altLang="en-US" dirty="0"/>
              <a:t>새 프로젝트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프로젝트명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olidFill>
                  <a:srgbClr val="C00000"/>
                </a:solidFill>
                <a:sym typeface="Wingdings" pitchFamily="2" charset="2"/>
              </a:rPr>
              <a:t>CodeBehind</a:t>
            </a:r>
            <a:endParaRPr lang="en-US" altLang="ko-KR" dirty="0">
              <a:solidFill>
                <a:srgbClr val="C00000"/>
              </a:solidFill>
              <a:sym typeface="Wingdings" pitchFamily="2" charset="2"/>
            </a:endParaRPr>
          </a:p>
          <a:p>
            <a:pPr>
              <a:defRPr/>
            </a:pPr>
            <a:r>
              <a:rPr lang="ko-KR" altLang="en-US" dirty="0"/>
              <a:t>폼의 속성 지정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Form1.cs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en-US" altLang="ko-KR" dirty="0" err="1">
                <a:sym typeface="Wingdings" pitchFamily="2" charset="2"/>
              </a:rPr>
              <a:t>Hello.cs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en-US" altLang="ko-KR" dirty="0">
                <a:sym typeface="Wingdings" pitchFamily="2" charset="2"/>
              </a:rPr>
              <a:t>Text  </a:t>
            </a:r>
            <a:r>
              <a:rPr lang="ko-KR" altLang="en-US" dirty="0">
                <a:sym typeface="Wingdings" pitchFamily="2" charset="2"/>
              </a:rPr>
              <a:t>디자인화면과 소스코드의 관계</a:t>
            </a:r>
            <a:endParaRPr lang="en-US" altLang="ko-KR" dirty="0">
              <a:sym typeface="Wingdings" pitchFamily="2" charset="2"/>
            </a:endParaRPr>
          </a:p>
          <a:p>
            <a:pPr>
              <a:defRPr/>
            </a:pPr>
            <a:r>
              <a:rPr lang="ko-KR" altLang="en-US" dirty="0">
                <a:sym typeface="Wingdings" pitchFamily="2" charset="2"/>
              </a:rPr>
              <a:t>시작프로젝트로 설정</a:t>
            </a:r>
            <a:endParaRPr lang="en-US" altLang="ko-KR" dirty="0">
              <a:sym typeface="Wingdings" pitchFamily="2" charset="2"/>
            </a:endParaRPr>
          </a:p>
          <a:p>
            <a:pPr lvl="1">
              <a:defRPr/>
            </a:pPr>
            <a:r>
              <a:rPr lang="ko-KR" altLang="en-US" dirty="0">
                <a:sym typeface="Wingdings" pitchFamily="2" charset="2"/>
              </a:rPr>
              <a:t>솔루션탐색기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en-US" altLang="ko-KR" dirty="0" err="1">
                <a:sym typeface="Wingdings" pitchFamily="2" charset="2"/>
              </a:rPr>
              <a:t>CodeBehind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오른 마우스</a:t>
            </a:r>
            <a:r>
              <a:rPr lang="en-US" altLang="ko-KR" dirty="0">
                <a:sym typeface="Wingdings" pitchFamily="2" charset="2"/>
              </a:rPr>
              <a:t>–</a:t>
            </a:r>
            <a:r>
              <a:rPr lang="ko-KR" altLang="en-US" dirty="0">
                <a:sym typeface="Wingdings" pitchFamily="2" charset="2"/>
              </a:rPr>
              <a:t>시작 프로젝트로 설정</a:t>
            </a:r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23" y="1340768"/>
            <a:ext cx="4660323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8406450"/>
      </p:ext>
    </p:extLst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2 : Stop Watch </a:t>
            </a:r>
            <a:r>
              <a:rPr lang="ko-KR" altLang="en-US" dirty="0"/>
              <a:t>구현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6264250" cy="5581650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ko-KR" dirty="0"/>
              <a:t>(StopWatch_1) Digital Watch </a:t>
            </a:r>
            <a:r>
              <a:rPr lang="ko-KR" altLang="en-US" dirty="0"/>
              <a:t>기능을 응용하여 </a:t>
            </a:r>
            <a:r>
              <a:rPr lang="en-US" altLang="ko-KR" dirty="0"/>
              <a:t>Stop Watch</a:t>
            </a:r>
            <a:r>
              <a:rPr lang="ko-KR" altLang="en-US" dirty="0"/>
              <a:t>를 구현</a:t>
            </a:r>
          </a:p>
          <a:p>
            <a:pPr lvl="1">
              <a:defRPr/>
            </a:pPr>
            <a:r>
              <a:rPr lang="ko-KR" altLang="en-US" dirty="0"/>
              <a:t>시작버튼을 누르면</a:t>
            </a:r>
            <a:r>
              <a:rPr lang="en-US" altLang="ko-KR" dirty="0"/>
              <a:t>, </a:t>
            </a:r>
            <a:r>
              <a:rPr lang="ko-KR" altLang="en-US" dirty="0"/>
              <a:t>현재시간을 </a:t>
            </a:r>
            <a:r>
              <a:rPr lang="en-US" altLang="ko-KR" dirty="0" err="1"/>
              <a:t>startTime</a:t>
            </a:r>
            <a:r>
              <a:rPr lang="ko-KR" altLang="en-US" dirty="0"/>
              <a:t>으로 저장</a:t>
            </a:r>
          </a:p>
          <a:p>
            <a:pPr lvl="1">
              <a:defRPr/>
            </a:pPr>
            <a:r>
              <a:rPr lang="ko-KR" altLang="en-US" dirty="0"/>
              <a:t>중지버튼을 누르면 현재시간과 </a:t>
            </a:r>
            <a:r>
              <a:rPr lang="en-US" altLang="ko-KR" dirty="0" err="1"/>
              <a:t>startTime</a:t>
            </a:r>
            <a:r>
              <a:rPr lang="en-US" altLang="ko-KR" dirty="0"/>
              <a:t> </a:t>
            </a:r>
            <a:r>
              <a:rPr lang="ko-KR" altLang="en-US" dirty="0"/>
              <a:t>간 </a:t>
            </a:r>
            <a:r>
              <a:rPr lang="en-US" altLang="ko-KR" dirty="0" err="1"/>
              <a:t>TimeSpan</a:t>
            </a:r>
            <a:r>
              <a:rPr lang="ko-KR" altLang="en-US" dirty="0"/>
              <a:t>을 계산</a:t>
            </a:r>
          </a:p>
          <a:p>
            <a:pPr lvl="1">
              <a:defRPr/>
            </a:pPr>
            <a:r>
              <a:rPr lang="en-US" altLang="ko-KR" dirty="0" err="1"/>
              <a:t>TimeSpan</a:t>
            </a:r>
            <a:r>
              <a:rPr lang="en-US" altLang="ko-KR" dirty="0"/>
              <a:t> </a:t>
            </a:r>
            <a:r>
              <a:rPr lang="ko-KR" altLang="en-US" dirty="0"/>
              <a:t>값을 출력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(StopWatch_2) 1/100</a:t>
            </a:r>
            <a:r>
              <a:rPr lang="ko-KR" altLang="en-US" dirty="0"/>
              <a:t>초 까지만 나타나도록 구현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(StopWatch_3) </a:t>
            </a:r>
            <a:r>
              <a:rPr lang="ko-KR" altLang="en-US" dirty="0"/>
              <a:t>중지상태에서 다시 그 버튼을 누르면 현재의 값에서 계속 진행되도록 구현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    </a:t>
            </a:r>
            <a:r>
              <a:rPr lang="en-US" altLang="ko-KR" dirty="0">
                <a:sym typeface="Wingdings" pitchFamily="2" charset="2"/>
              </a:rPr>
              <a:t> </a:t>
            </a:r>
            <a:r>
              <a:rPr lang="en-US" altLang="ko-KR" dirty="0" err="1">
                <a:sym typeface="Wingdings" pitchFamily="2" charset="2"/>
              </a:rPr>
              <a:t>DateTime</a:t>
            </a:r>
            <a:r>
              <a:rPr lang="ko-KR" altLang="en-US" dirty="0">
                <a:sym typeface="Wingdings" pitchFamily="2" charset="2"/>
              </a:rPr>
              <a:t>과 </a:t>
            </a:r>
            <a:r>
              <a:rPr lang="en-US" altLang="ko-KR" dirty="0" err="1">
                <a:sym typeface="Wingdings" pitchFamily="2" charset="2"/>
              </a:rPr>
              <a:t>TimeSpan</a:t>
            </a:r>
            <a:r>
              <a:rPr lang="ko-KR" altLang="en-US" dirty="0">
                <a:sym typeface="Wingdings" pitchFamily="2" charset="2"/>
              </a:rPr>
              <a:t>의 차이는</a:t>
            </a:r>
            <a:r>
              <a:rPr lang="en-US" altLang="ko-KR" dirty="0">
                <a:sym typeface="Wingdings" pitchFamily="2" charset="2"/>
              </a:rPr>
              <a:t>?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9C20E2-BEEC-4765-966D-A9628F5C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15" y="1908588"/>
            <a:ext cx="2434730" cy="9846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F8A3CF-4FB2-44AE-80E5-F07087428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311" y="3964718"/>
            <a:ext cx="2434731" cy="9846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500880-F036-4C28-BA75-A34D5EF41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1312" y="5442300"/>
            <a:ext cx="2434731" cy="98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0765"/>
      </p:ext>
    </p:extLst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A534C-FDE4-4DF3-9BD9-3B3E5F5A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도전과제 </a:t>
            </a:r>
            <a:r>
              <a:rPr lang="en-US" altLang="ko-KR" dirty="0"/>
              <a:t>: </a:t>
            </a:r>
            <a:r>
              <a:rPr lang="en-US" altLang="ko-KR" dirty="0" err="1"/>
              <a:t>SimpleCalculator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0CE61-DF79-420D-9B2F-184013E0C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Textbox</a:t>
            </a:r>
            <a:r>
              <a:rPr lang="ko-KR" altLang="en-US" dirty="0"/>
              <a:t>에 입력하는 대신 버튼을 눌러 수를 입력하는 계산기</a:t>
            </a:r>
            <a:endParaRPr lang="en-US" altLang="ko-KR" dirty="0"/>
          </a:p>
          <a:p>
            <a:pPr lvl="1"/>
            <a:r>
              <a:rPr lang="ko-KR" altLang="en-US" dirty="0"/>
              <a:t>숫자 버튼 및 소수점 버튼을 누르면</a:t>
            </a:r>
            <a:r>
              <a:rPr lang="en-US" altLang="ko-KR" dirty="0"/>
              <a:t>, radio button</a:t>
            </a:r>
            <a:r>
              <a:rPr lang="ko-KR" altLang="en-US" dirty="0"/>
              <a:t>이 선택된 </a:t>
            </a:r>
            <a:r>
              <a:rPr lang="en-US" altLang="ko-KR" dirty="0"/>
              <a:t>Textbox</a:t>
            </a:r>
            <a:r>
              <a:rPr lang="ko-KR" altLang="en-US" dirty="0"/>
              <a:t>에 </a:t>
            </a:r>
            <a:r>
              <a:rPr lang="en-US" altLang="ko-KR" dirty="0"/>
              <a:t>Text</a:t>
            </a:r>
            <a:r>
              <a:rPr lang="ko-KR" altLang="en-US" dirty="0"/>
              <a:t>를 붙임</a:t>
            </a:r>
            <a:r>
              <a:rPr lang="en-US" altLang="ko-KR" dirty="0"/>
              <a:t>(Textbox</a:t>
            </a:r>
            <a:r>
              <a:rPr lang="ko-KR" altLang="en-US" dirty="0"/>
              <a:t>에 직접 입력하는 것도 가능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‘+/-’, ‘sqrt’, ‘1/x’, ‘&lt;-’ </a:t>
            </a:r>
            <a:r>
              <a:rPr lang="ko-KR" altLang="en-US" dirty="0"/>
              <a:t>버튼을 누르면</a:t>
            </a:r>
            <a:r>
              <a:rPr lang="en-US" altLang="ko-KR" dirty="0"/>
              <a:t>, radio button</a:t>
            </a:r>
            <a:r>
              <a:rPr lang="ko-KR" altLang="en-US" dirty="0"/>
              <a:t>이 선택된 </a:t>
            </a:r>
            <a:r>
              <a:rPr lang="en-US" altLang="ko-KR" dirty="0"/>
              <a:t>Textbox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수에 각각 </a:t>
            </a:r>
            <a:r>
              <a:rPr lang="en-US" altLang="ko-KR" dirty="0"/>
              <a:t>“</a:t>
            </a:r>
            <a:r>
              <a:rPr lang="ko-KR" altLang="en-US" dirty="0"/>
              <a:t>부호 바꿈</a:t>
            </a:r>
            <a:r>
              <a:rPr lang="en-US" altLang="ko-KR" dirty="0"/>
              <a:t>”, “</a:t>
            </a:r>
            <a:r>
              <a:rPr lang="ko-KR" altLang="en-US" dirty="0"/>
              <a:t>제곱근</a:t>
            </a:r>
            <a:r>
              <a:rPr lang="en-US" altLang="ko-KR" dirty="0"/>
              <a:t>”, “</a:t>
            </a:r>
            <a:r>
              <a:rPr lang="ko-KR" altLang="en-US" dirty="0"/>
              <a:t>역수“</a:t>
            </a:r>
            <a:r>
              <a:rPr lang="en-US" altLang="ko-KR" dirty="0"/>
              <a:t>, “</a:t>
            </a:r>
            <a:r>
              <a:rPr lang="ko-KR" altLang="en-US" dirty="0"/>
              <a:t>마지막 글자 </a:t>
            </a:r>
            <a:r>
              <a:rPr lang="ko-KR" altLang="en-US" dirty="0" err="1"/>
              <a:t>지움“의</a:t>
            </a:r>
            <a:r>
              <a:rPr lang="en-US" altLang="ko-KR" dirty="0"/>
              <a:t> </a:t>
            </a:r>
            <a:r>
              <a:rPr lang="ko-KR" altLang="en-US" dirty="0"/>
              <a:t>효과가 나타남</a:t>
            </a:r>
            <a:endParaRPr lang="en-US" altLang="ko-KR" dirty="0"/>
          </a:p>
          <a:p>
            <a:pPr lvl="1"/>
            <a:r>
              <a:rPr lang="en-US" altLang="ko-KR" dirty="0"/>
              <a:t>‘+’, ‘-’, ‘*’, ‘/’, ‘%’</a:t>
            </a:r>
            <a:r>
              <a:rPr lang="ko-KR" altLang="en-US" dirty="0"/>
              <a:t> 버튼을 누르면 두 수 가운데의 </a:t>
            </a:r>
            <a:r>
              <a:rPr lang="en-US" altLang="ko-KR" dirty="0"/>
              <a:t>Label</a:t>
            </a:r>
            <a:r>
              <a:rPr lang="ko-KR" altLang="en-US" dirty="0"/>
              <a:t>의 </a:t>
            </a:r>
            <a:r>
              <a:rPr lang="en-US" altLang="ko-KR" dirty="0"/>
              <a:t>Text</a:t>
            </a:r>
            <a:r>
              <a:rPr lang="ko-KR" altLang="en-US" dirty="0"/>
              <a:t>를 버튼의 </a:t>
            </a:r>
            <a:r>
              <a:rPr lang="en-US" altLang="ko-KR" dirty="0"/>
              <a:t>Text</a:t>
            </a:r>
            <a:r>
              <a:rPr lang="ko-KR" altLang="en-US" dirty="0"/>
              <a:t>로 바꿈</a:t>
            </a:r>
            <a:endParaRPr lang="en-US" altLang="ko-KR" dirty="0"/>
          </a:p>
          <a:p>
            <a:pPr lvl="1"/>
            <a:r>
              <a:rPr lang="en-US" altLang="ko-KR" dirty="0"/>
              <a:t>‘=‘ </a:t>
            </a:r>
            <a:r>
              <a:rPr lang="ko-KR" altLang="en-US" dirty="0"/>
              <a:t>버튼을 누르면</a:t>
            </a:r>
            <a:r>
              <a:rPr lang="en-US" altLang="ko-KR" dirty="0"/>
              <a:t>, </a:t>
            </a:r>
            <a:r>
              <a:rPr lang="ko-KR" altLang="en-US" dirty="0"/>
              <a:t>결과가 계산되어</a:t>
            </a:r>
            <a:br>
              <a:rPr lang="en-US" altLang="ko-KR" dirty="0"/>
            </a:br>
            <a:r>
              <a:rPr lang="ko-KR" altLang="en-US" dirty="0"/>
              <a:t>실행 예와 같이 표시됨</a:t>
            </a:r>
            <a:endParaRPr lang="en-US" altLang="ko-KR" dirty="0"/>
          </a:p>
          <a:p>
            <a:pPr lvl="1"/>
            <a:r>
              <a:rPr lang="en-US" altLang="ko-KR" dirty="0"/>
              <a:t>‘Clear’ </a:t>
            </a:r>
            <a:r>
              <a:rPr lang="ko-KR" altLang="en-US" dirty="0"/>
              <a:t>버튼을 누르면</a:t>
            </a:r>
            <a:r>
              <a:rPr lang="en-US" altLang="ko-KR" dirty="0"/>
              <a:t>, Textbox</a:t>
            </a:r>
            <a:r>
              <a:rPr lang="ko-KR" altLang="en-US" dirty="0"/>
              <a:t>들과 </a:t>
            </a:r>
            <a:br>
              <a:rPr lang="en-US" altLang="ko-KR" dirty="0"/>
            </a:br>
            <a:r>
              <a:rPr lang="en-US" altLang="ko-KR" dirty="0"/>
              <a:t>Label</a:t>
            </a:r>
            <a:r>
              <a:rPr lang="ko-KR" altLang="en-US" dirty="0"/>
              <a:t>이 </a:t>
            </a:r>
            <a:r>
              <a:rPr lang="ko-KR" altLang="en-US" dirty="0" err="1"/>
              <a:t>지워짐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FCD1CD-A0A9-4E42-A3FB-1CF690580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eaLnBrk="1" hangingPunct="1"/>
            <a:fld id="{A36CDBA9-E092-4039-B6C5-E0CEDC9C9965}" type="slidenum">
              <a:rPr lang="en-US" altLang="ko-KR" sz="1000" smtClean="0">
                <a:latin typeface="휴먼엑스포" pitchFamily="18" charset="-127"/>
                <a:ea typeface="휴먼엑스포" pitchFamily="18" charset="-127"/>
              </a:rPr>
              <a:pPr eaLnBrk="1" hangingPunct="1"/>
              <a:t>60</a:t>
            </a:fld>
            <a:endParaRPr lang="en-US" altLang="ko-KR" sz="1000">
              <a:latin typeface="휴먼엑스포" pitchFamily="18" charset="-127"/>
              <a:ea typeface="휴먼엑스포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7FC219-CDF9-4C3C-B09C-33444FB50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437112"/>
            <a:ext cx="3274442" cy="1689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9901148"/>
      </p:ext>
    </p:extLst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C000"/>
                </a:solidFill>
              </a:rPr>
              <a:t>01. Simple Windows Programs</a:t>
            </a:r>
            <a:endParaRPr lang="ko-KR" altLang="en-US" sz="2400" dirty="0">
              <a:solidFill>
                <a:srgbClr val="FFC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38407"/>
              </p:ext>
            </p:extLst>
          </p:nvPr>
        </p:nvGraphicFramePr>
        <p:xfrm>
          <a:off x="107504" y="983795"/>
          <a:ext cx="4464496" cy="546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5689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521028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647779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1713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behind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22751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7909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publish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41524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subscribe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128071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delegate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19889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align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87386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partial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06462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location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6942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48966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border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6156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34934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64453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825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69646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toggle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605838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decimal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066813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increment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61347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thousand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82965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separator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52280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1884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navy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194945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violet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16389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install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177052"/>
                  </a:ext>
                </a:extLst>
              </a:tr>
              <a:tr h="21713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collection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712136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537027"/>
              </p:ext>
            </p:extLst>
          </p:nvPr>
        </p:nvGraphicFramePr>
        <p:xfrm>
          <a:off x="4716016" y="980728"/>
          <a:ext cx="4248472" cy="5482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2995">
                  <a:extLst>
                    <a:ext uri="{9D8B030D-6E8A-4147-A177-3AD203B41FA5}">
                      <a16:colId xmlns:a16="http://schemas.microsoft.com/office/drawing/2014/main" val="1841443414"/>
                    </a:ext>
                  </a:extLst>
                </a:gridCol>
                <a:gridCol w="1447429">
                  <a:extLst>
                    <a:ext uri="{9D8B030D-6E8A-4147-A177-3AD203B41FA5}">
                      <a16:colId xmlns:a16="http://schemas.microsoft.com/office/drawing/2014/main" val="3683570795"/>
                    </a:ext>
                  </a:extLst>
                </a:gridCol>
                <a:gridCol w="1568048">
                  <a:extLst>
                    <a:ext uri="{9D8B030D-6E8A-4147-A177-3AD203B41FA5}">
                      <a16:colId xmlns:a16="http://schemas.microsoft.com/office/drawing/2014/main" val="1038990043"/>
                    </a:ext>
                  </a:extLst>
                </a:gridCol>
              </a:tblGrid>
              <a:tr h="2375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뜻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8625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calculate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62052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85863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73904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08131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236044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41337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7648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9488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811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4939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9708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92700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82245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612595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32442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316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327709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06013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00088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66745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926252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7330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93596"/>
                  </a:ext>
                </a:extLst>
              </a:tr>
              <a:tr h="164251">
                <a:tc>
                  <a:txBody>
                    <a:bodyPr/>
                    <a:lstStyle/>
                    <a:p>
                      <a:pPr algn="l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1" u="none" strike="noStrike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78" marR="5178" marT="51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7349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776A13E-446E-4DF9-8CE3-70A8F9999EC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6784" y="155104"/>
          <a:ext cx="2051720" cy="609600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3927066873"/>
                    </a:ext>
                  </a:extLst>
                </a:gridCol>
                <a:gridCol w="1403648">
                  <a:extLst>
                    <a:ext uri="{9D8B030D-6E8A-4147-A177-3AD203B41FA5}">
                      <a16:colId xmlns:a16="http://schemas.microsoft.com/office/drawing/2014/main" val="1734211722"/>
                    </a:ext>
                  </a:extLst>
                </a:gridCol>
              </a:tblGrid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학번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220716"/>
                  </a:ext>
                </a:extLst>
              </a:tr>
              <a:tr h="2992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성명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28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404901"/>
      </p:ext>
    </p:extLst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BD0014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4" y="1556792"/>
            <a:ext cx="3417888" cy="337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928100" cy="923925"/>
          </a:xfrm>
        </p:spPr>
        <p:txBody>
          <a:bodyPr/>
          <a:lstStyle/>
          <a:p>
            <a:pPr eaLnBrk="1" hangingPunct="1"/>
            <a:r>
              <a:rPr lang="ko-KR" altLang="en-US"/>
              <a:t>학습 요약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/>
              <a:t>간단한</a:t>
            </a:r>
            <a:r>
              <a:rPr lang="en-US" altLang="ko-KR" dirty="0"/>
              <a:t> </a:t>
            </a:r>
            <a:r>
              <a:rPr lang="ko-KR" altLang="en-US" dirty="0"/>
              <a:t>예제들</a:t>
            </a:r>
            <a:endParaRPr lang="en-US" altLang="ko-K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Code Behind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RGB Color </a:t>
            </a:r>
            <a:r>
              <a:rPr lang="ko-KR" altLang="en-US" dirty="0"/>
              <a:t>표시 프로그램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디지털 시계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글꼴 효과 지정 프로그램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글꼴 효과 지정 프로그램 </a:t>
            </a:r>
            <a:r>
              <a:rPr lang="en-US" altLang="ko-KR" dirty="0"/>
              <a:t>– </a:t>
            </a:r>
            <a:r>
              <a:rPr lang="ko-KR" altLang="en-US" dirty="0"/>
              <a:t>기능 추가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사칙 </a:t>
            </a:r>
            <a:r>
              <a:rPr lang="ko-KR" altLang="en-US" dirty="0" err="1"/>
              <a:t>연산기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질의 응답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/>
              <a:t>No question, no learning !!!</a:t>
            </a:r>
          </a:p>
          <a:p>
            <a:pPr eaLnBrk="1" hangingPunct="1">
              <a:defRPr/>
            </a:pPr>
            <a:r>
              <a:rPr lang="en-US" altLang="ko-KR"/>
              <a:t>No dumb question !!!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here to be interrupted.</a:t>
            </a:r>
          </a:p>
          <a:p>
            <a:pPr eaLnBrk="1" hangingPunct="1">
              <a:defRPr/>
            </a:pPr>
            <a:r>
              <a:rPr lang="en-US" altLang="ko-KR"/>
              <a:t>I</a:t>
            </a:r>
            <a:r>
              <a:rPr lang="en-US" altLang="ko-KR">
                <a:latin typeface="Times New Roman" pitchFamily="18" charset="0"/>
              </a:rPr>
              <a:t>’</a:t>
            </a:r>
            <a:r>
              <a:rPr lang="en-US" altLang="ko-KR"/>
              <a:t>m an interrupt-driven professor.</a:t>
            </a:r>
          </a:p>
          <a:p>
            <a:pPr eaLnBrk="1" hangingPunct="1">
              <a:defRPr/>
            </a:pPr>
            <a:r>
              <a:rPr lang="en-US" altLang="ko-KR"/>
              <a:t>I teach less, students learn more.</a:t>
            </a:r>
          </a:p>
        </p:txBody>
      </p:sp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714750"/>
            <a:ext cx="275272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</a:t>
            </a:r>
            <a:r>
              <a:rPr lang="ko-KR" altLang="en-US" dirty="0"/>
              <a:t>폼 디자인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컨트롤 배치 및 속성 지정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00225"/>
            <a:ext cx="6712174" cy="3068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88466" y="2586390"/>
            <a:ext cx="2042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(name) :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btnOk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Text :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0866" y="4005064"/>
            <a:ext cx="32183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(name) :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lblResult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AutoSize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20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false</a:t>
            </a:r>
          </a:p>
          <a:p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Text :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출력이 나타나는 곳</a:t>
            </a:r>
            <a:endParaRPr lang="en-US" altLang="ko-KR" sz="2000" b="1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TextAlign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en-US" altLang="ko-KR" sz="2000" b="1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MiddleCenter</a:t>
            </a:r>
            <a:endParaRPr lang="ko-KR" altLang="en-US" sz="2000" b="1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7050589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</a:t>
            </a:r>
            <a:r>
              <a:rPr lang="ko-KR" altLang="en-US" dirty="0"/>
              <a:t>소스코드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버튼 더블 클릭 후 코드 추가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20" y="1484784"/>
            <a:ext cx="8463100" cy="496855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04553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Behind : 2</a:t>
            </a:r>
            <a:r>
              <a:rPr lang="ko-KR" altLang="en-US" dirty="0"/>
              <a:t>개의 소스 확인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7951" y="981075"/>
            <a:ext cx="8911430" cy="5581650"/>
          </a:xfrm>
        </p:spPr>
        <p:txBody>
          <a:bodyPr/>
          <a:lstStyle/>
          <a:p>
            <a:pPr>
              <a:defRPr/>
            </a:pPr>
            <a:r>
              <a:rPr lang="ko-KR" altLang="en-US" sz="2200" dirty="0"/>
              <a:t>디자인화면</a:t>
            </a:r>
            <a:r>
              <a:rPr lang="en-US" altLang="ko-KR" sz="2200" dirty="0"/>
              <a:t>(</a:t>
            </a:r>
            <a:r>
              <a:rPr lang="en-US" altLang="ko-KR" sz="2200" dirty="0" err="1"/>
              <a:t>Hello.Designer.cs</a:t>
            </a:r>
            <a:r>
              <a:rPr lang="en-US" altLang="ko-KR" sz="2200" dirty="0"/>
              <a:t>)</a:t>
            </a:r>
            <a:r>
              <a:rPr lang="ko-KR" altLang="en-US" sz="2200" dirty="0"/>
              <a:t>과 실행 메서드</a:t>
            </a:r>
            <a:r>
              <a:rPr lang="en-US" altLang="ko-KR" sz="2200" dirty="0"/>
              <a:t>(</a:t>
            </a:r>
            <a:r>
              <a:rPr lang="en-US" altLang="ko-KR" sz="2200" dirty="0" err="1"/>
              <a:t>Hello.cs</a:t>
            </a:r>
            <a:r>
              <a:rPr lang="en-US" altLang="ko-KR" sz="2200" dirty="0"/>
              <a:t>)</a:t>
            </a:r>
            <a:r>
              <a:rPr lang="ko-KR" altLang="en-US" sz="2200" dirty="0"/>
              <a:t>의 관계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103923"/>
            <a:ext cx="3507398" cy="174727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2103924"/>
            <a:ext cx="4830703" cy="226118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1734591"/>
            <a:ext cx="238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Hello.Designer.cs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8186" y="173459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en-US" altLang="ko-KR" sz="1800" b="1" dirty="0" err="1">
                <a:latin typeface="맑은 고딕" pitchFamily="50" charset="-127"/>
                <a:ea typeface="맑은 고딕" pitchFamily="50" charset="-127"/>
              </a:rPr>
              <a:t>Hello.cs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&gt;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8656" y="4653136"/>
            <a:ext cx="8629991" cy="167962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두 개의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부분 클래스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(Partial Class)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가 포함된 </a:t>
            </a:r>
            <a:r>
              <a:rPr lang="en-US" altLang="ko-KR" sz="2200" b="1" dirty="0" err="1">
                <a:latin typeface="맑은 고딕" pitchFamily="50" charset="-127"/>
                <a:ea typeface="맑은 고딕" pitchFamily="50" charset="-127"/>
              </a:rPr>
              <a:t>Hello.Designer.cs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2200" b="1" dirty="0" err="1">
                <a:latin typeface="맑은 고딕" pitchFamily="50" charset="-127"/>
                <a:ea typeface="맑은 고딕" pitchFamily="50" charset="-127"/>
              </a:rPr>
              <a:t>Hello.cs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가 동시에 존재해야 완전한 클래스가 구성됨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lnSpc>
                <a:spcPct val="120000"/>
              </a:lnSpc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en-US" altLang="ko-KR" sz="22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rPr>
              <a:t>Code-Behind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”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라 부르는 </a:t>
            </a:r>
            <a:r>
              <a:rPr lang="en-US" altLang="ko-KR" sz="2200" b="1" dirty="0">
                <a:latin typeface="맑은 고딕" pitchFamily="50" charset="-127"/>
                <a:ea typeface="맑은 고딕" pitchFamily="50" charset="-127"/>
              </a:rPr>
              <a:t>C# </a:t>
            </a:r>
            <a:r>
              <a:rPr lang="ko-KR" altLang="en-US" sz="2200" b="1" dirty="0">
                <a:latin typeface="맑은 고딕" pitchFamily="50" charset="-127"/>
                <a:ea typeface="맑은 고딕" pitchFamily="50" charset="-127"/>
              </a:rPr>
              <a:t>언어의 대표적인 특징 </a:t>
            </a:r>
            <a:endParaRPr lang="en-US" altLang="ko-KR" sz="22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20000"/>
              </a:lnSpc>
              <a:buClr>
                <a:schemeClr val="accent2">
                  <a:lumMod val="75000"/>
                </a:schemeClr>
              </a:buClr>
            </a:pPr>
            <a:r>
              <a:rPr lang="en-US" altLang="ko-KR" sz="2200" b="1" dirty="0"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     </a:t>
            </a:r>
            <a:r>
              <a:rPr lang="ko-KR" altLang="en-US" sz="22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  <a:sym typeface="Wingdings" pitchFamily="2" charset="2"/>
              </a:rPr>
              <a:t>디자인 화면과 소스코드의 분리</a:t>
            </a:r>
            <a:endParaRPr lang="ko-KR" altLang="en-US" sz="2200" b="1" dirty="0">
              <a:solidFill>
                <a:srgbClr val="0070C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" name="직선 화살표 연결선 3"/>
          <p:cNvCxnSpPr>
            <a:endCxn id="11" idx="0"/>
          </p:cNvCxnSpPr>
          <p:nvPr/>
        </p:nvCxnSpPr>
        <p:spPr>
          <a:xfrm>
            <a:off x="2483768" y="3573016"/>
            <a:ext cx="2099884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endCxn id="11" idx="0"/>
          </p:cNvCxnSpPr>
          <p:nvPr/>
        </p:nvCxnSpPr>
        <p:spPr>
          <a:xfrm flipH="1">
            <a:off x="4583652" y="3573016"/>
            <a:ext cx="2580636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3353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HY견고딕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16999</TotalTime>
  <Words>2282</Words>
  <Application>Microsoft Office PowerPoint</Application>
  <PresentationFormat>화면 슬라이드 쇼(4:3)</PresentationFormat>
  <Paragraphs>625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3" baseType="lpstr">
      <vt:lpstr>HY견고딕</vt:lpstr>
      <vt:lpstr>굴림</vt:lpstr>
      <vt:lpstr>맑은 고딕</vt:lpstr>
      <vt:lpstr>휴먼세엑스포</vt:lpstr>
      <vt:lpstr>휴먼엑스포</vt:lpstr>
      <vt:lpstr>Arial</vt:lpstr>
      <vt:lpstr>Times New Roman</vt:lpstr>
      <vt:lpstr>Wingdings</vt:lpstr>
      <vt:lpstr>기본 디자인</vt:lpstr>
      <vt:lpstr>간단한 프로그램 예제들</vt:lpstr>
      <vt:lpstr>학습목표</vt:lpstr>
      <vt:lpstr>Code Behind - 1</vt:lpstr>
      <vt:lpstr>Code Behind - 2</vt:lpstr>
      <vt:lpstr>Code Behind 샘플 프로그램 소개</vt:lpstr>
      <vt:lpstr>Code Behind : 새 프로젝트</vt:lpstr>
      <vt:lpstr>Code Behind : 폼 디자인</vt:lpstr>
      <vt:lpstr>Code Behind : 소스코드</vt:lpstr>
      <vt:lpstr>Code Behind : 2개의 소스 확인</vt:lpstr>
      <vt:lpstr>Code Behind : 2개의 소스는 하나의 클래스</vt:lpstr>
      <vt:lpstr>Code Behind : 이벤트 정의 방법</vt:lpstr>
      <vt:lpstr>Code Behind : 오류 수정 방법</vt:lpstr>
      <vt:lpstr>RGB 칼라 표시 프로그램 소개</vt:lpstr>
      <vt:lpstr>RGB 칼라 표시 : 폼디자인 - 1</vt:lpstr>
      <vt:lpstr>RGB 칼라 표시 : 폼디자인 - 2</vt:lpstr>
      <vt:lpstr>각 컨트롤에 대한 속성값 : Label</vt:lpstr>
      <vt:lpstr>각 컨트롤에 대한 속성값 : Label</vt:lpstr>
      <vt:lpstr>각 컨트롤에 대한 속성값 : HScrolBar</vt:lpstr>
      <vt:lpstr>RGB 칼라 표시 : 소스코드</vt:lpstr>
      <vt:lpstr>RGB 칼라 표시 : 소스코드</vt:lpstr>
      <vt:lpstr>RGB 칼라 표시 : 소스코드</vt:lpstr>
      <vt:lpstr>RGB 칼라 표시 : 실행결과</vt:lpstr>
      <vt:lpstr>Digital Watch 프로그램 소개</vt:lpstr>
      <vt:lpstr>Timer 컨트롤</vt:lpstr>
      <vt:lpstr>디지털 시계 예제 : 새 프로젝트</vt:lpstr>
      <vt:lpstr>Digital Watch : 폼디자인 - 1</vt:lpstr>
      <vt:lpstr>Digital Watch : 폼디자인 - 2</vt:lpstr>
      <vt:lpstr>Digital Watch : 소스코드 - 1</vt:lpstr>
      <vt:lpstr>Digital Watch : 소스코드 - 2</vt:lpstr>
      <vt:lpstr>Digital Watch : 실행 결과</vt:lpstr>
      <vt:lpstr>글꼴 효과 지정 프로그램 소개 </vt:lpstr>
      <vt:lpstr>CheckBox 컨트롤</vt:lpstr>
      <vt:lpstr>RadioButton 컨트롤</vt:lpstr>
      <vt:lpstr>NumericUpDown 컨트롤</vt:lpstr>
      <vt:lpstr>GroupBox 컨트롤</vt:lpstr>
      <vt:lpstr>글꼴지정 예제 : 새 프로젝트</vt:lpstr>
      <vt:lpstr>글꼴지정 예제 : 폼 디자인</vt:lpstr>
      <vt:lpstr>글꼴지정 예제 : 컨트롤 속성</vt:lpstr>
      <vt:lpstr>글꼴지정 예제 : 소스코드</vt:lpstr>
      <vt:lpstr>글꼴지정 예제 : 소스코드</vt:lpstr>
      <vt:lpstr>글꼴지정 예제 : 소스코드</vt:lpstr>
      <vt:lpstr>글꼴지정 예제 : 실행결과</vt:lpstr>
      <vt:lpstr>글꼴 지정 예제에 글꼴 선택 기능 추가</vt:lpstr>
      <vt:lpstr>ComboBox 컨트롤 - 1</vt:lpstr>
      <vt:lpstr>ComboBox 컨트롤 - 2</vt:lpstr>
      <vt:lpstr>글꼴 지정 예제에 글꼴 선택 기능 추가</vt:lpstr>
      <vt:lpstr>글꼴 지정 예제에 글꼴 선택 기능 추가</vt:lpstr>
      <vt:lpstr>글꼴 지정 예제에 글꼴 선택 기능 추가</vt:lpstr>
      <vt:lpstr>글꼴 지정 예제에 글꼴 선택 기능 추가 - 실행화면</vt:lpstr>
      <vt:lpstr>사칙연산기 프로그램 소개</vt:lpstr>
      <vt:lpstr>사칙 연산기 : 새 프로젝트</vt:lpstr>
      <vt:lpstr>사칙연산기 : 폼디자인</vt:lpstr>
      <vt:lpstr>사칙연산기 : 컨트롤 속성</vt:lpstr>
      <vt:lpstr>사칙연산기 : 소스코드 - 1</vt:lpstr>
      <vt:lpstr>사칙연산기 : 소스코드 - 2</vt:lpstr>
      <vt:lpstr>사칙연산기 : 소스코드 - 3</vt:lpstr>
      <vt:lpstr>사칙연산기 : 소스코드 - 4</vt:lpstr>
      <vt:lpstr>사칙연산기 : 실행화면</vt:lpstr>
      <vt:lpstr>과제1 : 실습 내용</vt:lpstr>
      <vt:lpstr>과제2 : Stop Watch 구현</vt:lpstr>
      <vt:lpstr>도전과제 : SimpleCalculator 구현</vt:lpstr>
      <vt:lpstr>01. Simple Windows Programs</vt:lpstr>
      <vt:lpstr>학습 요약</vt:lpstr>
      <vt:lpstr>질의 응답</vt:lpstr>
    </vt:vector>
  </TitlesOfParts>
  <Company>두원공과대학 인터넷프로그래밍과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김형래</dc:creator>
  <cp:lastModifiedBy>현승렬</cp:lastModifiedBy>
  <cp:revision>377</cp:revision>
  <cp:lastPrinted>2023-03-06T01:39:10Z</cp:lastPrinted>
  <dcterms:created xsi:type="dcterms:W3CDTF">2003-05-07T20:17:23Z</dcterms:created>
  <dcterms:modified xsi:type="dcterms:W3CDTF">2023-03-06T01:41:49Z</dcterms:modified>
</cp:coreProperties>
</file>